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6858000" cx="12192000"/>
  <p:notesSz cx="6858000" cy="9144000"/>
  <p:embeddedFontLst>
    <p:embeddedFont>
      <p:font typeface="Roboto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gmTek0N7Gzhk/dd8ME5LklE9aZ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BF572DA-0B80-4783-B606-C403907DCBB1}">
  <a:tblStyle styleId="{9BF572DA-0B80-4783-B606-C403907DCB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Roboto-regular.fntdata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customschemas.google.com/relationships/presentationmetadata" Target="metadata"/><Relationship Id="rId27" Type="http://schemas.openxmlformats.org/officeDocument/2006/relationships/font" Target="fonts/Roboto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algun Gothic"/>
              <a:ea typeface="Malgun Gothic"/>
              <a:cs typeface="Malgun Gothic"/>
              <a:sym typeface="Malgun Gothic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</p:txBody>
      </p:sp>
      <p:sp>
        <p:nvSpPr>
          <p:cNvPr id="124" name="Google Shape;12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e54013d50e_0_1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TVC (Video captioning)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It is very encouraging that although our model takes </a:t>
            </a:r>
            <a:r>
              <a:rPr b="1" lang="en-US"/>
              <a:t>some text inputs</a:t>
            </a:r>
            <a:r>
              <a:rPr lang="en-US"/>
              <a:t>, e.g., dialog histories or speech transcripts, the generated text does </a:t>
            </a:r>
            <a:r>
              <a:rPr b="1" lang="en-US"/>
              <a:t>include information from other modalities</a:t>
            </a:r>
            <a:r>
              <a:rPr lang="en-US"/>
              <a:t>.</a:t>
            </a:r>
            <a:endParaRPr/>
          </a:p>
        </p:txBody>
      </p:sp>
      <p:sp>
        <p:nvSpPr>
          <p:cNvPr id="201" name="Google Shape;201;g3e54013d50e_0_1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e54013d50e_0_2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Concept: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Perform multimodal fusion entirely in the language space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Architecture: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A generative encoder-decoder (based on T5)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Workflow: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Extract semantics using modality-specific classifiers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Convert these semantics into language embeddings via Differentiable Tokenization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Fuse embeddings in a language encoder and generate text with an autoregressive decoder</a:t>
            </a:r>
            <a:endParaRPr/>
          </a:p>
        </p:txBody>
      </p:sp>
      <p:sp>
        <p:nvSpPr>
          <p:cNvPr id="209" name="Google Shape;209;g3e54013d50e_0_2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e54013d50e_0_21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Modality Importance: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Experiments show that adding video and audio consistently improves performance over text-only (speech/history) baselines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Differentiable vs. Frozen: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Differentiable Tokenization significantly outperforms "Frozen Tokenization" and "Multimodal Feature Embedding"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Generative Advantage: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The generative model is vastly superior to discriminative versions, particularly when training data is limited (e.g., a 29.9% accuracy gap when using only 10% of training data)</a:t>
            </a:r>
            <a:endParaRPr/>
          </a:p>
        </p:txBody>
      </p:sp>
      <p:sp>
        <p:nvSpPr>
          <p:cNvPr id="219" name="Google Shape;219;g3e54013d50e_0_2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e54013d50e_0_2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Modality Importance: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Experiments show that adding video and audio consistently improves performance over text-only (speech/history) baselines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Differentiable vs. Frozen: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Differentiable Tokenization significantly outperforms "Frozen Tokenization" and "Multimodal Feature Embedding"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Generative Advantage: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The generative model is vastly superior to discriminative versions, particularly when training data is limited (e.g., a 29.9% accuracy gap when using only 10% of training data)</a:t>
            </a:r>
            <a:endParaRPr/>
          </a:p>
        </p:txBody>
      </p:sp>
      <p:sp>
        <p:nvSpPr>
          <p:cNvPr id="230" name="Google Shape;230;g3e54013d50e_0_2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e54013d50e_0_2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Modality Importance: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Experiments show that adding video and audio consistently improves performance over text-only (speech/history) baselines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Differentiable vs. Frozen: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Differentiable Tokenization significantly outperforms "Frozen Tokenization" and "Multimodal Feature Embedding"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Generative Advantage: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The generative model is vastly superior to discriminative versions, particularly when training data is limited (e.g., a 29.9% accuracy gap when using only 10% of training data)</a:t>
            </a:r>
            <a:endParaRPr/>
          </a:p>
        </p:txBody>
      </p:sp>
      <p:sp>
        <p:nvSpPr>
          <p:cNvPr id="238" name="Google Shape;238;g3e54013d50e_0_2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e51fdfab1a_0_10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Modality Importance: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Experiments show that adding video and audio consistently improves performance over text-only (speech/history) baselines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Differentiable vs. Frozen: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Differentiable Tokenization significantly outperforms "Frozen Tokenization" and "Multimodal Feature Embedding"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Generative Advantage: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The generative model is vastly superior to discriminative versions, particularly when training data is limited (e.g., a 29.9% accuracy gap when using only 10% of training data)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</p:txBody>
      </p:sp>
      <p:sp>
        <p:nvSpPr>
          <p:cNvPr id="249" name="Google Shape;249;g3e51fdfab1a_0_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e51fdfab1a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Performance: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VX2TEXT outperforms SOTA on all three tasks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Efficiency: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It beats models like HERO even when HERO uses expensive pretraining on 7.6 million samples (which takes 3 weeks), while VX2TEXT requires no multimodal pretext pretraining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Dialog Results: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On the AVSD test set, VX2TEXT achieved the best results with and without captions</a:t>
            </a:r>
            <a:endParaRPr/>
          </a:p>
        </p:txBody>
      </p:sp>
      <p:sp>
        <p:nvSpPr>
          <p:cNvPr id="257" name="Google Shape;257;g3e51fdfab1a_0_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a9f7b39a80_0_1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</p:txBody>
      </p:sp>
      <p:sp>
        <p:nvSpPr>
          <p:cNvPr id="268" name="Google Shape;268;g3a9f7b39a80_0_1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05fb8400a2c6a4a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Title:</a:t>
            </a:r>
            <a:r>
              <a:rPr lang="en-US"/>
              <a:t> </a:t>
            </a:r>
            <a:br>
              <a:rPr lang="en-US"/>
            </a:br>
            <a:r>
              <a:rPr lang="en-US"/>
              <a:t>VX2TEXT: End-to-End Learning of Video-Based Text Generation From Multimodal Inputs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Authors:</a:t>
            </a:r>
            <a:r>
              <a:rPr lang="en-US"/>
              <a:t> </a:t>
            </a:r>
            <a:br>
              <a:rPr lang="en-US"/>
            </a:br>
            <a:r>
              <a:rPr lang="en-US"/>
              <a:t>Columbia University, Facebook AI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Core Contribution:</a:t>
            </a:r>
            <a:r>
              <a:rPr lang="en-US"/>
              <a:t> </a:t>
            </a:r>
            <a:br>
              <a:rPr lang="en-US"/>
            </a:br>
            <a:r>
              <a:rPr lang="en-US"/>
              <a:t>A framework that converts multimodal inputs (video, audio, speech) into a unified language space for open-ended text generation using a standard transformer architecture</a:t>
            </a:r>
            <a:endParaRPr/>
          </a:p>
        </p:txBody>
      </p:sp>
      <p:sp>
        <p:nvSpPr>
          <p:cNvPr id="132" name="Google Shape;132;g705fb8400a2c6a4a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606a1ae64f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</p:txBody>
      </p:sp>
      <p:sp>
        <p:nvSpPr>
          <p:cNvPr id="141" name="Google Shape;141;g3606a1ae64f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e54013d50e_0_2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Concept: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Perform multimodal fusion entirely in the language space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Architecture: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A generative encoder-decoder (based on T5)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Workflow: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Extract semantics using modality-specific classifiers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Convert these semantics into language embeddings via Differentiable Tokenization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Fuse embeddings in a language encoder and generate text with an autoregressive decoder</a:t>
            </a:r>
            <a:endParaRPr/>
          </a:p>
        </p:txBody>
      </p:sp>
      <p:sp>
        <p:nvSpPr>
          <p:cNvPr id="149" name="Google Shape;149;g3e54013d50e_0_2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e51fdfab1a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Concept: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</a:t>
            </a:r>
            <a:r>
              <a:rPr lang="en-US"/>
              <a:t>Perform multimodal fusion entirely in the language space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Architecture: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</a:t>
            </a:r>
            <a:r>
              <a:rPr lang="en-US"/>
              <a:t>A generative encoder-decoder (based on T5)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Workflow: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</a:t>
            </a:r>
            <a:r>
              <a:rPr lang="en-US"/>
              <a:t>Extract semantics using modality-specific classifiers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Convert these semantics into language embeddings via Differentiable Tokenization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Fuse embeddings in a language encoder and generate text with an autoregressive decoder</a:t>
            </a:r>
            <a:endParaRPr/>
          </a:p>
        </p:txBody>
      </p:sp>
      <p:sp>
        <p:nvSpPr>
          <p:cNvPr id="159" name="Google Shape;159;g3e51fdfab1a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e51fdfab1a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To process continuous signals like video and audio, the framework uses a Differentiable Tokenization scheme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W</a:t>
            </a:r>
            <a:r>
              <a:rPr baseline="-25000" lang="en-US"/>
              <a:t>m</a:t>
            </a:r>
            <a:r>
              <a:rPr lang="en-US"/>
              <a:t> = </a:t>
            </a:r>
            <a:r>
              <a:rPr lang="en-US"/>
              <a:t>learned embedding </a:t>
            </a:r>
            <a:r>
              <a:rPr lang="en-US"/>
              <a:t>weights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c</a:t>
            </a:r>
            <a:r>
              <a:rPr baseline="-25000" lang="en-US"/>
              <a:t>m</a:t>
            </a:r>
            <a:r>
              <a:rPr baseline="30000" lang="en-US"/>
              <a:t>k</a:t>
            </a:r>
            <a:r>
              <a:rPr lang="en-US"/>
              <a:t> = one-hot vector of </a:t>
            </a:r>
            <a:r>
              <a:rPr i="1" lang="en-US"/>
              <a:t>k</a:t>
            </a:r>
            <a:r>
              <a:rPr lang="en-US"/>
              <a:t>-th sampled category from modality </a:t>
            </a:r>
            <a:r>
              <a:rPr i="1" lang="en-US"/>
              <a:t>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g</a:t>
            </a:r>
            <a:r>
              <a:rPr baseline="-25000" lang="en-US"/>
              <a:t>m</a:t>
            </a:r>
            <a:r>
              <a:rPr lang="en-US"/>
              <a:t> = -log(-log(u)) where u ~ Uniform(0,1)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p</a:t>
            </a:r>
            <a:r>
              <a:rPr baseline="-25000" lang="en-US"/>
              <a:t>m</a:t>
            </a:r>
            <a:r>
              <a:rPr lang="en-US"/>
              <a:t> = probability distribution ∈ R</a:t>
            </a:r>
            <a:r>
              <a:rPr baseline="30000" lang="en-US"/>
              <a:t>1*Cm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G= gradient for each category </a:t>
            </a:r>
            <a:r>
              <a:rPr i="1" lang="en-US"/>
              <a:t>c</a:t>
            </a:r>
            <a:r>
              <a:rPr lang="en-US"/>
              <a:t> during back propagation</a:t>
            </a:r>
            <a:endParaRPr/>
          </a:p>
        </p:txBody>
      </p:sp>
      <p:sp>
        <p:nvSpPr>
          <p:cNvPr id="167" name="Google Shape;167;g3e51fdfab1a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e51fdfab1a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As an encoder-decoder model, VX2TEXT achieves Unified Task Handling, meaning it can perform diverse "video+x to text" tasks using a single, unchanging network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</p:txBody>
      </p:sp>
      <p:sp>
        <p:nvSpPr>
          <p:cNvPr id="177" name="Google Shape;177;g3e51fdfab1a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e51fdfab1a_0_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Audio-visual scene-aware dialog: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Task is to provide as much information as possible about the content of the video.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Video question-answering: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T</a:t>
            </a:r>
            <a:r>
              <a:rPr lang="en-US"/>
              <a:t>ask is to answer a multiple-choice question about the clip.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Video captioning: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Task is to create a descriptive caption about the clip.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R(2+1)D-34: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</a:t>
            </a:r>
            <a:r>
              <a:rPr lang="en-US"/>
              <a:t>34-layer 3D CNN designed for video action recognition and spatiotemporal feature extraction.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Factorizes standard 3D convolutions into separate 2D spatial and 1D temporal operations to improve performance and computational efficiency.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CNN14: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</a:t>
            </a:r>
            <a:r>
              <a:rPr lang="en-US"/>
              <a:t>14-layer CNN designed for audio pattern recognition </a:t>
            </a:r>
            <a:r>
              <a:rPr lang="en-US"/>
              <a:t>(input as 2D log-Mel spectrogram).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Consists of 5 blocks of convolutional filters, coupled with batch normalization and ReLU activations.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T5-base: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</a:t>
            </a:r>
            <a:r>
              <a:rPr lang="en-US"/>
              <a:t>220M version of the Text-to-Text Transfer Transformer (T5) model developed by Google AI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uses standard encoder-decoder Transformer architecture</a:t>
            </a:r>
            <a:r>
              <a:rPr lang="en-US"/>
              <a:t>, converting all NLP tasks into unified "text-to-text" format</a:t>
            </a:r>
            <a:endParaRPr/>
          </a:p>
        </p:txBody>
      </p:sp>
      <p:sp>
        <p:nvSpPr>
          <p:cNvPr id="185" name="Google Shape;185;g3e51fdfab1a_0_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e51fdfab1a_0_5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b="1" lang="en-US"/>
              <a:t>AVSD (</a:t>
            </a:r>
            <a:r>
              <a:rPr b="1" lang="en-US"/>
              <a:t>Audio-visual scene-aware dialog)</a:t>
            </a:r>
            <a:endParaRPr b="1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lgun Gothic"/>
              <a:buNone/>
            </a:pPr>
            <a:r>
              <a:rPr lang="en-US"/>
              <a:t>- </a:t>
            </a:r>
            <a:r>
              <a:rPr lang="en-US"/>
              <a:t>It is very encouraging that although our model takes </a:t>
            </a:r>
            <a:r>
              <a:rPr b="1" lang="en-US"/>
              <a:t>some text inputs</a:t>
            </a:r>
            <a:r>
              <a:rPr lang="en-US"/>
              <a:t>, e.g., dialog histories or speech transcripts, the generated text does </a:t>
            </a:r>
            <a:r>
              <a:rPr b="1" lang="en-US"/>
              <a:t>include information from other modalities</a:t>
            </a:r>
            <a:r>
              <a:rPr lang="en-US"/>
              <a:t>.</a:t>
            </a:r>
            <a:endParaRPr/>
          </a:p>
        </p:txBody>
      </p:sp>
      <p:sp>
        <p:nvSpPr>
          <p:cNvPr id="193" name="Google Shape;193;g3e51fdfab1a_0_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구역 머리글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algun Gothic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세로 텍스트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세로 제목 및 텍스트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내용" type="obj">
  <p:cSld name="OBJEC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9f7b39a80_0_201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g3a9f7b39a80_0_201"/>
          <p:cNvSpPr txBox="1"/>
          <p:nvPr>
            <p:ph idx="1" type="body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/>
            </a:lvl1pPr>
            <a:lvl2pPr indent="-317500" lvl="1" marL="9144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/>
            </a:lvl2pPr>
            <a:lvl3pPr indent="-304800" lvl="2" marL="13716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/>
            </a:lvl3pPr>
            <a:lvl4pPr indent="-298450" lvl="3" marL="18288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/>
            </a:lvl4pPr>
            <a:lvl5pPr indent="-285750" lvl="4" marL="22860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/>
            </a:lvl5pPr>
            <a:lvl6pPr indent="-3175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93" name="Google Shape;93;g3a9f7b39a80_0_201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9pPr>
          </a:lstStyle>
          <a:p/>
        </p:txBody>
      </p:sp>
      <p:sp>
        <p:nvSpPr>
          <p:cNvPr id="94" name="Google Shape;94;g3a9f7b39a80_0_201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5" name="Google Shape;95;g3a9f7b39a80_0_201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cap="flat" cmpd="sng" w="38100">
            <a:solidFill>
              <a:srgbClr val="DC2314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96" name="Google Shape;96;g3a9f7b39a80_0_201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cap="flat" cmpd="sng" w="38100">
            <a:solidFill>
              <a:srgbClr val="4F5B54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로고, 폰트, 그래픽, 상징이(가) 표시된 사진&#10;&#10;자동 생성된 설명" id="97" name="Google Shape;97;g3a9f7b39a80_0_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6354" y="6538845"/>
            <a:ext cx="801747" cy="245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빈 화면" type="blank">
  <p:cSld name="BLANK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c754a104b0_0_13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g3c754a104b0_0_13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g3c754a104b0_0_13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슬라이드">
  <p:cSld name="제목 슬라이드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9f7b39a80_0_209"/>
          <p:cNvSpPr txBox="1"/>
          <p:nvPr>
            <p:ph type="ctrTitle"/>
          </p:nvPr>
        </p:nvSpPr>
        <p:spPr>
          <a:xfrm>
            <a:off x="1062000" y="2019600"/>
            <a:ext cx="10069200" cy="145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g3a9f7b39a80_0_209"/>
          <p:cNvSpPr txBox="1"/>
          <p:nvPr>
            <p:ph idx="1" type="subTitle"/>
          </p:nvPr>
        </p:nvSpPr>
        <p:spPr>
          <a:xfrm>
            <a:off x="1062000" y="3618000"/>
            <a:ext cx="100692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0" sz="2000"/>
            </a:lvl1pPr>
            <a:lvl2pPr lvl="1" algn="ctr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/>
        </p:txBody>
      </p:sp>
      <p:sp>
        <p:nvSpPr>
          <p:cNvPr id="105" name="Google Shape;105;g3a9f7b39a80_0_209"/>
          <p:cNvSpPr txBox="1"/>
          <p:nvPr>
            <p:ph idx="10" type="dt"/>
          </p:nvPr>
        </p:nvSpPr>
        <p:spPr>
          <a:xfrm>
            <a:off x="4724400" y="6046645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9pPr>
          </a:lstStyle>
          <a:p/>
        </p:txBody>
      </p:sp>
      <p:sp>
        <p:nvSpPr>
          <p:cNvPr id="106" name="Google Shape;106;g3a9f7b39a80_0_209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9pPr>
          </a:lstStyle>
          <a:p/>
        </p:txBody>
      </p:sp>
      <p:cxnSp>
        <p:nvCxnSpPr>
          <p:cNvPr id="107" name="Google Shape;107;g3a9f7b39a80_0_209"/>
          <p:cNvCxnSpPr/>
          <p:nvPr/>
        </p:nvCxnSpPr>
        <p:spPr>
          <a:xfrm>
            <a:off x="0" y="1116725"/>
            <a:ext cx="12192000" cy="0"/>
          </a:xfrm>
          <a:prstGeom prst="straightConnector1">
            <a:avLst/>
          </a:prstGeom>
          <a:noFill/>
          <a:ln cap="flat" cmpd="sng" w="38100">
            <a:solidFill>
              <a:srgbClr val="DC2314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08" name="Google Shape;108;g3a9f7b39a80_0_209"/>
          <p:cNvCxnSpPr/>
          <p:nvPr/>
        </p:nvCxnSpPr>
        <p:spPr>
          <a:xfrm>
            <a:off x="0" y="4470199"/>
            <a:ext cx="12192000" cy="0"/>
          </a:xfrm>
          <a:prstGeom prst="straightConnector1">
            <a:avLst/>
          </a:prstGeom>
          <a:noFill/>
          <a:ln cap="flat" cmpd="sng" w="38100">
            <a:solidFill>
              <a:srgbClr val="4F5B54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09" name="Google Shape;109;g3a9f7b39a80_0_209"/>
          <p:cNvSpPr txBox="1"/>
          <p:nvPr>
            <p:ph idx="2" type="body"/>
          </p:nvPr>
        </p:nvSpPr>
        <p:spPr>
          <a:xfrm>
            <a:off x="1060704" y="4923383"/>
            <a:ext cx="100677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1pPr>
            <a:lvl2pPr indent="-317500" lvl="1" marL="9144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indent="-317500" lvl="3" marL="18288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indent="-317500" lvl="4" marL="22860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indent="-3175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구역 머리글" type="secHead">
  <p:cSld name="SECTION_HEADER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a9f7b39a80_0_217"/>
          <p:cNvSpPr txBox="1"/>
          <p:nvPr>
            <p:ph type="title"/>
          </p:nvPr>
        </p:nvSpPr>
        <p:spPr>
          <a:xfrm>
            <a:off x="831851" y="1709737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g3a9f7b39a80_0_217"/>
          <p:cNvSpPr txBox="1"/>
          <p:nvPr>
            <p:ph idx="1" type="body"/>
          </p:nvPr>
        </p:nvSpPr>
        <p:spPr>
          <a:xfrm>
            <a:off x="831851" y="4589463"/>
            <a:ext cx="10515600" cy="15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0" sz="20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콘텐츠 2개" type="twoObj">
  <p:cSld name="TWO_OBJECTS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9f7b39a80_0_220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g3a9f7b39a80_0_220"/>
          <p:cNvSpPr txBox="1"/>
          <p:nvPr>
            <p:ph idx="1" type="body"/>
          </p:nvPr>
        </p:nvSpPr>
        <p:spPr>
          <a:xfrm>
            <a:off x="28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indent="-317500" lvl="1" marL="9144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indent="-317500" lvl="3" marL="18288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indent="-317500" lvl="4" marL="22860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indent="-3175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g3a9f7b39a80_0_220"/>
          <p:cNvSpPr txBox="1"/>
          <p:nvPr>
            <p:ph idx="2" type="body"/>
          </p:nvPr>
        </p:nvSpPr>
        <p:spPr>
          <a:xfrm>
            <a:off x="6048000" y="882000"/>
            <a:ext cx="5760000" cy="55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1pPr>
            <a:lvl2pPr indent="-317500" lvl="1" marL="9144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o"/>
              <a:defRPr/>
            </a:lvl3pPr>
            <a:lvl4pPr indent="-317500" lvl="3" marL="18288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⮚"/>
              <a:defRPr/>
            </a:lvl4pPr>
            <a:lvl5pPr indent="-317500" lvl="4" marL="2286000" algn="l">
              <a:lnSpc>
                <a:spcPct val="15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✔"/>
              <a:defRPr/>
            </a:lvl5pPr>
            <a:lvl6pPr indent="-317500" lvl="5" marL="27432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7" name="Google Shape;117;g3a9f7b39a80_0_220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9pPr>
          </a:lstStyle>
          <a:p/>
        </p:txBody>
      </p:sp>
      <p:sp>
        <p:nvSpPr>
          <p:cNvPr id="118" name="Google Shape;118;g3a9f7b39a80_0_220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9" name="Google Shape;119;g3a9f7b39a80_0_220"/>
          <p:cNvCxnSpPr/>
          <p:nvPr/>
        </p:nvCxnSpPr>
        <p:spPr>
          <a:xfrm>
            <a:off x="288000" y="863241"/>
            <a:ext cx="11520000" cy="0"/>
          </a:xfrm>
          <a:prstGeom prst="straightConnector1">
            <a:avLst/>
          </a:prstGeom>
          <a:noFill/>
          <a:ln cap="flat" cmpd="sng" w="38100">
            <a:solidFill>
              <a:srgbClr val="DC2314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20" name="Google Shape;120;g3a9f7b39a80_0_220"/>
          <p:cNvCxnSpPr/>
          <p:nvPr/>
        </p:nvCxnSpPr>
        <p:spPr>
          <a:xfrm>
            <a:off x="286353" y="6496183"/>
            <a:ext cx="11520000" cy="0"/>
          </a:xfrm>
          <a:prstGeom prst="straightConnector1">
            <a:avLst/>
          </a:prstGeom>
          <a:noFill/>
          <a:ln cap="flat" cmpd="sng" w="38100">
            <a:solidFill>
              <a:srgbClr val="4F5B54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로고, 폰트, 그래픽, 상징이(가) 표시된 사진&#10;&#10;자동 생성된 설명" id="121" name="Google Shape;121;g3a9f7b39a80_0_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6354" y="6538845"/>
            <a:ext cx="801747" cy="2452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슬라이드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algun Gothic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 및 내용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콘텐츠 2개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비교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제목만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빈 화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캡션 있는 콘텐츠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lgun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캡션 있는 그림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algun Gothic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algun Gothic"/>
              <a:buNone/>
              <a:defRPr b="0" i="0" sz="4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Malgun Gothic"/>
                <a:ea typeface="Malgun Gothic"/>
                <a:cs typeface="Malgun Gothic"/>
                <a:sym typeface="Malgun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a9f7b39a80_0_195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g3a9f7b39a80_0_195"/>
          <p:cNvSpPr txBox="1"/>
          <p:nvPr>
            <p:ph idx="1" type="body"/>
          </p:nvPr>
        </p:nvSpPr>
        <p:spPr>
          <a:xfrm>
            <a:off x="288000" y="882000"/>
            <a:ext cx="11520000" cy="55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ourier New"/>
              <a:buChar char="o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Char char="⮚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marR="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g3a9f7b39a80_0_195"/>
          <p:cNvSpPr txBox="1"/>
          <p:nvPr>
            <p:ph idx="10" type="dt"/>
          </p:nvPr>
        </p:nvSpPr>
        <p:spPr>
          <a:xfrm>
            <a:off x="8382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g3a9f7b39a80_0_195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0" i="0" sz="186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g3a9f7b39a80_0_195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b="1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openaccess.thecvf.com/content/CVPR2021/papers/Lin_Vx2Text_End-to-End_Learning_of_Video-Based_Text_Generation_From_Multimodal_Inputs_CVPR_2021_paper.pdf" TargetMode="External"/><Relationship Id="rId4" Type="http://schemas.openxmlformats.org/officeDocument/2006/relationships/hyperlink" Target="https://openaccess.thecvf.com/content/CVPR2021/papers/Lin_Vx2Text_End-to-End_Learning_of_Video-Based_Text_Generation_From_Multimodal_Inputs_CVPR_2021_paper.pdf" TargetMode="External"/><Relationship Id="rId5" Type="http://schemas.openxmlformats.org/officeDocument/2006/relationships/hyperlink" Target="https://openaccess.thecvf.com/content/CVPR2021/papers/Lin_Vx2Text_End-to-End_Learning_of_Video-Based_Text_Generation_From_Multimodal_Inputs_CVPR_2021_paper.pdf" TargetMode="External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"/>
          <p:cNvSpPr txBox="1"/>
          <p:nvPr/>
        </p:nvSpPr>
        <p:spPr>
          <a:xfrm>
            <a:off x="520700" y="1646600"/>
            <a:ext cx="10962900" cy="1565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"/>
              <a:buNone/>
            </a:pPr>
            <a:r>
              <a:rPr b="1" lang="en-US" sz="40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VX2TEXT: </a:t>
            </a:r>
            <a:r>
              <a:rPr b="1" lang="en-US" sz="30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End-to-End Learning of Video-Based </a:t>
            </a:r>
            <a:br>
              <a:rPr b="1" lang="en-US" sz="30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1" lang="en-US" sz="3000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Text Generation From Multimodal Inputs</a:t>
            </a:r>
            <a:endParaRPr b="1" sz="3000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7" name="Google Shape;127;p1"/>
          <p:cNvSpPr txBox="1"/>
          <p:nvPr/>
        </p:nvSpPr>
        <p:spPr>
          <a:xfrm>
            <a:off x="520700" y="3640717"/>
            <a:ext cx="10962800" cy="6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None/>
            </a:pPr>
            <a:r>
              <a:rPr b="0" i="0" lang="en-US" sz="2400" u="none" cap="none" strike="noStrike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Minjun Song</a:t>
            </a:r>
            <a:endParaRPr b="0" i="0" sz="2400" u="none" cap="none" strike="noStrike">
              <a:solidFill>
                <a:srgbClr val="42424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" name="Google Shape;128;p1"/>
          <p:cNvSpPr txBox="1"/>
          <p:nvPr/>
        </p:nvSpPr>
        <p:spPr>
          <a:xfrm>
            <a:off x="520700" y="4976033"/>
            <a:ext cx="10962900" cy="451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b="0" i="1" lang="en-US" sz="1333" u="none" cap="none" strike="noStrike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INFONET Journal Club Presentation</a:t>
            </a:r>
            <a:endParaRPr b="0" i="1" sz="1333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1"/>
          <p:cNvSpPr txBox="1"/>
          <p:nvPr/>
        </p:nvSpPr>
        <p:spPr>
          <a:xfrm>
            <a:off x="520700" y="4137117"/>
            <a:ext cx="10962800" cy="410393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/>
              <a:buNone/>
            </a:pPr>
            <a:r>
              <a:rPr lang="en-US" sz="1067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May 29</a:t>
            </a:r>
            <a:r>
              <a:rPr b="0" i="0" lang="en-US" sz="1067" u="none" cap="none" strike="noStrike">
                <a:solidFill>
                  <a:srgbClr val="424242"/>
                </a:solidFill>
                <a:latin typeface="Roboto"/>
                <a:ea typeface="Roboto"/>
                <a:cs typeface="Roboto"/>
                <a:sym typeface="Roboto"/>
              </a:rPr>
              <a:t>, 2026</a:t>
            </a:r>
            <a:endParaRPr b="0" i="0" sz="1067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e54013d50e_0_189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Task Example (TVC)</a:t>
            </a:r>
            <a:endParaRPr/>
          </a:p>
        </p:txBody>
      </p:sp>
      <p:sp>
        <p:nvSpPr>
          <p:cNvPr id="204" name="Google Shape;204;g3e54013d50e_0_189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205" name="Google Shape;205;g3e54013d50e_0_189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pic>
        <p:nvPicPr>
          <p:cNvPr id="206" name="Google Shape;206;g3e54013d50e_0_189"/>
          <p:cNvPicPr preferRelativeResize="0"/>
          <p:nvPr/>
        </p:nvPicPr>
        <p:blipFill rotWithShape="1">
          <a:blip r:embed="rId3">
            <a:alphaModFix/>
          </a:blip>
          <a:srcRect b="-2754" l="50002" r="392" t="-2754"/>
          <a:stretch/>
        </p:blipFill>
        <p:spPr>
          <a:xfrm>
            <a:off x="1579650" y="1299600"/>
            <a:ext cx="9032701" cy="47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e54013d50e_0_264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Experiment Results – Ablation</a:t>
            </a:r>
            <a:endParaRPr/>
          </a:p>
        </p:txBody>
      </p:sp>
      <p:sp>
        <p:nvSpPr>
          <p:cNvPr id="212" name="Google Shape;212;g3e54013d50e_0_264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213" name="Google Shape;213;g3e54013d50e_0_264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sp>
        <p:nvSpPr>
          <p:cNvPr id="214" name="Google Shape;214;g3e54013d50e_0_264"/>
          <p:cNvSpPr/>
          <p:nvPr/>
        </p:nvSpPr>
        <p:spPr>
          <a:xfrm>
            <a:off x="4495800" y="1905000"/>
            <a:ext cx="3200400" cy="3200400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Continuous signals</a:t>
            </a: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mapped via </a:t>
            </a:r>
            <a:b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differentiable tokenization</a:t>
            </a:r>
            <a:endParaRPr b="1"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g3e54013d50e_0_264"/>
          <p:cNvSpPr/>
          <p:nvPr/>
        </p:nvSpPr>
        <p:spPr>
          <a:xfrm>
            <a:off x="8153400" y="1905000"/>
            <a:ext cx="3200400" cy="3200400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Encoder-decoder</a:t>
            </a: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</a:t>
            </a:r>
            <a:b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unified handling</a:t>
            </a:r>
            <a:endParaRPr b="1"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g3e54013d50e_0_264"/>
          <p:cNvSpPr/>
          <p:nvPr/>
        </p:nvSpPr>
        <p:spPr>
          <a:xfrm>
            <a:off x="995100" y="1905000"/>
            <a:ext cx="3200400" cy="3200400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Multimodal fusion</a:t>
            </a: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entirely in </a:t>
            </a:r>
            <a:b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language space</a:t>
            </a:r>
            <a:endParaRPr b="1"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e54013d50e_0_215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Experiment Results – Ablation (Multi-Modality)</a:t>
            </a:r>
            <a:endParaRPr/>
          </a:p>
        </p:txBody>
      </p:sp>
      <p:sp>
        <p:nvSpPr>
          <p:cNvPr id="222" name="Google Shape;222;g3e54013d50e_0_215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223" name="Google Shape;223;g3e54013d50e_0_215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pic>
        <p:nvPicPr>
          <p:cNvPr id="224" name="Google Shape;224;g3e54013d50e_0_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6000" y="1985912"/>
            <a:ext cx="11520001" cy="1344175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3e54013d50e_0_215"/>
          <p:cNvSpPr txBox="1"/>
          <p:nvPr>
            <p:ph type="title"/>
          </p:nvPr>
        </p:nvSpPr>
        <p:spPr>
          <a:xfrm>
            <a:off x="3216000" y="1445913"/>
            <a:ext cx="576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lang="en-US"/>
              <a:t>AVSD</a:t>
            </a:r>
            <a:endParaRPr b="0"/>
          </a:p>
        </p:txBody>
      </p:sp>
      <p:sp>
        <p:nvSpPr>
          <p:cNvPr id="226" name="Google Shape;226;g3e54013d50e_0_215"/>
          <p:cNvSpPr txBox="1"/>
          <p:nvPr>
            <p:ph type="title"/>
          </p:nvPr>
        </p:nvSpPr>
        <p:spPr>
          <a:xfrm>
            <a:off x="3216000" y="3551613"/>
            <a:ext cx="576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lang="en-US"/>
              <a:t>TVQA</a:t>
            </a:r>
            <a:endParaRPr b="0"/>
          </a:p>
        </p:txBody>
      </p:sp>
      <p:pic>
        <p:nvPicPr>
          <p:cNvPr id="227" name="Google Shape;227;g3e54013d50e_0_215" title="Screenshot 2026-05-28 160039.png"/>
          <p:cNvPicPr preferRelativeResize="0"/>
          <p:nvPr/>
        </p:nvPicPr>
        <p:blipFill rotWithShape="1">
          <a:blip r:embed="rId4">
            <a:alphaModFix/>
          </a:blip>
          <a:srcRect b="2435" l="0" r="0" t="2445"/>
          <a:stretch/>
        </p:blipFill>
        <p:spPr>
          <a:xfrm>
            <a:off x="4092975" y="4096193"/>
            <a:ext cx="4006020" cy="1320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e54013d50e_0_237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Experiment Results – Ablation (</a:t>
            </a:r>
            <a:r>
              <a:rPr lang="en-US"/>
              <a:t>Differentiable Tokenization</a:t>
            </a:r>
            <a:r>
              <a:rPr lang="en-US"/>
              <a:t>)</a:t>
            </a:r>
            <a:endParaRPr/>
          </a:p>
        </p:txBody>
      </p:sp>
      <p:sp>
        <p:nvSpPr>
          <p:cNvPr id="233" name="Google Shape;233;g3e54013d50e_0_237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234" name="Google Shape;234;g3e54013d50e_0_237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graphicFrame>
        <p:nvGraphicFramePr>
          <p:cNvPr id="235" name="Google Shape;235;g3e54013d50e_0_237"/>
          <p:cNvGraphicFramePr/>
          <p:nvPr/>
        </p:nvGraphicFramePr>
        <p:xfrm>
          <a:off x="742200" y="18905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{9BF572DA-0B80-4783-B606-C403907DCBB1}</a:tableStyleId>
              </a:tblPr>
              <a:tblGrid>
                <a:gridCol w="3537200"/>
                <a:gridCol w="3537200"/>
                <a:gridCol w="35372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Method</a:t>
                      </a:r>
                      <a:endParaRPr b="1"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Input Type</a:t>
                      </a:r>
                      <a:endParaRPr b="1"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Backbone Status</a:t>
                      </a:r>
                      <a:endParaRPr b="1"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B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Multimodal Feature Embedding</a:t>
                      </a:r>
                      <a:endParaRPr b="1"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Continuous predictions</a:t>
                      </a:r>
                      <a:r>
                        <a:rPr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br>
                        <a:rPr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(via fully-connected layer)</a:t>
                      </a:r>
                      <a:endParaRPr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Trained end-to-end</a:t>
                      </a:r>
                      <a:endParaRPr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T cap="flat" cmpd="sng" w="9525">
                      <a:solidFill>
                        <a:srgbClr val="5E5E5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Frozen Tokenization</a:t>
                      </a:r>
                      <a:endParaRPr b="1"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T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Textual labels/names</a:t>
                      </a:r>
                      <a:r>
                        <a:rPr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br>
                        <a:rPr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(top predictions)</a:t>
                      </a:r>
                      <a:endParaRPr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T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Frozen</a:t>
                      </a:r>
                      <a:r>
                        <a:rPr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(Not trained)</a:t>
                      </a:r>
                      <a:endParaRPr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T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Differentiable Tokenization</a:t>
                      </a:r>
                      <a:endParaRPr b="1"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T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Textual labels/names</a:t>
                      </a:r>
                      <a:r>
                        <a:rPr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(sampled categories)</a:t>
                      </a:r>
                      <a:endParaRPr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T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Trained end-to-end</a:t>
                      </a:r>
                      <a:endParaRPr sz="220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 anchor="ctr">
                    <a:lnT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37383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e54013d50e_0_203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Experiment Results – Ablation (</a:t>
            </a:r>
            <a:r>
              <a:rPr lang="en-US"/>
              <a:t>Differentiable Tokenization</a:t>
            </a:r>
            <a:r>
              <a:rPr lang="en-US"/>
              <a:t>)</a:t>
            </a:r>
            <a:endParaRPr/>
          </a:p>
        </p:txBody>
      </p:sp>
      <p:sp>
        <p:nvSpPr>
          <p:cNvPr id="241" name="Google Shape;241;g3e54013d50e_0_203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242" name="Google Shape;242;g3e54013d50e_0_203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pic>
        <p:nvPicPr>
          <p:cNvPr id="243" name="Google Shape;243;g3e54013d50e_0_203"/>
          <p:cNvPicPr preferRelativeResize="0"/>
          <p:nvPr/>
        </p:nvPicPr>
        <p:blipFill rotWithShape="1">
          <a:blip r:embed="rId3">
            <a:alphaModFix/>
          </a:blip>
          <a:srcRect b="8527" l="325" r="-1879" t="8684"/>
          <a:stretch/>
        </p:blipFill>
        <p:spPr>
          <a:xfrm>
            <a:off x="336000" y="1981363"/>
            <a:ext cx="11520000" cy="135632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3e54013d50e_0_203"/>
          <p:cNvSpPr txBox="1"/>
          <p:nvPr>
            <p:ph type="title"/>
          </p:nvPr>
        </p:nvSpPr>
        <p:spPr>
          <a:xfrm>
            <a:off x="3216000" y="1441363"/>
            <a:ext cx="576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lang="en-US"/>
              <a:t>AVSD</a:t>
            </a:r>
            <a:endParaRPr b="0"/>
          </a:p>
        </p:txBody>
      </p:sp>
      <p:sp>
        <p:nvSpPr>
          <p:cNvPr id="245" name="Google Shape;245;g3e54013d50e_0_203"/>
          <p:cNvSpPr txBox="1"/>
          <p:nvPr>
            <p:ph type="title"/>
          </p:nvPr>
        </p:nvSpPr>
        <p:spPr>
          <a:xfrm>
            <a:off x="3216000" y="3556175"/>
            <a:ext cx="576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lang="en-US"/>
              <a:t>TVQA</a:t>
            </a:r>
            <a:endParaRPr b="0"/>
          </a:p>
        </p:txBody>
      </p:sp>
      <p:pic>
        <p:nvPicPr>
          <p:cNvPr id="246" name="Google Shape;246;g3e54013d50e_0_203"/>
          <p:cNvPicPr preferRelativeResize="0"/>
          <p:nvPr/>
        </p:nvPicPr>
        <p:blipFill rotWithShape="1">
          <a:blip r:embed="rId4">
            <a:alphaModFix/>
          </a:blip>
          <a:srcRect b="-20" l="0" r="-6440" t="1788"/>
          <a:stretch/>
        </p:blipFill>
        <p:spPr>
          <a:xfrm>
            <a:off x="4092988" y="4091625"/>
            <a:ext cx="4006025" cy="132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e51fdfab1a_0_105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Experiment Results – Ablation (Unified </a:t>
            </a:r>
            <a:r>
              <a:rPr lang="en-US"/>
              <a:t>Model</a:t>
            </a:r>
            <a:r>
              <a:rPr lang="en-US"/>
              <a:t>)</a:t>
            </a:r>
            <a:endParaRPr/>
          </a:p>
        </p:txBody>
      </p:sp>
      <p:sp>
        <p:nvSpPr>
          <p:cNvPr id="252" name="Google Shape;252;g3e51fdfab1a_0_105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253" name="Google Shape;253;g3e51fdfab1a_0_105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pic>
        <p:nvPicPr>
          <p:cNvPr id="254" name="Google Shape;254;g3e51fdfab1a_0_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7459" y="1349450"/>
            <a:ext cx="7617081" cy="466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e51fdfab1a_0_90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Experiment Results (SOTA Comparison)</a:t>
            </a:r>
            <a:endParaRPr/>
          </a:p>
        </p:txBody>
      </p:sp>
      <p:sp>
        <p:nvSpPr>
          <p:cNvPr id="260" name="Google Shape;260;g3e51fdfab1a_0_90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261" name="Google Shape;261;g3e51fdfab1a_0_90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sp>
        <p:nvSpPr>
          <p:cNvPr id="262" name="Google Shape;262;g3e51fdfab1a_0_90"/>
          <p:cNvSpPr txBox="1"/>
          <p:nvPr>
            <p:ph type="title"/>
          </p:nvPr>
        </p:nvSpPr>
        <p:spPr>
          <a:xfrm>
            <a:off x="3216000" y="3566493"/>
            <a:ext cx="576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lang="en-US"/>
              <a:t>TVQA</a:t>
            </a:r>
            <a:endParaRPr b="0"/>
          </a:p>
        </p:txBody>
      </p:sp>
      <p:pic>
        <p:nvPicPr>
          <p:cNvPr id="263" name="Google Shape;263;g3e51fdfab1a_0_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4914" y="1596725"/>
            <a:ext cx="10662173" cy="18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g3e51fdfab1a_0_90" title="Screenshot 2026-05-28 16094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3986" y="4106500"/>
            <a:ext cx="6444029" cy="206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3e51fdfab1a_0_90"/>
          <p:cNvSpPr txBox="1"/>
          <p:nvPr>
            <p:ph type="title"/>
          </p:nvPr>
        </p:nvSpPr>
        <p:spPr>
          <a:xfrm>
            <a:off x="3216000" y="1056725"/>
            <a:ext cx="576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0" lang="en-US"/>
              <a:t>AVSD</a:t>
            </a:r>
            <a:endParaRPr b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a9f7b39a80_0_106"/>
          <p:cNvSpPr txBox="1"/>
          <p:nvPr/>
        </p:nvSpPr>
        <p:spPr>
          <a:xfrm>
            <a:off x="288000" y="1018301"/>
            <a:ext cx="11520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VX2TEXT provides a conceptually simple yet effective way to handle multimodal inputs by leveraging the power of pretrained LMs through differentiable tokenization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g3a9f7b39a80_0_106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272" name="Google Shape;272;g3a9f7b39a80_0_106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sp>
        <p:nvSpPr>
          <p:cNvPr id="273" name="Google Shape;273;g3a9f7b39a80_0_106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>
                <a:solidFill>
                  <a:srgbClr val="DC2314"/>
                </a:solidFill>
              </a:rPr>
              <a:t>Summary</a:t>
            </a:r>
            <a:endParaRPr>
              <a:solidFill>
                <a:srgbClr val="DC2314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705fb8400a2c6a4a_65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Paper Details</a:t>
            </a:r>
            <a:endParaRPr/>
          </a:p>
        </p:txBody>
      </p:sp>
      <p:sp>
        <p:nvSpPr>
          <p:cNvPr id="135" name="Google Shape;135;g705fb8400a2c6a4a_65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136" name="Google Shape;136;g705fb8400a2c6a4a_65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sp>
        <p:nvSpPr>
          <p:cNvPr id="137" name="Google Shape;137;g705fb8400a2c6a4a_65"/>
          <p:cNvSpPr txBox="1"/>
          <p:nvPr/>
        </p:nvSpPr>
        <p:spPr>
          <a:xfrm>
            <a:off x="5476075" y="1168825"/>
            <a:ext cx="6331800" cy="500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Title: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“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VX2TEXT: End-to-End Learning of Video-</a:t>
            </a:r>
            <a:b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Based Text Generation From Multimodal Inputs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Authors: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Xudong Lin and 5 others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Affiliation: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Columbia 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University, Facebook AI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Publication: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CVPR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2021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Link: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https://openaccess.thecvf.com/content/</a:t>
            </a:r>
            <a:br>
              <a:rPr lang="en-US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</a:br>
            <a:r>
              <a:rPr lang="en-US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CVPR2021/papers/Lin_Vx2Text_End-to-End_Learning_of_Video-Based_Text_Generation_From_Multimodal_Inputs_CVPR_2021_paper.pdf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g705fb8400a2c6a4a_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38912" y="1168825"/>
            <a:ext cx="3854532" cy="50010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606a1ae64f_0_25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Motivation and Problem Statement</a:t>
            </a:r>
            <a:endParaRPr/>
          </a:p>
        </p:txBody>
      </p:sp>
      <p:sp>
        <p:nvSpPr>
          <p:cNvPr id="144" name="Google Shape;144;g3606a1ae64f_0_25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145" name="Google Shape;145;g3606a1ae64f_0_25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sp>
        <p:nvSpPr>
          <p:cNvPr id="146" name="Google Shape;146;g3606a1ae64f_0_25"/>
          <p:cNvSpPr txBox="1"/>
          <p:nvPr/>
        </p:nvSpPr>
        <p:spPr>
          <a:xfrm>
            <a:off x="288000" y="1018301"/>
            <a:ext cx="11520000" cy="3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Goal: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 conversational AI that perceives the real world (multimodal) and communicates naturally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Existing Challenges: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Prior methods rely on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complex, ad-hoc cross-modal fusion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modules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Many SOTA models require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costly pretext training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on millions of samples to learn multimodal representations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Discriminative models are often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limited to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selecting answers from a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fixed set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e54013d50e_0_254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Proposed Framework</a:t>
            </a:r>
            <a:endParaRPr/>
          </a:p>
        </p:txBody>
      </p:sp>
      <p:sp>
        <p:nvSpPr>
          <p:cNvPr id="152" name="Google Shape;152;g3e54013d50e_0_254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153" name="Google Shape;153;g3e54013d50e_0_254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sp>
        <p:nvSpPr>
          <p:cNvPr id="154" name="Google Shape;154;g3e54013d50e_0_254"/>
          <p:cNvSpPr/>
          <p:nvPr/>
        </p:nvSpPr>
        <p:spPr>
          <a:xfrm>
            <a:off x="4495800" y="1905000"/>
            <a:ext cx="3200400" cy="3200400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Continuous signals</a:t>
            </a: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mapped via </a:t>
            </a:r>
            <a:b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differentiable tokenization</a:t>
            </a:r>
            <a:endParaRPr b="1"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g3e54013d50e_0_254"/>
          <p:cNvSpPr/>
          <p:nvPr/>
        </p:nvSpPr>
        <p:spPr>
          <a:xfrm>
            <a:off x="8153400" y="1905000"/>
            <a:ext cx="3200400" cy="3200400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Encoder-decoder</a:t>
            </a: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</a:t>
            </a:r>
            <a:b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unified handling</a:t>
            </a:r>
            <a:endParaRPr b="1"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3e54013d50e_0_254"/>
          <p:cNvSpPr/>
          <p:nvPr/>
        </p:nvSpPr>
        <p:spPr>
          <a:xfrm>
            <a:off x="995100" y="1905000"/>
            <a:ext cx="3200400" cy="3200400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Multimodal fusion</a:t>
            </a:r>
            <a: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entirely in </a:t>
            </a:r>
            <a:br>
              <a:rPr lang="en-US" sz="2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language space</a:t>
            </a:r>
            <a:endParaRPr b="1" sz="3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e51fdfab1a_0_7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Proposed Framework</a:t>
            </a:r>
            <a:endParaRPr/>
          </a:p>
        </p:txBody>
      </p:sp>
      <p:sp>
        <p:nvSpPr>
          <p:cNvPr id="162" name="Google Shape;162;g3e51fdfab1a_0_7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163" name="Google Shape;163;g3e51fdfab1a_0_7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pic>
        <p:nvPicPr>
          <p:cNvPr id="164" name="Google Shape;164;g3e51fdfab1a_0_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200" y="1141954"/>
            <a:ext cx="10611601" cy="50829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e51fdfab1a_0_23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Differentiable Tokenization</a:t>
            </a:r>
            <a:endParaRPr/>
          </a:p>
        </p:txBody>
      </p:sp>
      <p:sp>
        <p:nvSpPr>
          <p:cNvPr id="170" name="Google Shape;170;g3e51fdfab1a_0_23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171" name="Google Shape;171;g3e51fdfab1a_0_23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sp>
        <p:nvSpPr>
          <p:cNvPr id="172" name="Google Shape;172;g3e51fdfab1a_0_23"/>
          <p:cNvSpPr txBox="1"/>
          <p:nvPr/>
        </p:nvSpPr>
        <p:spPr>
          <a:xfrm>
            <a:off x="288000" y="1018301"/>
            <a:ext cx="11520000" cy="51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Mechanism: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Uses pretrained modality-specific classifiers to predict category labels: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Solving Non-Differentiability: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Uses a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relaxation scheme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involving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Gumbel-Softmax trick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Straight-Through Estimator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Benefit: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Enables the entire system—including the video and audio backbones—to be trained end-to-end for the final text generation objective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g3e51fdfab1a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5308" y="1986912"/>
            <a:ext cx="1926032" cy="709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g3e51fdfab1a_0_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99425" y="3854953"/>
            <a:ext cx="5497945" cy="927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e51fdfab1a_0_31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Unified Handling</a:t>
            </a:r>
            <a:endParaRPr/>
          </a:p>
        </p:txBody>
      </p:sp>
      <p:sp>
        <p:nvSpPr>
          <p:cNvPr id="180" name="Google Shape;180;g3e51fdfab1a_0_31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181" name="Google Shape;181;g3e51fdfab1a_0_31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sp>
        <p:nvSpPr>
          <p:cNvPr id="182" name="Google Shape;182;g3e51fdfab1a_0_31"/>
          <p:cNvSpPr txBox="1"/>
          <p:nvPr/>
        </p:nvSpPr>
        <p:spPr>
          <a:xfrm>
            <a:off x="288000" y="1018301"/>
            <a:ext cx="11520000" cy="35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Generative Tasks: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Handles video captioning and dialog by generating coherent sentences using Beam Search or Greedy Decoding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Discriminative Tasks: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Handles multiple-choice QA (e.g., TVQA) by treating it as a generative task—it evaluates the probability of each candidate answer and selects the highest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Advantage: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need for specialized network heads for different tasks; one architecture fits all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e51fdfab1a_0_39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Experimental Setup</a:t>
            </a:r>
            <a:endParaRPr/>
          </a:p>
        </p:txBody>
      </p:sp>
      <p:sp>
        <p:nvSpPr>
          <p:cNvPr id="188" name="Google Shape;188;g3e51fdfab1a_0_39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189" name="Google Shape;189;g3e51fdfab1a_0_39"/>
          <p:cNvSpPr txBox="1"/>
          <p:nvPr/>
        </p:nvSpPr>
        <p:spPr>
          <a:xfrm>
            <a:off x="288000" y="1018301"/>
            <a:ext cx="11520000" cy="38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Benchmarks: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AVSD: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Audio-visual scene-aware dialog (short answer)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TVQA: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Video question answering (multiple choice)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TVC: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 captioning (caption)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Implementation Details: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R(2+1)D-34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 video backbone, pretrained on Kinetics (400 action categories)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CNN14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udio backbone, pretrained on AudioSet (527 audio categories)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○"/>
            </a:pPr>
            <a:r>
              <a:rPr b="1"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T5-base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as text transformer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g3e51fdfab1a_0_39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e51fdfab1a_0_57"/>
          <p:cNvSpPr txBox="1"/>
          <p:nvPr>
            <p:ph type="title"/>
          </p:nvPr>
        </p:nvSpPr>
        <p:spPr>
          <a:xfrm>
            <a:off x="288000" y="288000"/>
            <a:ext cx="11520000" cy="5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Task Example (AVSD)</a:t>
            </a:r>
            <a:endParaRPr/>
          </a:p>
        </p:txBody>
      </p:sp>
      <p:sp>
        <p:nvSpPr>
          <p:cNvPr id="196" name="Google Shape;196;g3e51fdfab1a_0_57"/>
          <p:cNvSpPr txBox="1"/>
          <p:nvPr>
            <p:ph idx="11" type="ftr"/>
          </p:nvPr>
        </p:nvSpPr>
        <p:spPr>
          <a:xfrm>
            <a:off x="4038600" y="6538844"/>
            <a:ext cx="41148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>
                <a:solidFill>
                  <a:srgbClr val="424242"/>
                </a:solidFill>
              </a:rPr>
              <a:t>INFONET LAB.</a:t>
            </a:r>
            <a:endParaRPr>
              <a:solidFill>
                <a:srgbClr val="424242"/>
              </a:solidFill>
            </a:endParaRPr>
          </a:p>
        </p:txBody>
      </p:sp>
      <p:sp>
        <p:nvSpPr>
          <p:cNvPr id="197" name="Google Shape;197;g3e51fdfab1a_0_57"/>
          <p:cNvSpPr txBox="1"/>
          <p:nvPr>
            <p:ph idx="12" type="sldNum"/>
          </p:nvPr>
        </p:nvSpPr>
        <p:spPr>
          <a:xfrm>
            <a:off x="8610600" y="6538844"/>
            <a:ext cx="27432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>
                <a:solidFill>
                  <a:srgbClr val="424242"/>
                </a:solidFill>
              </a:rPr>
              <a:t>‹#›</a:t>
            </a:fld>
            <a:endParaRPr>
              <a:solidFill>
                <a:srgbClr val="424242"/>
              </a:solidFill>
            </a:endParaRPr>
          </a:p>
        </p:txBody>
      </p:sp>
      <p:pic>
        <p:nvPicPr>
          <p:cNvPr id="198" name="Google Shape;198;g3e51fdfab1a_0_57"/>
          <p:cNvPicPr preferRelativeResize="0"/>
          <p:nvPr/>
        </p:nvPicPr>
        <p:blipFill rotWithShape="1">
          <a:blip r:embed="rId3">
            <a:alphaModFix/>
          </a:blip>
          <a:srcRect b="0" l="-830" r="50830" t="0"/>
          <a:stretch/>
        </p:blipFill>
        <p:spPr>
          <a:xfrm>
            <a:off x="1579649" y="1299600"/>
            <a:ext cx="9032703" cy="47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테마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2025-03-26T01:17:58Z</dcterms:created>
  <dc:creator>INFONET_Minho</dc:creator>
</cp:coreProperties>
</file>