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7" r:id="rId1"/>
    <p:sldMasterId id="2147483738" r:id="rId2"/>
  </p:sldMasterIdLst>
  <p:notesMasterIdLst>
    <p:notesMasterId r:id="rId25"/>
  </p:notesMasterIdLst>
  <p:sldIdLst>
    <p:sldId id="256" r:id="rId3"/>
    <p:sldId id="257" r:id="rId4"/>
    <p:sldId id="288" r:id="rId5"/>
    <p:sldId id="286" r:id="rId6"/>
    <p:sldId id="287" r:id="rId7"/>
    <p:sldId id="277" r:id="rId8"/>
    <p:sldId id="289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74" r:id="rId18"/>
    <p:sldId id="290" r:id="rId19"/>
    <p:sldId id="291" r:id="rId20"/>
    <p:sldId id="292" r:id="rId21"/>
    <p:sldId id="293" r:id="rId22"/>
    <p:sldId id="294" r:id="rId23"/>
    <p:sldId id="29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3" autoAdjust="0"/>
    <p:restoredTop sz="76426" autoAdjust="0"/>
  </p:normalViewPr>
  <p:slideViewPr>
    <p:cSldViewPr snapToGrid="0">
      <p:cViewPr varScale="1">
        <p:scale>
          <a:sx n="61" d="100"/>
          <a:sy n="61" d="100"/>
        </p:scale>
        <p:origin x="90" y="624"/>
      </p:cViewPr>
      <p:guideLst>
        <p:guide orient="horz" pos="2153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788EB37-7708-4DE1-A61B-16D00477B9BA}" type="datetime1">
              <a:rPr lang="ko-KR" altLang="en-US"/>
              <a:pPr lvl="0">
                <a:defRPr/>
              </a:pPr>
              <a:t>2026-06-25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CFCEC31-3E0D-4B72-A6D5-201F578C8645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/>
              <a:t>Hello everyone, let’s begin today’s Blockchain Journal Club.</a:t>
            </a:r>
            <a:br>
              <a:rPr lang="en-US" altLang="ko-KR" dirty="0"/>
            </a:br>
            <a:r>
              <a:rPr lang="en-US" altLang="ko-KR" dirty="0"/>
              <a:t>Today, I will present the paper </a:t>
            </a:r>
            <a:r>
              <a:rPr lang="en-US" altLang="ko-KR" i="1" dirty="0"/>
              <a:t>A Midsummer Meme’s Dream: Investigating Market Manipulations in the Meme Coin Ecosystem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Overall, the findings are quite strong.</a:t>
            </a:r>
            <a:br>
              <a:rPr lang="en-US" altLang="ko-KR" dirty="0"/>
            </a:br>
            <a:r>
              <a:rPr lang="en-US" altLang="ko-KR" dirty="0"/>
              <a:t>Out of 707 high-return meme coins, 586 showed at least one suspicious signal.</a:t>
            </a:r>
            <a:br>
              <a:rPr lang="en-US" altLang="ko-KR" dirty="0"/>
            </a:br>
            <a:r>
              <a:rPr lang="en-US" altLang="ko-KR" dirty="0"/>
              <a:t>That means 82.89 percent of high-performing meme coins had indicators of artificial growth or market anomalies.</a:t>
            </a:r>
            <a:br>
              <a:rPr lang="en-US" altLang="ko-KR" dirty="0"/>
            </a:br>
            <a:r>
              <a:rPr lang="en-US" altLang="ko-KR" dirty="0"/>
              <a:t>Only 121 tokens showed no major manipulation signal.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02763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paper argues that manipulation often follows a sequence.</a:t>
            </a:r>
            <a:br>
              <a:rPr lang="en-US" altLang="ko-KR" dirty="0"/>
            </a:br>
            <a:r>
              <a:rPr lang="en-US" altLang="ko-KR" dirty="0"/>
              <a:t>First, wash trading or LPI creates the appearance of popularity and rapid growth.</a:t>
            </a:r>
            <a:br>
              <a:rPr lang="en-US" altLang="ko-KR" dirty="0"/>
            </a:br>
            <a:r>
              <a:rPr lang="en-US" altLang="ko-KR" dirty="0"/>
              <a:t>Then, new investors enter the market because the token looks promising.</a:t>
            </a:r>
            <a:br>
              <a:rPr lang="en-US" altLang="ko-KR" dirty="0"/>
            </a:br>
            <a:r>
              <a:rPr lang="en-US" altLang="ko-KR" dirty="0"/>
              <a:t>After that, early holders may sell inflated tokens in a pump-and-dump scheme, or developers may remove liquidity in a rug pull.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908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economic impact is also significant.</a:t>
            </a:r>
            <a:br>
              <a:rPr lang="en-US" altLang="ko-KR" dirty="0"/>
            </a:br>
            <a:r>
              <a:rPr lang="en-US" altLang="ko-KR" dirty="0"/>
              <a:t>The paper identifies more than 17,000 victim addresses with realized losses.</a:t>
            </a:r>
            <a:br>
              <a:rPr lang="en-US" altLang="ko-KR" dirty="0"/>
            </a:br>
            <a:r>
              <a:rPr lang="en-US" altLang="ko-KR" dirty="0"/>
              <a:t>Pump-and-dump schemes caused about 3.27 million dollars in realized losses.</a:t>
            </a:r>
            <a:br>
              <a:rPr lang="en-US" altLang="ko-KR" dirty="0"/>
            </a:br>
            <a:r>
              <a:rPr lang="en-US" altLang="ko-KR" dirty="0"/>
              <a:t>Rug pulls caused about 6.04 million dollars in losses.</a:t>
            </a:r>
            <a:br>
              <a:rPr lang="en-US" altLang="ko-KR" dirty="0"/>
            </a:br>
            <a:r>
              <a:rPr lang="en-US" altLang="ko-KR" dirty="0"/>
              <a:t>In total, confirmed losses exceeded 9.3 million dollars, and the real damage may be even higher because unrealized losses were not fully counted.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6820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These findings have important implications for investor protection.</a:t>
            </a:r>
            <a:br>
              <a:rPr lang="en-US" altLang="ko-KR" dirty="0"/>
            </a:br>
            <a:r>
              <a:rPr lang="en-US" altLang="ko-KR" dirty="0"/>
              <a:t>High price, high volume, or high market capitalization do not always mean real demand.</a:t>
            </a:r>
            <a:br>
              <a:rPr lang="en-US" altLang="ko-KR" dirty="0"/>
            </a:br>
            <a:r>
              <a:rPr lang="en-US" altLang="ko-KR" dirty="0"/>
              <a:t>Platforms should continuously monitor suspicious trading patterns, even after a token is listed.</a:t>
            </a:r>
            <a:br>
              <a:rPr lang="en-US" altLang="ko-KR" dirty="0"/>
            </a:br>
            <a:r>
              <a:rPr lang="en-US" altLang="ko-KR" dirty="0"/>
              <a:t>Also, risk indicators such as ownership concentration, abnormal volume, and low liquidity should be clearly shown to users.</a:t>
            </a:r>
            <a:br>
              <a:rPr lang="en-US" altLang="ko-KR" dirty="0"/>
            </a:br>
            <a:r>
              <a:rPr lang="en-US" altLang="ko-KR" dirty="0"/>
              <a:t>The key message is that transaction transparency does not automatically mean market fairness.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0779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There are also limitations.</a:t>
            </a:r>
            <a:br>
              <a:rPr lang="en-US" altLang="ko-KR" dirty="0"/>
            </a:br>
            <a:r>
              <a:rPr lang="en-US" altLang="ko-KR" dirty="0"/>
              <a:t>First, detecting suspicious behavior does not automatically prove illegal manipulation.</a:t>
            </a:r>
            <a:br>
              <a:rPr lang="en-US" altLang="ko-KR" dirty="0"/>
            </a:br>
            <a:r>
              <a:rPr lang="en-US" altLang="ko-KR" dirty="0"/>
              <a:t>Second, wallet identity is uncertain because one person may control many addresses.</a:t>
            </a:r>
            <a:br>
              <a:rPr lang="en-US" altLang="ko-KR" dirty="0"/>
            </a:br>
            <a:r>
              <a:rPr lang="en-US" altLang="ko-KR" dirty="0"/>
              <a:t>Third, some tokens may have been wrongly included or excluded.</a:t>
            </a:r>
            <a:br>
              <a:rPr lang="en-US" altLang="ko-KR" dirty="0"/>
            </a:br>
            <a:r>
              <a:rPr lang="en-US" altLang="ko-KR" dirty="0"/>
              <a:t>Also, the observation period was limited to three months.</a:t>
            </a:r>
            <a:br>
              <a:rPr lang="en-US" altLang="ko-KR" dirty="0"/>
            </a:br>
            <a:r>
              <a:rPr lang="en-US" altLang="ko-KR" dirty="0"/>
              <a:t>Finally, conservative thresholds reduce false positives, but they may miss some manipulation cases.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2586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To conclude, artificial growth is widespread among high-return meme coins.</a:t>
            </a:r>
            <a:br>
              <a:rPr lang="en-US" altLang="ko-KR" dirty="0"/>
            </a:br>
            <a:r>
              <a:rPr lang="en-US" altLang="ko-KR" dirty="0"/>
              <a:t>The paper shows that wash trading and LPI often create misleading popularity before pump-and-dump schemes or rug pulls.</a:t>
            </a:r>
            <a:br>
              <a:rPr lang="en-US" altLang="ko-KR" dirty="0"/>
            </a:br>
            <a:r>
              <a:rPr lang="en-US" altLang="ko-KR" dirty="0"/>
              <a:t>Even though blockchain transactions are public, that does not guarantee genuine market demand.</a:t>
            </a:r>
            <a:br>
              <a:rPr lang="en-US" altLang="ko-KR" dirty="0"/>
            </a:br>
            <a:r>
              <a:rPr lang="en-US" altLang="ko-KR" dirty="0"/>
              <a:t>Therefore, stronger monitoring systems and clearer investor warnings are necessary.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434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altLang="ko-KR" dirty="0"/>
              <a:t>That concludes my presentation.</a:t>
            </a:r>
            <a:br>
              <a:rPr lang="en-US" altLang="ko-KR" dirty="0"/>
            </a:br>
            <a:r>
              <a:rPr lang="en-US" altLang="ko-KR" dirty="0"/>
              <a:t>Thank you for listening.</a:t>
            </a:r>
            <a:br>
              <a:rPr lang="en-US" altLang="ko-KR" dirty="0"/>
            </a:br>
            <a:r>
              <a:rPr lang="en-US" altLang="ko-KR" dirty="0"/>
              <a:t>I’m happy to take any questions.</a:t>
            </a:r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3484da3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wrap="square" lIns="91424" tIns="91424" rIns="91424" bIns="91424" anchor="t" anchorCtr="0">
            <a:noAutofit/>
          </a:bodyPr>
          <a:lstStyle/>
          <a:p>
            <a:pPr lvl="0">
              <a:defRPr/>
            </a:pPr>
            <a:r>
              <a:rPr lang="en-US" altLang="ko-KR" dirty="0"/>
              <a:t>This paper was accepted at the USENIX Security Symposium 2026.</a:t>
            </a:r>
            <a:br>
              <a:rPr lang="en-US" altLang="ko-KR" dirty="0"/>
            </a:br>
            <a:r>
              <a:rPr lang="en-US" altLang="ko-KR" dirty="0"/>
              <a:t>It was written by Alberto Maria </a:t>
            </a:r>
            <a:r>
              <a:rPr lang="en-US" altLang="ko-KR" dirty="0" err="1"/>
              <a:t>Mongardini</a:t>
            </a:r>
            <a:r>
              <a:rPr lang="en-US" altLang="ko-KR" dirty="0"/>
              <a:t> and Alessandro Mei.</a:t>
            </a:r>
            <a:br>
              <a:rPr lang="en-US" altLang="ko-KR" dirty="0"/>
            </a:br>
            <a:r>
              <a:rPr lang="en-US" altLang="ko-KR" dirty="0"/>
              <a:t>The paper studies how meme coin markets can be manipulated across several blockchains.</a:t>
            </a:r>
          </a:p>
        </p:txBody>
      </p:sp>
      <p:sp>
        <p:nvSpPr>
          <p:cNvPr id="115" name="Google Shape;115;g343484da3c0_0_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Meme coins are different from utility-based crypto assets.</a:t>
            </a:r>
            <a:br>
              <a:rPr lang="en-US" altLang="ko-KR" dirty="0"/>
            </a:br>
            <a:r>
              <a:rPr lang="en-US" altLang="ko-KR" dirty="0"/>
              <a:t>Their value mainly comes from community attention and perceived popularity.</a:t>
            </a:r>
            <a:br>
              <a:rPr lang="en-US" altLang="ko-KR" dirty="0"/>
            </a:br>
            <a:r>
              <a:rPr lang="en-US" altLang="ko-KR" dirty="0"/>
              <a:t>Because of this, indicators such as price, trading volume, and market capitalization can be artificially inflated, especially in low-liquidity markets.</a:t>
            </a:r>
            <a:br>
              <a:rPr lang="en-US" altLang="ko-KR" dirty="0"/>
            </a:br>
            <a:r>
              <a:rPr lang="en-US" altLang="ko-KR" dirty="0"/>
              <a:t>So, the main goal of this paper is to investigate whether artificial growth is used to attract investors and later extract profit.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5702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paper has three main contributions.</a:t>
            </a:r>
            <a:br>
              <a:rPr lang="en-US" altLang="ko-KR" dirty="0"/>
            </a:br>
            <a:r>
              <a:rPr lang="en-US" altLang="ko-KR" dirty="0"/>
              <a:t>First, it builds a large cross-chain dataset of 34,988 meme coins.</a:t>
            </a:r>
            <a:br>
              <a:rPr lang="en-US" altLang="ko-KR" dirty="0"/>
            </a:br>
            <a:r>
              <a:rPr lang="en-US" altLang="ko-KR" dirty="0"/>
              <a:t>Second, it introduces a new manipulation strategy called Liquidity Pool-Based Price Inflation, or LPI.</a:t>
            </a:r>
            <a:br>
              <a:rPr lang="en-US" altLang="ko-KR" dirty="0"/>
            </a:br>
            <a:r>
              <a:rPr lang="en-US" altLang="ko-KR" dirty="0"/>
              <a:t>Third, it shows that manipulations often happen sequentially: artificial growth comes first, and then pump-and-dump schemes or rug pulls follow.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515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study covers four major blockchains: Ethereum, BNB Smart Chain, Solana, and Base.</a:t>
            </a:r>
            <a:br>
              <a:rPr lang="en-US" altLang="ko-KR" dirty="0"/>
            </a:br>
            <a:r>
              <a:rPr lang="en-US" altLang="ko-KR" dirty="0"/>
              <a:t>The researchers collected meme coins from market trackers and DEX aggregators.</a:t>
            </a:r>
            <a:br>
              <a:rPr lang="en-US" altLang="ko-KR" dirty="0"/>
            </a:br>
            <a:r>
              <a:rPr lang="en-US" altLang="ko-KR" dirty="0"/>
              <a:t>Then, they tracked price changes over three months and selected 707 tokens whose returns were higher than 100 percent for deeper analysis.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8544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Meme coins are highly vulnerable for several reasons.</a:t>
            </a:r>
            <a:br>
              <a:rPr lang="en-US" altLang="ko-KR" dirty="0"/>
            </a:br>
            <a:r>
              <a:rPr lang="en-US" altLang="ko-KR" dirty="0"/>
              <a:t>First, low liquidity means that even small trades can move the price significantly.</a:t>
            </a:r>
            <a:br>
              <a:rPr lang="en-US" altLang="ko-KR" dirty="0"/>
            </a:br>
            <a:r>
              <a:rPr lang="en-US" altLang="ko-KR" dirty="0"/>
              <a:t>Second, ownership is often concentrated in only a few wallets.</a:t>
            </a:r>
            <a:br>
              <a:rPr lang="en-US" altLang="ko-KR" dirty="0"/>
            </a:br>
            <a:r>
              <a:rPr lang="en-US" altLang="ko-KR" dirty="0"/>
              <a:t>Third, market indicators may look strong even when real demand is weak.</a:t>
            </a:r>
            <a:br>
              <a:rPr lang="en-US" altLang="ko-KR" dirty="0"/>
            </a:br>
            <a:r>
              <a:rPr lang="en-US" altLang="ko-KR" dirty="0"/>
              <a:t>Finally, meme coins are easy to create, so many low-quality or risky tokens can appear very quickly.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8112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Ownership concentration is one of the first warning signs.</a:t>
            </a:r>
            <a:br>
              <a:rPr lang="en-US" altLang="ko-KR" dirty="0"/>
            </a:br>
            <a:r>
              <a:rPr lang="en-US" altLang="ko-KR" dirty="0"/>
              <a:t>Among high-return tokens, 385 showed severe ownership concentration.</a:t>
            </a:r>
            <a:br>
              <a:rPr lang="en-US" altLang="ko-KR" dirty="0"/>
            </a:br>
            <a:r>
              <a:rPr lang="en-US" altLang="ko-KR" dirty="0"/>
              <a:t>In these tokens, the top 10 holders controlled, on average, 77.85 percent of the supply.</a:t>
            </a:r>
            <a:br>
              <a:rPr lang="en-US" altLang="ko-KR" dirty="0"/>
            </a:br>
            <a:r>
              <a:rPr lang="en-US" altLang="ko-KR" dirty="0"/>
              <a:t>This is risky because a small group of holders can coordinate trades, manipulate the market, or suddenly sell large amounts.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8316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the paper analyzes wash trading.</a:t>
            </a:r>
            <a:br>
              <a:rPr lang="en-US" altLang="ko-KR" dirty="0"/>
            </a:br>
            <a:r>
              <a:rPr lang="en-US" altLang="ko-KR" dirty="0"/>
              <a:t>Wash trading means that the same entities repeatedly buy and sell the same token.</a:t>
            </a:r>
            <a:br>
              <a:rPr lang="en-US" altLang="ko-KR" dirty="0"/>
            </a:br>
            <a:r>
              <a:rPr lang="en-US" altLang="ko-KR" dirty="0"/>
              <a:t>This creates artificial trading volume and makes the token look more active and popular than it really is.</a:t>
            </a:r>
            <a:br>
              <a:rPr lang="en-US" altLang="ko-KR" dirty="0"/>
            </a:br>
            <a:r>
              <a:rPr lang="en-US" altLang="ko-KR" dirty="0"/>
              <a:t>The paper found 287 tokens with strong evidence of wash trading and 1,043 wash trading events.</a:t>
            </a:r>
            <a:br>
              <a:rPr lang="en-US" altLang="ko-KR" dirty="0"/>
            </a:br>
            <a:r>
              <a:rPr lang="en-US" altLang="ko-KR" dirty="0"/>
              <a:t>During these events, median trading volume increased by 1,772 percent.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523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paper also introduces Liquidity Pool-Based Price Inflation, or LPI.</a:t>
            </a:r>
            <a:br>
              <a:rPr lang="en-US" altLang="ko-KR" dirty="0"/>
            </a:br>
            <a:r>
              <a:rPr lang="en-US" altLang="ko-KR" dirty="0"/>
              <a:t>In a low-liquidity pool, a small purchase can strongly change the token ratio inside the pool.</a:t>
            </a:r>
            <a:br>
              <a:rPr lang="en-US" altLang="ko-KR" dirty="0"/>
            </a:br>
            <a:r>
              <a:rPr lang="en-US" altLang="ko-KR" dirty="0"/>
              <a:t>As a result, the displayed token price rises sharply.</a:t>
            </a:r>
            <a:br>
              <a:rPr lang="en-US" altLang="ko-KR" dirty="0"/>
            </a:br>
            <a:r>
              <a:rPr lang="en-US" altLang="ko-KR" dirty="0"/>
              <a:t>Then, this inflated price is multiplied by the circulating supply, creating an exaggerated market capitalization.</a:t>
            </a:r>
            <a:br>
              <a:rPr lang="en-US" altLang="ko-KR" dirty="0"/>
            </a:br>
            <a:r>
              <a:rPr lang="en-US" altLang="ko-KR" dirty="0"/>
              <a:t>For example, the paper shows that a 0.01 ETH purchase could cause a 300 percent price increase.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BCFCEC31-3E0D-4B72-A6D5-201F578C8645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34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66F18B-BF25-4B17-949A-5C1E98EE2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F41DD14-F2E5-4F52-AE67-3E0E0B1BA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6A833-CF83-4F9E-BE89-6D8FAF067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80281A5-B7B8-440E-AA6E-7FEB8A42E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6F500A-772C-4D96-8A2A-92D3AC6B8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722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5C792C-FC80-41BC-BE10-DC87B6126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EE6244E-E715-4BB5-AC1E-7AF72239E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7253CF-F361-4B58-9708-944FB66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D9F29D-5E03-42AB-B749-98A03A80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CAC3470-C7AD-43C9-97A7-92F998C2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6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A758258-9731-4E84-97A6-7BADCDB80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493136F-BFFF-42ED-9B74-0E1DDC3CD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7710DD-730E-421A-98CD-5BB0A5E2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0A2B27-0D1F-4EAB-8453-067C4D9C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BA66A-18ED-416B-8527-9D0931704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76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preserve="1">
  <p:cSld name="제목 슬라이드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1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/>
            </a:lvl1pPr>
            <a:lvl2pPr lvl="1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dt" idx="10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1060704" y="4923383"/>
            <a:ext cx="10067600" cy="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189" lvl="0" indent="-228594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398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 hasCustomPrompt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8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Wingdings" panose="05000000000000000000" pitchFamily="2" charset="2"/>
              <a:buChar char="l"/>
              <a:defRPr sz="2400" b="0"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Wingdings" panose="05000000000000000000" pitchFamily="2" charset="2"/>
              <a:buChar char="§"/>
              <a:defRPr sz="2000"/>
            </a:lvl2pPr>
            <a:lvl3pPr marL="1371566" lvl="2" indent="-30479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800"/>
            </a:lvl3pPr>
            <a:lvl4pPr marL="1828754" lvl="3" indent="-29844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600"/>
            </a:lvl4pPr>
            <a:lvl5pPr marL="2285943" lvl="4" indent="-285743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en-US" dirty="0"/>
              <a:t> </a:t>
            </a:r>
          </a:p>
          <a:p>
            <a:pPr lvl="1"/>
            <a:r>
              <a:rPr lang="en-US" dirty="0"/>
              <a:t> </a:t>
            </a:r>
          </a:p>
          <a:p>
            <a:pPr lvl="2"/>
            <a:r>
              <a:rPr lang="en-US" dirty="0"/>
              <a:t> </a:t>
            </a:r>
          </a:p>
          <a:p>
            <a:pPr lvl="3"/>
            <a:r>
              <a:rPr lang="en-US" dirty="0"/>
              <a:t> </a:t>
            </a:r>
          </a:p>
        </p:txBody>
      </p:sp>
      <p:sp>
        <p:nvSpPr>
          <p:cNvPr id="80" name="Google Shape;80;p15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82" name="Google Shape;82;p15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5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4" name="Google Shape;84;p15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50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0">
                <a:solidFill>
                  <a:schemeClr val="dk1"/>
                </a:solidFill>
              </a:defRPr>
            </a:lvl1pPr>
            <a:lvl2pPr marL="914378" lvl="1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566" lvl="2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754" lvl="3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5943" lvl="4" indent="-228594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132" lvl="5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320" lvl="6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509" lvl="7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697" lvl="8" indent="-22859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734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2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3174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marL="914378" lvl="1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566" lvl="2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marL="1828754" lvl="3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marL="2285943" lvl="4" indent="-317492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marL="2743132" lvl="5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  <p:cxnSp>
        <p:nvCxnSpPr>
          <p:cNvPr id="94" name="Google Shape;94;p17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DC231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5" name="Google Shape;95;p17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w="38100" cap="flat" cmpd="sng">
            <a:solidFill>
              <a:srgbClr val="4F5B54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6" name="Google Shape;96;p17" descr="로고, 폰트, 그래픽, 상징이(가) 표시된 사진&#10;&#10;자동 생성된 설명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6357" y="6538849"/>
            <a:ext cx="801745" cy="2452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063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404569-D765-43C2-8340-08714890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DBE04EF-251D-46F8-A503-E1A602C70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C09FC58-F98F-4A7F-A227-8AB4A39B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DCC7B8D-6104-495A-91FE-1B47DE4F5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BB72816-82E2-41C5-BAB0-0950382A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2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365C0E-E93D-4CAE-B06A-C93825EA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1646600"/>
            <a:ext cx="10962800" cy="1565601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7C45704-2085-481A-860B-A505D23D0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2295324-0FAA-4253-BA97-C87E674E6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EA7BB3A-C1BE-4FCE-AC65-191C9B65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15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2AC51D-97C7-4848-ABA0-65C5705E5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C0B4A0-5E71-4690-BE17-AF46A70751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2A562E1-662A-4491-9D7F-C80CB7893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B65F56-24F6-444C-9BF4-749ED2E65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94091C2-9A72-4602-A7FB-05F41FDC7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36AE7FA-6A7B-4CA7-B79B-C7F81444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81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600CC-B091-4AB6-B06A-17A3034B9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D3A6C39-1899-4697-9161-79C8FF7DC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B90F7A0-7361-41C8-A375-45DF4A81C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8682492-7194-466D-A63D-7EF113DE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45C2366-86A7-4DFE-84E6-D0B6D3764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FA4FB5F-2131-4656-BF41-DCAF78DA7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D90CC0D-CB44-4834-B093-317C87AEC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3291673-C454-4335-844A-8262DF6F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542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A9AC-B2B9-4086-A59D-4EB40CAD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FAB55F3F-2E38-4027-9228-236818FCA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5499A8D-98C4-4C50-8C3C-26BB88BD3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3300F24-DA3F-4DDD-8532-83E22BAA7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076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D4AD045-EA87-45AC-AD9A-236899ED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FF9AFC7-D979-48E1-AEF1-9B05F06FF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6DDAD02-ACD2-43B7-8E43-78DD701B1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698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DB2E5C-36F7-4A13-9B51-45B3868C9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793381-7DA6-48D3-A9BC-63D2CCA87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EAA3EE-2FF4-4EC7-B040-003CC13A5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FD824C2-A9CC-4E6E-B2D9-5F946B0A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B441467-A80D-496D-874B-9B563111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613CA8A-1AA3-4DA5-8893-02B7B1B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037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C2249D-8B5C-4F26-94E2-B9503903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7CBA9A-C604-4F0E-A769-0BA74051C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94A5BC6-157C-412F-B81B-D718D6BC68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FD7EAF2-CCF3-427D-B323-73F7F06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F496EB-629E-4241-8102-F3B3EDA6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E00982-F607-4E3B-956C-69700CBF3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69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25C2CCD-28CD-4836-85CC-E31843F1A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FDFF97-A252-4C2F-8CE1-4E6026A2D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0D5086-E3CE-40B0-B5E1-4213C44E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14C07-18ED-4257-927C-0E83AA50433D}" type="datetimeFigureOut">
              <a:rPr lang="ko-KR" altLang="en-US" smtClean="0"/>
              <a:t>2026-06-25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F7E4E5-7067-4C35-8D7E-696F4A76C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9DCB1A-E208-4870-BD21-169B1D1294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C37C-7947-496B-BC71-97BD5835DB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77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857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dt" idx="10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ftr" idx="11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999064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5511" y="1258784"/>
            <a:ext cx="11820978" cy="1953418"/>
          </a:xfrm>
        </p:spPr>
        <p:txBody>
          <a:bodyPr vert="horz" wrap="square" lIns="91440" tIns="45720" rIns="91440" bIns="45720" anchor="b">
            <a:noAutofit/>
          </a:bodyPr>
          <a:lstStyle/>
          <a:p>
            <a:pPr lvl="0" latinLnBrk="0">
              <a:lnSpc>
                <a:spcPct val="90000"/>
              </a:lnSpc>
              <a:spcBef>
                <a:spcPts val="0"/>
              </a:spcBef>
              <a:defRPr/>
            </a:pPr>
            <a:r>
              <a:rPr lang="en-US" altLang="ko-KR" dirty="0"/>
              <a:t>A Midsummer Meme’s Dream: Investigating Market Manipulations in the Meme Coin Ecosystem</a:t>
            </a:r>
            <a:endParaRPr lang="en-US" altLang="en-US" dirty="0"/>
          </a:p>
        </p:txBody>
      </p:sp>
      <p:sp>
        <p:nvSpPr>
          <p:cNvPr id="4" name="Google Shape;102;p18"/>
          <p:cNvSpPr txBox="1"/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defTabSz="1219170" latinLnBrk="0">
              <a:buClr>
                <a:srgbClr val="FFFFFF"/>
              </a:buClr>
              <a:defRPr/>
            </a:pPr>
            <a:r>
              <a:rPr lang="en-US" altLang="ko" sz="2400" kern="0" dirty="0" err="1">
                <a:solidFill>
                  <a:srgbClr val="424242"/>
                </a:solidFill>
              </a:rPr>
              <a:t>Gangryun</a:t>
            </a:r>
            <a:r>
              <a:rPr lang="ko-KR" altLang="en-US" sz="2400" kern="0" dirty="0">
                <a:solidFill>
                  <a:srgbClr val="424242"/>
                </a:solidFill>
              </a:rPr>
              <a:t> </a:t>
            </a:r>
            <a:r>
              <a:rPr lang="en-US" altLang="ko-KR" sz="2400" kern="0" dirty="0">
                <a:solidFill>
                  <a:srgbClr val="424242"/>
                </a:solidFill>
              </a:rPr>
              <a:t>Kwon</a:t>
            </a:r>
            <a:endParaRPr lang="en-US" altLang="ko" sz="2400" kern="0" dirty="0">
              <a:solidFill>
                <a:srgbClr val="424242"/>
              </a:solidFill>
            </a:endParaRPr>
          </a:p>
        </p:txBody>
      </p:sp>
      <p:sp>
        <p:nvSpPr>
          <p:cNvPr id="5" name="Google Shape;103;p18"/>
          <p:cNvSpPr txBox="1"/>
          <p:nvPr/>
        </p:nvSpPr>
        <p:spPr>
          <a:xfrm>
            <a:off x="520700" y="4976033"/>
            <a:ext cx="10962800" cy="441767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333" i="1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sz="1333" i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Google Shape;104;p18"/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wrap="square" lIns="121900" tIns="121900" rIns="121900" bIns="121900" anchor="t" anchorCtr="0">
            <a:spAutoFit/>
          </a:bodyPr>
          <a:lstStyle/>
          <a:p>
            <a:pPr lvl="0">
              <a:defRPr/>
            </a:pPr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202</a:t>
            </a:r>
            <a:r>
              <a:rPr lang="en-US" altLang="ko-KR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r>
              <a:rPr lang="en-US" altLang="ko-KR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06</a:t>
            </a:r>
            <a:r>
              <a:rPr lang="en-US" altLang="ko" sz="1067" dirty="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.22</a:t>
            </a:r>
            <a:endParaRPr lang="en-US" altLang="ko-KR" sz="1067" dirty="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3905A8-9F74-4753-A02E-D8E9CF498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Overall Findings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C39A1FE-86C2-44A1-913E-84F85BAC1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High-Return Tokens Analyzed</a:t>
            </a:r>
          </a:p>
          <a:p>
            <a:pPr marL="151200" indent="0">
              <a:buNone/>
            </a:pPr>
            <a:r>
              <a:rPr lang="en-US" altLang="ko-KR" dirty="0"/>
              <a:t>	707 meme coins achieved returns above 100%.</a:t>
            </a:r>
          </a:p>
          <a:p>
            <a:r>
              <a:rPr lang="en-US" altLang="ko-KR" dirty="0"/>
              <a:t>Suspicious Activity Detected</a:t>
            </a:r>
          </a:p>
          <a:p>
            <a:pPr marL="151200" indent="0">
              <a:buNone/>
            </a:pPr>
            <a:r>
              <a:rPr lang="en-US" altLang="ko-KR" dirty="0"/>
              <a:t>	586 tokens showed at least one sign of artificial growth or market anomaly.</a:t>
            </a:r>
          </a:p>
          <a:p>
            <a:r>
              <a:rPr lang="en-US" altLang="ko-KR" dirty="0"/>
              <a:t>Manipulation Rate</a:t>
            </a:r>
          </a:p>
          <a:p>
            <a:pPr marL="151200" indent="0">
              <a:buNone/>
            </a:pPr>
            <a:r>
              <a:rPr lang="en-US" altLang="ko-KR" dirty="0"/>
              <a:t>	82.89% of high-performing meme coins showed suspicious indicators.</a:t>
            </a:r>
          </a:p>
          <a:p>
            <a:r>
              <a:rPr lang="en-US" altLang="ko-KR" dirty="0"/>
              <a:t>Only 121 Tokens</a:t>
            </a:r>
          </a:p>
          <a:p>
            <a:pPr marL="151200" indent="0">
              <a:buNone/>
            </a:pPr>
            <a:r>
              <a:rPr lang="en-US" altLang="ko-KR" dirty="0"/>
              <a:t>	No major manipulation signal was detected in only 121 tokens.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6729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C03A21-152F-40A0-A82B-BCACAE80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Profit Extraction Strategies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7E370B9-D4E0-4EDE-AD77-5A7881A5E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999" y="882000"/>
            <a:ext cx="11520000" cy="5580000"/>
          </a:xfrm>
        </p:spPr>
        <p:txBody>
          <a:bodyPr/>
          <a:lstStyle/>
          <a:p>
            <a:r>
              <a:rPr lang="en-US" altLang="ko-KR" dirty="0"/>
              <a:t>Artificial Growth First</a:t>
            </a:r>
          </a:p>
          <a:p>
            <a:pPr marL="151200" indent="0">
              <a:buNone/>
            </a:pPr>
            <a:r>
              <a:rPr lang="en-US" altLang="ko-KR" dirty="0"/>
              <a:t>	Wash trading and LPI create the appearance of popularity and rapid growth.</a:t>
            </a:r>
          </a:p>
          <a:p>
            <a:r>
              <a:rPr lang="en-US" altLang="ko-KR" dirty="0"/>
              <a:t>Investor Entry</a:t>
            </a:r>
          </a:p>
          <a:p>
            <a:pPr marL="151200" indent="0">
              <a:buNone/>
            </a:pPr>
            <a:r>
              <a:rPr lang="en-US" altLang="ko-KR" dirty="0"/>
              <a:t>	Higher visibility attracts new investors and additional liquidity.</a:t>
            </a:r>
          </a:p>
          <a:p>
            <a:r>
              <a:rPr lang="en-US" altLang="ko-KR" dirty="0"/>
              <a:t>Pump and Dump</a:t>
            </a:r>
          </a:p>
          <a:p>
            <a:pPr marL="151200" indent="0">
              <a:buNone/>
            </a:pPr>
            <a:r>
              <a:rPr lang="en-US" altLang="ko-KR" dirty="0"/>
              <a:t>	Early holders sell after the price has been inflated.</a:t>
            </a:r>
          </a:p>
          <a:p>
            <a:r>
              <a:rPr lang="en-US" altLang="ko-KR" dirty="0"/>
              <a:t>Rug Pull</a:t>
            </a:r>
          </a:p>
          <a:p>
            <a:pPr marL="151200" indent="0">
              <a:buNone/>
            </a:pPr>
            <a:r>
              <a:rPr lang="en-US" altLang="ko-KR" dirty="0"/>
              <a:t>	Developers remove liquidity or abandon the project, leaving investors with heavy 	losses.</a:t>
            </a:r>
          </a:p>
          <a:p>
            <a:pPr marL="15120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2523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FAC1E1-0953-441B-8B46-7B8826BD1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Economic Impact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6679F86-B702-4756-BA40-EC746DD5D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Victim Addresses</a:t>
            </a:r>
          </a:p>
          <a:p>
            <a:pPr marL="151200" indent="0">
              <a:buNone/>
            </a:pPr>
            <a:r>
              <a:rPr lang="en-US" altLang="ko-KR" dirty="0"/>
              <a:t>	More than 17,000 addresses suffered realized losses.</a:t>
            </a:r>
          </a:p>
          <a:p>
            <a:r>
              <a:rPr lang="en-US" altLang="ko-KR" dirty="0"/>
              <a:t>Pump-and-Dump Losses</a:t>
            </a:r>
          </a:p>
          <a:p>
            <a:pPr marL="151200" indent="0">
              <a:buNone/>
            </a:pPr>
            <a:r>
              <a:rPr lang="en-US" altLang="ko-KR" dirty="0"/>
              <a:t>	Approximately $3.27 million in realized losses.</a:t>
            </a:r>
          </a:p>
          <a:p>
            <a:r>
              <a:rPr lang="en-US" altLang="ko-KR" dirty="0"/>
              <a:t>Rug Pull Losses</a:t>
            </a:r>
          </a:p>
          <a:p>
            <a:pPr marL="151200" indent="0">
              <a:buNone/>
            </a:pPr>
            <a:r>
              <a:rPr lang="en-US" altLang="ko-KR" dirty="0"/>
              <a:t>	Approximately $6.04 million in realized losses.</a:t>
            </a:r>
          </a:p>
          <a:p>
            <a:r>
              <a:rPr lang="en-US" altLang="ko-KR" dirty="0"/>
              <a:t>Total Confirmed Losses</a:t>
            </a:r>
          </a:p>
          <a:p>
            <a:pPr marL="151200" indent="0">
              <a:buNone/>
            </a:pPr>
            <a:r>
              <a:rPr lang="en-US" altLang="ko-KR" dirty="0"/>
              <a:t>	More than $9.3 million.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The actual damage may be higher because unrealized losses were not fully included.</a:t>
            </a:r>
          </a:p>
          <a:p>
            <a:pPr marL="151200" indent="0">
              <a:buNone/>
            </a:pP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595A781-8EB4-401F-A2CA-B7B9D7F4A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326" y="1246000"/>
            <a:ext cx="4101674" cy="296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57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DDCE53-8183-42A7-9D32-446E2BE6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Implications for Investor Protection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6E2C25-AD0B-4CE5-B232-2EA57D752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Market Indicators Can Be Misleading</a:t>
            </a:r>
          </a:p>
          <a:p>
            <a:pPr marL="151200" indent="0">
              <a:buNone/>
            </a:pPr>
            <a:r>
              <a:rPr lang="en-US" altLang="ko-KR" dirty="0"/>
              <a:t>	High price, trading volume, and market capitalization do not always reflect genuine 	demand.</a:t>
            </a:r>
          </a:p>
          <a:p>
            <a:r>
              <a:rPr lang="en-US" altLang="ko-KR" dirty="0"/>
              <a:t>Need for Continuous Monitoring</a:t>
            </a:r>
          </a:p>
          <a:p>
            <a:pPr marL="151200" indent="0">
              <a:buNone/>
            </a:pPr>
            <a:r>
              <a:rPr lang="en-US" altLang="ko-KR" dirty="0"/>
              <a:t>	Platforms should monitor suspicious trading patterns even after a token is listed.</a:t>
            </a:r>
          </a:p>
          <a:p>
            <a:r>
              <a:rPr lang="en-US" altLang="ko-KR" dirty="0"/>
              <a:t>Clear Risk Warnings</a:t>
            </a:r>
          </a:p>
          <a:p>
            <a:pPr marL="151200" indent="0">
              <a:buNone/>
            </a:pPr>
            <a:r>
              <a:rPr lang="en-US" altLang="ko-KR" dirty="0"/>
              <a:t>	Ownership concentration, abnormal volume, and low liquidity should be presented 	as visible warnings.</a:t>
            </a:r>
          </a:p>
          <a:p>
            <a:r>
              <a:rPr lang="en-US" altLang="ko-KR" dirty="0"/>
              <a:t>Early Detection</a:t>
            </a:r>
          </a:p>
          <a:p>
            <a:pPr marL="151200" indent="0">
              <a:buNone/>
            </a:pPr>
            <a:r>
              <a:rPr lang="en-US" altLang="ko-KR" dirty="0"/>
              <a:t>	Wash trading and LPI can serve as warning signs before pump-and-dump schemes 	or rug pulls occur.</a:t>
            </a:r>
          </a:p>
          <a:p>
            <a:pPr marL="151200" indent="0">
              <a:buNone/>
            </a:pPr>
            <a:endParaRPr lang="en-US" altLang="ko-KR" dirty="0"/>
          </a:p>
          <a:p>
            <a:pPr marL="151200" indent="0" algn="ctr">
              <a:buNone/>
            </a:pPr>
            <a:r>
              <a:rPr lang="en-US" altLang="ko-KR" sz="2800" dirty="0"/>
              <a:t>Transparency of Transactions ≠ Fairness of the Market</a:t>
            </a:r>
          </a:p>
          <a:p>
            <a:pPr marL="15120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022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EEAE392-6014-40CF-9DD0-8520FE7F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Limitations of the Study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D0686D-A8ED-4620-ABBC-F5EFE5E27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Detection Does Not Prove Illegality</a:t>
            </a:r>
          </a:p>
          <a:p>
            <a:pPr marL="151200" indent="0">
              <a:buNone/>
            </a:pPr>
            <a:r>
              <a:rPr lang="en-US" altLang="ko-KR" dirty="0"/>
              <a:t>	Suspicious activity does not automatically mean criminal market manipulation.</a:t>
            </a:r>
          </a:p>
          <a:p>
            <a:r>
              <a:rPr lang="en-US" altLang="ko-KR" dirty="0"/>
              <a:t>Wallet Identity Is Uncertain</a:t>
            </a:r>
          </a:p>
          <a:p>
            <a:pPr marL="151200" indent="0">
              <a:buNone/>
            </a:pPr>
            <a:r>
              <a:rPr lang="en-US" altLang="ko-KR" dirty="0"/>
              <a:t>	Multiple addresses may belong to one person, but this cannot always be proven.</a:t>
            </a:r>
          </a:p>
          <a:p>
            <a:r>
              <a:rPr lang="en-US" altLang="ko-KR" dirty="0"/>
              <a:t>Classification Errors Are Possible</a:t>
            </a:r>
          </a:p>
          <a:p>
            <a:pPr marL="151200" indent="0">
              <a:buNone/>
            </a:pPr>
            <a:r>
              <a:rPr lang="en-US" altLang="ko-KR" dirty="0"/>
              <a:t>	Some meme coins may have been incorrectly included or excluded.</a:t>
            </a:r>
          </a:p>
          <a:p>
            <a:r>
              <a:rPr lang="en-US" altLang="ko-KR" dirty="0"/>
              <a:t>Limited Observation Period</a:t>
            </a:r>
          </a:p>
          <a:p>
            <a:pPr marL="151200" indent="0">
              <a:buNone/>
            </a:pPr>
            <a:r>
              <a:rPr lang="en-US" altLang="ko-KR" dirty="0"/>
              <a:t>	Price movements were tracked over a three-month period.</a:t>
            </a:r>
          </a:p>
          <a:p>
            <a:r>
              <a:rPr lang="en-US" altLang="ko-KR" dirty="0"/>
              <a:t>Conservative Thresholds</a:t>
            </a:r>
          </a:p>
          <a:p>
            <a:pPr marL="151200" indent="0">
              <a:buNone/>
            </a:pPr>
            <a:r>
              <a:rPr lang="en-US" altLang="ko-KR" dirty="0"/>
              <a:t>	Strict detection rules reduce false positives but may miss some manipulation cases.</a:t>
            </a:r>
          </a:p>
        </p:txBody>
      </p:sp>
    </p:spTree>
    <p:extLst>
      <p:ext uri="{BB962C8B-B14F-4D97-AF65-F5344CB8AC3E}">
        <p14:creationId xmlns:p14="http://schemas.microsoft.com/office/powerpoint/2010/main" val="1329866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E625E3-1FF0-4A65-92C7-CE8C6E31E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1F795F-6631-444F-8B40-35A51FD04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Artificial Growth Is Widespread</a:t>
            </a:r>
          </a:p>
          <a:p>
            <a:pPr marL="151200" indent="0">
              <a:buNone/>
            </a:pPr>
            <a:r>
              <a:rPr lang="en-US" altLang="ko-KR" dirty="0"/>
              <a:t>	82.89% of high-return meme coins showed signs of artificial growth or market 	anomalies.</a:t>
            </a:r>
          </a:p>
          <a:p>
            <a:r>
              <a:rPr lang="en-US" altLang="ko-KR" dirty="0"/>
              <a:t>Manipulations Are Sequential</a:t>
            </a:r>
          </a:p>
          <a:p>
            <a:pPr marL="151200" indent="0">
              <a:buNone/>
            </a:pPr>
            <a:r>
              <a:rPr lang="en-US" altLang="ko-KR" dirty="0"/>
              <a:t>	Wash trading and LPI often create misleading popularity before pump-and-dump 	schemes or rug pulls.</a:t>
            </a:r>
          </a:p>
          <a:p>
            <a:r>
              <a:rPr lang="en-US" altLang="ko-KR" dirty="0"/>
              <a:t>Transparency Is Not Enough</a:t>
            </a:r>
          </a:p>
          <a:p>
            <a:pPr marL="151200" indent="0">
              <a:buNone/>
            </a:pPr>
            <a:r>
              <a:rPr lang="en-US" altLang="ko-KR" dirty="0"/>
              <a:t>	Blockchain records are public, but public transactions do not guarantee genuine 	market demand.</a:t>
            </a:r>
          </a:p>
          <a:p>
            <a:r>
              <a:rPr lang="en-US" altLang="ko-KR" dirty="0"/>
              <a:t>Investor Protection Is Necessary</a:t>
            </a:r>
          </a:p>
          <a:p>
            <a:pPr marL="151200" indent="0">
              <a:buNone/>
            </a:pPr>
            <a:r>
              <a:rPr lang="en-US" altLang="ko-KR" dirty="0"/>
              <a:t>	Platforms need stronger monitoring systems and clearer warnings for suspicious 	activity.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3224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8;p15"/>
          <p:cNvSpPr>
            <a:spLocks noGrp="1"/>
          </p:cNvSpPr>
          <p:nvPr>
            <p:ph type="title"/>
          </p:nvPr>
        </p:nvSpPr>
        <p:spPr>
          <a:xfrm>
            <a:off x="2881292" y="1783167"/>
            <a:ext cx="6429416" cy="3291666"/>
          </a:xfrm>
        </p:spPr>
        <p:txBody>
          <a:bodyPr/>
          <a:lstStyle/>
          <a:p>
            <a:pPr algn="ctr">
              <a:defRPr/>
            </a:pPr>
            <a:r>
              <a:rPr lang="en-US" altLang="ko-KR" sz="8500"/>
              <a:t>Thanks</a:t>
            </a:r>
          </a:p>
        </p:txBody>
      </p:sp>
      <p:sp>
        <p:nvSpPr>
          <p:cNvPr id="3" name="Google Shape;79;p15"/>
          <p:cNvSpPr>
            <a:spLocks noGrp="1"/>
          </p:cNvSpPr>
          <p:nvPr>
            <p:ph type="body" idx="1" hasCustomPrompt="1"/>
          </p:nvPr>
        </p:nvSpPr>
        <p:spPr/>
        <p:txBody>
          <a:bodyPr/>
          <a:lstStyle/>
          <a:p>
            <a:pPr marL="151200" indent="0">
              <a:buNone/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D708310-E2E7-4B36-9BD1-75B623F1E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Appendix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A39018B-8C6A-4E6A-80FD-D7DD33145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A. Ownership Concentration Criteria</a:t>
            </a:r>
          </a:p>
          <a:p>
            <a:pPr marL="151200" indent="0">
              <a:buNone/>
            </a:pPr>
            <a:r>
              <a:rPr lang="en-US" altLang="ko-KR" dirty="0"/>
              <a:t>	Top holders controlled more than 30% of supply </a:t>
            </a:r>
          </a:p>
          <a:p>
            <a:pPr marL="151200" indent="0">
              <a:buNone/>
            </a:pPr>
            <a:r>
              <a:rPr lang="en-US" altLang="ko-KR" dirty="0"/>
              <a:t>	Bundle buys exceeded 30% of supply </a:t>
            </a:r>
          </a:p>
          <a:p>
            <a:pPr marL="151200" indent="0">
              <a:buNone/>
            </a:pPr>
            <a:r>
              <a:rPr lang="en-US" altLang="ko-KR" dirty="0"/>
              <a:t>	Fresh wallets held more than 30% </a:t>
            </a:r>
          </a:p>
          <a:p>
            <a:pPr marL="151200" indent="0">
              <a:buNone/>
            </a:pPr>
            <a:r>
              <a:rPr lang="en-US" altLang="ko-KR" dirty="0"/>
              <a:t>	Airdrops distributed more than 30% </a:t>
            </a:r>
          </a:p>
          <a:p>
            <a:pPr marL="151200" indent="0">
              <a:buNone/>
            </a:pPr>
            <a:r>
              <a:rPr lang="en-US" altLang="ko-KR" dirty="0"/>
              <a:t>	External signals from </a:t>
            </a:r>
            <a:r>
              <a:rPr lang="en-US" altLang="ko-KR" dirty="0" err="1"/>
              <a:t>GoPlus</a:t>
            </a:r>
            <a:r>
              <a:rPr lang="en-US" altLang="ko-KR" dirty="0"/>
              <a:t>, </a:t>
            </a:r>
            <a:r>
              <a:rPr lang="en-US" altLang="ko-KR" dirty="0" err="1"/>
              <a:t>De.Fi</a:t>
            </a:r>
            <a:r>
              <a:rPr lang="en-US" altLang="ko-KR" dirty="0"/>
              <a:t>, and Soul Scanner</a:t>
            </a:r>
          </a:p>
          <a:p>
            <a:pPr marL="151200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677300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947D9E-88EB-49B1-BC70-CD31E59C4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3FCE68D-A81D-41C1-B9EB-253A523E0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B. Wash Trading Detection</a:t>
            </a:r>
          </a:p>
          <a:p>
            <a:pPr marL="151200" indent="0">
              <a:buNone/>
            </a:pPr>
            <a:r>
              <a:rPr lang="en-US" altLang="ko-KR" dirty="0"/>
              <a:t>	Initial screening</a:t>
            </a:r>
          </a:p>
          <a:p>
            <a:pPr marL="151200" indent="0">
              <a:buNone/>
            </a:pPr>
            <a:r>
              <a:rPr lang="en-US" altLang="ko-KR" dirty="0"/>
              <a:t>		Volume increase &gt; 500% </a:t>
            </a:r>
          </a:p>
          <a:p>
            <a:pPr marL="151200" indent="0">
              <a:buNone/>
            </a:pPr>
            <a:r>
              <a:rPr lang="en-US" altLang="ko-KR" dirty="0"/>
              <a:t>		Absolute price change &lt; 5% </a:t>
            </a:r>
          </a:p>
          <a:p>
            <a:pPr marL="151200" indent="0">
              <a:buNone/>
            </a:pPr>
            <a:r>
              <a:rPr lang="en-US" altLang="ko-KR" dirty="0"/>
              <a:t>	Transaction-level verification</a:t>
            </a:r>
          </a:p>
          <a:p>
            <a:pPr marL="151200" indent="0">
              <a:buNone/>
            </a:pPr>
            <a:r>
              <a:rPr lang="en-US" altLang="ko-KR" dirty="0"/>
              <a:t>		Buy-sell difference ≤ 2% </a:t>
            </a:r>
          </a:p>
          <a:p>
            <a:pPr marL="151200" indent="0">
              <a:buNone/>
            </a:pPr>
            <a:r>
              <a:rPr lang="en-US" altLang="ko-KR" dirty="0"/>
              <a:t>		Circular volume ≥ 99% </a:t>
            </a:r>
          </a:p>
          <a:p>
            <a:pPr marL="151200" indent="0">
              <a:buNone/>
            </a:pPr>
            <a:r>
              <a:rPr lang="en-US" altLang="ko-KR" dirty="0"/>
              <a:t>		Same wallets repeatedly involved</a:t>
            </a:r>
          </a:p>
          <a:p>
            <a:pPr marL="15120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0786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34FF20-6538-4E97-A9D5-F32D990AB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86DF09-BA87-4F0C-A68A-B62C8BD07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C. LPI Detection</a:t>
            </a:r>
          </a:p>
          <a:p>
            <a:pPr marL="151200" indent="0">
              <a:buNone/>
            </a:pPr>
            <a:r>
              <a:rPr lang="en-US" altLang="ko-KR" dirty="0"/>
              <a:t>	Initial screening</a:t>
            </a:r>
          </a:p>
          <a:p>
            <a:pPr marL="151200" indent="0">
              <a:buNone/>
            </a:pPr>
            <a:r>
              <a:rPr lang="en-US" altLang="ko-KR" dirty="0"/>
              <a:t>		Price increase &gt; 100% within 24 hours </a:t>
            </a:r>
          </a:p>
          <a:p>
            <a:pPr marL="151200" indent="0">
              <a:buNone/>
            </a:pPr>
            <a:r>
              <a:rPr lang="en-US" altLang="ko-KR" dirty="0"/>
              <a:t>		Volume increase ≤ 20%, or total volume &lt; $1,000 </a:t>
            </a:r>
          </a:p>
          <a:p>
            <a:pPr marL="151200" indent="0">
              <a:buNone/>
            </a:pPr>
            <a:r>
              <a:rPr lang="en-US" altLang="ko-KR" dirty="0"/>
              <a:t>	Transaction-level verification</a:t>
            </a:r>
          </a:p>
          <a:p>
            <a:pPr marL="151200" indent="0">
              <a:buNone/>
            </a:pPr>
            <a:r>
              <a:rPr lang="en-US" altLang="ko-KR" dirty="0"/>
              <a:t>		Buy volume ≥ 90% of daily volume </a:t>
            </a:r>
          </a:p>
          <a:p>
            <a:pPr marL="151200" indent="0">
              <a:buNone/>
            </a:pPr>
            <a:r>
              <a:rPr lang="en-US" altLang="ko-KR" dirty="0"/>
              <a:t>		Unique actors ≤ 10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802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rmAutofit/>
          </a:bodyPr>
          <a:lstStyle/>
          <a:p>
            <a:pPr>
              <a:buSzPct val="25000"/>
              <a:defRPr/>
            </a:pPr>
            <a:r>
              <a:rPr lang="en-US" altLang="ko"/>
              <a:t>Paper</a:t>
            </a:r>
            <a:endParaRPr/>
          </a:p>
        </p:txBody>
      </p:sp>
      <p:sp>
        <p:nvSpPr>
          <p:cNvPr id="2" name="텍스트 개체 틀 1"/>
          <p:cNvSpPr>
            <a:spLocks noGrp="1"/>
          </p:cNvSpPr>
          <p:nvPr>
            <p:ph type="body" idx="1"/>
          </p:nvPr>
        </p:nvSpPr>
        <p:spPr>
          <a:xfrm>
            <a:off x="336000" y="3946070"/>
            <a:ext cx="11520000" cy="2422352"/>
          </a:xfrm>
        </p:spPr>
        <p:txBody>
          <a:bodyPr>
            <a:normAutofit/>
          </a:bodyPr>
          <a:lstStyle/>
          <a:p>
            <a:r>
              <a:rPr lang="en-US" altLang="ko-KR" b="1" dirty="0"/>
              <a:t>Accepted at</a:t>
            </a:r>
            <a:br>
              <a:rPr lang="en-US" altLang="ko-KR" dirty="0"/>
            </a:br>
            <a:r>
              <a:rPr lang="ko-KR" altLang="en-US" dirty="0"/>
              <a:t>　▪ </a:t>
            </a:r>
            <a:r>
              <a:rPr lang="en-US" altLang="ko-KR" dirty="0"/>
              <a:t>USENIX Security Symposium, 2026</a:t>
            </a:r>
          </a:p>
          <a:p>
            <a:pPr marL="151200" indent="0">
              <a:buNone/>
            </a:pPr>
            <a:endParaRPr lang="en-US" altLang="ko-KR" dirty="0"/>
          </a:p>
          <a:p>
            <a:r>
              <a:rPr lang="en-US" altLang="ko-KR" b="1" dirty="0"/>
              <a:t>Authors</a:t>
            </a:r>
            <a:br>
              <a:rPr lang="en-US" altLang="ko-KR" dirty="0"/>
            </a:br>
            <a:r>
              <a:rPr lang="ko-KR" altLang="en-US" dirty="0"/>
              <a:t>　▪ </a:t>
            </a:r>
            <a:r>
              <a:rPr lang="en-US" altLang="ko-KR" dirty="0"/>
              <a:t>Alberto Maria </a:t>
            </a:r>
            <a:r>
              <a:rPr lang="en-US" altLang="ko-KR" dirty="0" err="1"/>
              <a:t>Mongardini</a:t>
            </a:r>
            <a:r>
              <a:rPr lang="en-US" altLang="ko-KR" dirty="0"/>
              <a:t> and Alessandro Mei</a:t>
            </a:r>
          </a:p>
        </p:txBody>
      </p:sp>
      <p:sp>
        <p:nvSpPr>
          <p:cNvPr id="118" name="Google Shape;118;p2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r>
              <a:rPr lang="ko"/>
              <a:t>INFONET LAB.</a:t>
            </a:r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32" tIns="45700" rIns="91432" bIns="45700" anchor="ctr" anchorCtr="0">
            <a:noAutofit/>
          </a:bodyPr>
          <a:lstStyle/>
          <a:p>
            <a:pPr lvl="0">
              <a:defRPr/>
            </a:pPr>
            <a:fld id="{00000000-1234-1234-1234-123412341234}" type="slidenum">
              <a:rPr lang="en-US" altLang="ko"/>
              <a:pPr lvl="0">
                <a:defRPr/>
              </a:pPr>
              <a:t>2</a:t>
            </a:fld>
            <a:endParaRPr lang="en-US" altLang="ko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3538554-0E79-4ACF-A9C9-732EB7E3A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71" y="1196350"/>
            <a:ext cx="10658258" cy="25792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3CD87D-224C-4EF6-9C65-1CE50CC4F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545AF1-9C87-49C4-8D84-82C4F5057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D. Pump-and-Dump Detection</a:t>
            </a:r>
          </a:p>
          <a:p>
            <a:pPr marL="151200" indent="0">
              <a:buNone/>
            </a:pPr>
            <a:r>
              <a:rPr lang="en-US" altLang="ko-KR" dirty="0"/>
              <a:t>	Peak identification</a:t>
            </a:r>
          </a:p>
          <a:p>
            <a:pPr marL="151200" indent="0">
              <a:buNone/>
            </a:pPr>
            <a:r>
              <a:rPr lang="en-US" altLang="ko-KR" dirty="0"/>
              <a:t>		RSI &gt; 80 </a:t>
            </a:r>
          </a:p>
          <a:p>
            <a:pPr marL="151200" indent="0">
              <a:buNone/>
            </a:pPr>
            <a:r>
              <a:rPr lang="en-US" altLang="ko-KR" dirty="0"/>
              <a:t>	Pump phase</a:t>
            </a:r>
          </a:p>
          <a:p>
            <a:pPr marL="151200" indent="0">
              <a:buNone/>
            </a:pPr>
            <a:r>
              <a:rPr lang="en-US" altLang="ko-KR" dirty="0"/>
              <a:t>		Price increase &gt; 50% </a:t>
            </a:r>
          </a:p>
          <a:p>
            <a:pPr marL="151200" indent="0">
              <a:buNone/>
            </a:pPr>
            <a:r>
              <a:rPr lang="en-US" altLang="ko-KR" dirty="0"/>
              <a:t>		Volume increase &gt; 500% </a:t>
            </a:r>
          </a:p>
          <a:p>
            <a:pPr marL="151200" indent="0">
              <a:buNone/>
            </a:pPr>
            <a:r>
              <a:rPr lang="en-US" altLang="ko-KR" dirty="0"/>
              <a:t>		Within 24 hours </a:t>
            </a:r>
          </a:p>
          <a:p>
            <a:pPr marL="151200" indent="0">
              <a:buNone/>
            </a:pPr>
            <a:r>
              <a:rPr lang="en-US" altLang="ko-KR" dirty="0"/>
              <a:t>	Dump phase</a:t>
            </a:r>
          </a:p>
          <a:p>
            <a:pPr marL="151200" indent="0">
              <a:buNone/>
            </a:pPr>
            <a:r>
              <a:rPr lang="en-US" altLang="ko-KR" dirty="0"/>
              <a:t>		Price decrease &gt; 30% </a:t>
            </a:r>
          </a:p>
          <a:p>
            <a:pPr marL="151200" indent="0">
              <a:buNone/>
            </a:pPr>
            <a:r>
              <a:rPr lang="en-US" altLang="ko-KR" dirty="0"/>
              <a:t>		Post-dump volume &lt; 50% of pump volume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95263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81AAC7-B783-42B0-BC4A-A0FC5EF0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621F3C-C704-4C2C-8EA8-8FAC57139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E. Rug Pull Detection and Loss Estimation</a:t>
            </a:r>
          </a:p>
          <a:p>
            <a:pPr marL="151200" indent="0">
              <a:buNone/>
            </a:pPr>
            <a:r>
              <a:rPr lang="en-US" altLang="ko-KR" dirty="0"/>
              <a:t>	Detection</a:t>
            </a:r>
          </a:p>
          <a:p>
            <a:pPr marL="151200" indent="0">
              <a:buNone/>
            </a:pPr>
            <a:r>
              <a:rPr lang="en-US" altLang="ko-KR" dirty="0"/>
              <a:t>		Price decrease &gt; 99% within one day </a:t>
            </a:r>
          </a:p>
          <a:p>
            <a:pPr marL="151200" indent="0">
              <a:buNone/>
            </a:pPr>
            <a:r>
              <a:rPr lang="en-US" altLang="ko-KR" dirty="0"/>
              <a:t>		Volume decrease &gt; 99% and remained inactive </a:t>
            </a:r>
          </a:p>
          <a:p>
            <a:pPr marL="151200" indent="0">
              <a:buNone/>
            </a:pPr>
            <a:r>
              <a:rPr lang="en-US" altLang="ko-KR" dirty="0"/>
              <a:t>	Loss estimation</a:t>
            </a:r>
          </a:p>
          <a:p>
            <a:pPr marL="151200" indent="0">
              <a:buNone/>
            </a:pPr>
            <a:r>
              <a:rPr lang="en-US" altLang="ko-KR" dirty="0"/>
              <a:t>		Addresses bought before the rug pull </a:t>
            </a:r>
          </a:p>
          <a:p>
            <a:pPr marL="151200" indent="0">
              <a:buNone/>
            </a:pPr>
            <a:r>
              <a:rPr lang="en-US" altLang="ko-KR" dirty="0"/>
              <a:t>		Addresses did not sell before liquidity disappeared </a:t>
            </a:r>
          </a:p>
          <a:p>
            <a:pPr marL="151200" indent="0">
              <a:buNone/>
            </a:pPr>
            <a:r>
              <a:rPr lang="en-US" altLang="ko-KR" dirty="0"/>
              <a:t>		Invested amount treated as loss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3922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4C9766-4A6F-4A38-8A9A-39C8D5FF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6763BF-7777-4259-ACB7-7D651E7929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Appendix F. Economic Loss Estimation</a:t>
            </a:r>
          </a:p>
          <a:p>
            <a:pPr marL="151200" indent="0">
              <a:buNone/>
            </a:pPr>
            <a:r>
              <a:rPr lang="en-US" altLang="ko-KR" dirty="0"/>
              <a:t>	Pump and dump</a:t>
            </a:r>
          </a:p>
          <a:p>
            <a:pPr marL="151200" indent="0">
              <a:buNone/>
            </a:pPr>
            <a:r>
              <a:rPr lang="en-US" altLang="ko-KR" dirty="0"/>
              <a:t>		Wallet-level buy and sell flows </a:t>
            </a:r>
          </a:p>
          <a:p>
            <a:pPr marL="151200" indent="0">
              <a:buNone/>
            </a:pPr>
            <a:r>
              <a:rPr lang="en-US" altLang="ko-KR" dirty="0"/>
              <a:t>		Only realized losses included </a:t>
            </a:r>
          </a:p>
          <a:p>
            <a:pPr marL="151200" indent="0">
              <a:buNone/>
            </a:pPr>
            <a:r>
              <a:rPr lang="en-US" altLang="ko-KR" dirty="0"/>
              <a:t>		Unrealized losses excluded </a:t>
            </a:r>
          </a:p>
          <a:p>
            <a:pPr marL="151200" indent="0">
              <a:buNone/>
            </a:pPr>
            <a:r>
              <a:rPr lang="en-US" altLang="ko-KR" dirty="0"/>
              <a:t>	Rug pull</a:t>
            </a:r>
          </a:p>
          <a:p>
            <a:pPr marL="151200" indent="0">
              <a:buNone/>
            </a:pPr>
            <a:r>
              <a:rPr lang="en-US" altLang="ko-KR" dirty="0"/>
              <a:t>		Capital invested by addresses unable to exit </a:t>
            </a:r>
          </a:p>
          <a:p>
            <a:pPr marL="151200" indent="0">
              <a:buNone/>
            </a:pPr>
            <a:r>
              <a:rPr lang="en-US" altLang="ko-KR" dirty="0"/>
              <a:t>		Remaining token value treated as approximately zero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144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748ABF-47AB-4BEF-9BF8-94B2923CE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C4FD7AE-6CB0-4A9A-91E2-7E249D39E3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Background</a:t>
            </a:r>
          </a:p>
          <a:p>
            <a:pPr marL="151200" indent="0">
              <a:buNone/>
            </a:pPr>
            <a:r>
              <a:rPr lang="en-US" altLang="ko-KR" dirty="0"/>
              <a:t>	Meme coins derive most of their value from community attention and perceived 	popularity rather than utility.</a:t>
            </a:r>
          </a:p>
          <a:p>
            <a:r>
              <a:rPr lang="en-US" altLang="ko-KR" dirty="0"/>
              <a:t>Problem</a:t>
            </a:r>
          </a:p>
          <a:p>
            <a:pPr marL="151200" indent="0">
              <a:buNone/>
            </a:pPr>
            <a:r>
              <a:rPr lang="en-US" altLang="ko-KR" dirty="0"/>
              <a:t>	In low-liquidity markets, price, trading volume, and market capitalization can be 	artificially inflated.</a:t>
            </a:r>
          </a:p>
          <a:p>
            <a:r>
              <a:rPr lang="en-US" altLang="ko-KR" dirty="0"/>
              <a:t>Research Objective</a:t>
            </a:r>
          </a:p>
          <a:p>
            <a:pPr marL="151200" indent="0">
              <a:buNone/>
            </a:pPr>
            <a:r>
              <a:rPr lang="en-US" altLang="ko-KR" dirty="0"/>
              <a:t>	This study investigates whether artificial growth strategies are used to attract 	investors and enable later profit extraction.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80593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941FD8-9136-4795-839E-28B4276D0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Main contributions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64CB12-F3AC-4B47-9BA3-69C238F4D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Large-Scale Cross-Chain Dataset</a:t>
            </a:r>
          </a:p>
          <a:p>
            <a:pPr marL="151200" indent="0">
              <a:buNone/>
            </a:pPr>
            <a:r>
              <a:rPr lang="en-US" altLang="ko-KR" dirty="0"/>
              <a:t>	The study analyzes 34,988 meme coins across Ethereum, BNB Smart Chain, Solana, 	and Base.</a:t>
            </a:r>
          </a:p>
          <a:p>
            <a:r>
              <a:rPr lang="en-US" altLang="ko-KR" dirty="0"/>
              <a:t>New Manipulation Strategy</a:t>
            </a:r>
          </a:p>
          <a:p>
            <a:pPr marL="151200" indent="0">
              <a:buNone/>
            </a:pPr>
            <a:r>
              <a:rPr lang="en-US" altLang="ko-KR" dirty="0"/>
              <a:t>	The paper introduces Liquidity Pool-Based Price Inflation (LPI), which inflates prices 	through small trades in low-liquidity pools.</a:t>
            </a:r>
          </a:p>
          <a:p>
            <a:r>
              <a:rPr lang="en-US" altLang="ko-KR" dirty="0"/>
              <a:t>Sequential Manipulation Analysis</a:t>
            </a:r>
          </a:p>
          <a:p>
            <a:pPr marL="151200" indent="0">
              <a:buNone/>
            </a:pPr>
            <a:r>
              <a:rPr lang="en-US" altLang="ko-KR" dirty="0"/>
              <a:t>	It shows how artificial growth strategies such as wash trading and LPI can lead to 	pump-and-dump schemes and rug pulls.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918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6731B2-FB2C-472F-BABE-D1AAC037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Research scope and dataset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F7CE294-1683-46CD-9CD0-0D34F9DDB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Cross-Chain Coverage</a:t>
            </a:r>
          </a:p>
          <a:p>
            <a:pPr marL="151200" indent="0">
              <a:buNone/>
            </a:pPr>
            <a:r>
              <a:rPr lang="en-US" altLang="ko-KR" dirty="0"/>
              <a:t>	The study examines meme coins on Ethereum, BNB Smart Chain, Solana, and Base.</a:t>
            </a:r>
          </a:p>
          <a:p>
            <a:r>
              <a:rPr lang="en-US" altLang="ko-KR" dirty="0"/>
              <a:t>Large-Scale Dataset</a:t>
            </a:r>
          </a:p>
          <a:p>
            <a:pPr marL="151200" indent="0">
              <a:buNone/>
            </a:pPr>
            <a:r>
              <a:rPr lang="en-US" altLang="ko-KR" dirty="0"/>
              <a:t>	A total of 34,988 meme coins were collected from major market trackers and DEX 	aggregators.</a:t>
            </a:r>
          </a:p>
          <a:p>
            <a:r>
              <a:rPr lang="en-US" altLang="ko-KR" dirty="0"/>
              <a:t>Three-Month Price Analysis</a:t>
            </a:r>
          </a:p>
          <a:p>
            <a:pPr marL="151200" indent="0">
              <a:buNone/>
            </a:pPr>
            <a:r>
              <a:rPr lang="en-US" altLang="ko-KR" dirty="0"/>
              <a:t>	The researchers tracked price changes and selected 707 tokens with returns above 	100% for detailed analysis.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839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B0A83-F1A3-4C13-8E58-A5E7723D3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363" y="882000"/>
            <a:ext cx="3667637" cy="530616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119DE141-500A-4864-BB29-C7409AA07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Vulnerability of meme coins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D907F-5875-432C-9221-D666BECD3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Low Liquidity</a:t>
            </a:r>
          </a:p>
          <a:p>
            <a:pPr marL="151200" indent="0">
              <a:buNone/>
            </a:pPr>
            <a:r>
              <a:rPr lang="en-US" altLang="ko-KR" dirty="0"/>
              <a:t>	Small trades can cause large price movements.</a:t>
            </a:r>
          </a:p>
          <a:p>
            <a:r>
              <a:rPr lang="en-US" altLang="ko-KR" dirty="0"/>
              <a:t>Concentrated Ownership</a:t>
            </a:r>
          </a:p>
          <a:p>
            <a:pPr marL="151200" indent="0">
              <a:buNone/>
            </a:pPr>
            <a:r>
              <a:rPr lang="en-US" altLang="ko-KR" dirty="0"/>
              <a:t>	A few wallets may control most of the token supply.</a:t>
            </a:r>
          </a:p>
          <a:p>
            <a:r>
              <a:rPr lang="en-US" altLang="ko-KR" dirty="0"/>
              <a:t>Inflated Market Indicators</a:t>
            </a:r>
          </a:p>
          <a:p>
            <a:pPr marL="151200" indent="0">
              <a:buNone/>
            </a:pPr>
            <a:r>
              <a:rPr lang="en-US" altLang="ko-KR" dirty="0"/>
              <a:t>	Price, trading volume, and market capitalization </a:t>
            </a:r>
          </a:p>
          <a:p>
            <a:pPr marL="151200" indent="0">
              <a:buNone/>
            </a:pPr>
            <a:r>
              <a:rPr lang="en-US" altLang="ko-KR" dirty="0"/>
              <a:t>	may not reflect real demand.</a:t>
            </a:r>
          </a:p>
          <a:p>
            <a:r>
              <a:rPr lang="en-US" altLang="ko-KR" dirty="0"/>
              <a:t>Easy Token Creation</a:t>
            </a:r>
          </a:p>
          <a:p>
            <a:pPr marL="151200" indent="0">
              <a:buNone/>
            </a:pPr>
            <a:r>
              <a:rPr lang="en-US" altLang="ko-KR" dirty="0"/>
              <a:t>	Low-cost platforms allow new meme coins to be created </a:t>
            </a:r>
          </a:p>
          <a:p>
            <a:pPr marL="151200" indent="0">
              <a:buNone/>
            </a:pPr>
            <a:r>
              <a:rPr lang="en-US" altLang="ko-KR" dirty="0"/>
              <a:t>	with minimal technical knowledge.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9239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790E42-F91C-4DD2-AF70-33ECDB5ED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Ownership Concentration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8C0460-86F4-47BE-901B-4CCC5915E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Concentrated Holdings</a:t>
            </a:r>
          </a:p>
          <a:p>
            <a:pPr marL="151200" indent="0">
              <a:buNone/>
            </a:pPr>
            <a:r>
              <a:rPr lang="en-US" altLang="ko-KR" dirty="0"/>
              <a:t>	385 high-return tokens showed severe ownership concentration.</a:t>
            </a:r>
          </a:p>
          <a:p>
            <a:r>
              <a:rPr lang="en-US" altLang="ko-KR" dirty="0"/>
              <a:t>Top 10 Holders</a:t>
            </a:r>
          </a:p>
          <a:p>
            <a:pPr marL="151200" indent="0">
              <a:buNone/>
            </a:pPr>
            <a:r>
              <a:rPr lang="en-US" altLang="ko-KR" dirty="0"/>
              <a:t>	In concentrated tokens, the top 10 wallets controlled an average of 77.85% of the 	supply.</a:t>
            </a:r>
          </a:p>
          <a:p>
            <a:r>
              <a:rPr lang="en-US" altLang="ko-KR" dirty="0"/>
              <a:t>Critical Threshold</a:t>
            </a:r>
          </a:p>
          <a:p>
            <a:pPr marL="151200" indent="0">
              <a:buNone/>
            </a:pPr>
            <a:r>
              <a:rPr lang="en-US" altLang="ko-KR" dirty="0"/>
              <a:t>	359 tokens had more than 30% of their total supply controlled by top holders.</a:t>
            </a:r>
          </a:p>
          <a:p>
            <a:r>
              <a:rPr lang="en-US" altLang="ko-KR" dirty="0"/>
              <a:t>Hidden Concentration</a:t>
            </a:r>
          </a:p>
          <a:p>
            <a:pPr marL="151200" indent="0">
              <a:buNone/>
            </a:pPr>
            <a:r>
              <a:rPr lang="en-US" altLang="ko-KR" dirty="0"/>
              <a:t>	Bundle buys, fresh wallets, and strategic airdrops can make centralized ownership 	appear decentralized.</a:t>
            </a:r>
          </a:p>
          <a:p>
            <a:r>
              <a:rPr lang="en-US" altLang="ko-KR" dirty="0"/>
              <a:t>Market Risk</a:t>
            </a:r>
          </a:p>
          <a:p>
            <a:pPr marL="151200" indent="0">
              <a:buNone/>
            </a:pPr>
            <a:r>
              <a:rPr lang="en-US" altLang="ko-KR" dirty="0"/>
              <a:t>	A small group of holders can coordinate trades, manipulate prices, or trigger sudden 	sell-offs.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8821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A8462F-7F7A-4EB1-B8C5-F33BD78D8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Wash Trading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6DB68BD-4118-4F16-AB66-869BD1879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8528196" cy="5580000"/>
          </a:xfrm>
        </p:spPr>
        <p:txBody>
          <a:bodyPr/>
          <a:lstStyle/>
          <a:p>
            <a:r>
              <a:rPr lang="en-US" altLang="ko-KR" dirty="0"/>
              <a:t>Artificial Trading Activity</a:t>
            </a:r>
          </a:p>
          <a:p>
            <a:pPr marL="151200" indent="0">
              <a:buNone/>
            </a:pPr>
            <a:r>
              <a:rPr lang="en-US" altLang="ko-KR" dirty="0"/>
              <a:t>	The same entities repeatedly buy and sell the token.</a:t>
            </a:r>
          </a:p>
          <a:p>
            <a:r>
              <a:rPr lang="en-US" altLang="ko-KR" dirty="0"/>
              <a:t>Trading Volume Inflation</a:t>
            </a:r>
          </a:p>
          <a:p>
            <a:pPr marL="151200" indent="0">
              <a:buNone/>
            </a:pPr>
            <a:r>
              <a:rPr lang="en-US" altLang="ko-KR" dirty="0"/>
              <a:t>	The token appears more active and popular than it really is.</a:t>
            </a:r>
          </a:p>
          <a:p>
            <a:r>
              <a:rPr lang="en-US" altLang="ko-KR" dirty="0"/>
              <a:t>Investor Attraction</a:t>
            </a:r>
          </a:p>
          <a:p>
            <a:pPr marL="151200" indent="0">
              <a:buNone/>
            </a:pPr>
            <a:r>
              <a:rPr lang="en-US" altLang="ko-KR" dirty="0"/>
              <a:t>	High volume improves visibility on tracking platforms and 	attracts new investors.</a:t>
            </a:r>
          </a:p>
          <a:p>
            <a:r>
              <a:rPr lang="en-US" altLang="ko-KR" dirty="0"/>
              <a:t>Key Findings</a:t>
            </a:r>
          </a:p>
          <a:p>
            <a:pPr marL="151200" indent="0">
              <a:buNone/>
            </a:pPr>
            <a:r>
              <a:rPr lang="en-US" altLang="ko-KR" dirty="0"/>
              <a:t>	287 tokens showed strong evidence of wash trading.</a:t>
            </a:r>
          </a:p>
          <a:p>
            <a:pPr marL="151200" indent="0">
              <a:buNone/>
            </a:pPr>
            <a:r>
              <a:rPr lang="en-US" altLang="ko-KR" dirty="0"/>
              <a:t>	1,043 wash trading events were detected.</a:t>
            </a:r>
          </a:p>
          <a:p>
            <a:pPr marL="151200" indent="0">
              <a:buNone/>
            </a:pPr>
            <a:r>
              <a:rPr lang="en-US" altLang="ko-KR" dirty="0"/>
              <a:t>	Median trading volume increased 1,772%.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4621C3D-3D6D-4FE4-8FE1-E7226FCFB0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476"/>
          <a:stretch/>
        </p:blipFill>
        <p:spPr>
          <a:xfrm>
            <a:off x="6574660" y="4363095"/>
            <a:ext cx="5617340" cy="209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5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5BA087-CC10-41D7-BC62-55C65FC62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Liquidity Pool-Based Price Inflation (LPI)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90CD719-3A9F-47D0-BAF2-7E94C418A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000" y="882000"/>
            <a:ext cx="7044453" cy="5688000"/>
          </a:xfrm>
        </p:spPr>
        <p:txBody>
          <a:bodyPr/>
          <a:lstStyle/>
          <a:p>
            <a:r>
              <a:rPr lang="en-US" altLang="ko-KR" dirty="0"/>
              <a:t>Low-Liquidity Pool</a:t>
            </a:r>
          </a:p>
          <a:p>
            <a:pPr marL="151200" indent="0">
              <a:buNone/>
            </a:pPr>
            <a:r>
              <a:rPr lang="en-US" altLang="ko-KR" dirty="0"/>
              <a:t>	A small liquidity pool makes the token price 	highly sensitive to trades.</a:t>
            </a:r>
          </a:p>
          <a:p>
            <a:r>
              <a:rPr lang="en-US" altLang="ko-KR" dirty="0"/>
              <a:t>Small Strategic Purchase</a:t>
            </a:r>
          </a:p>
          <a:p>
            <a:pPr marL="151200" indent="0">
              <a:buNone/>
            </a:pPr>
            <a:r>
              <a:rPr lang="en-US" altLang="ko-KR" dirty="0"/>
              <a:t>	A manipulator buys a limited amount of the 	token.</a:t>
            </a:r>
          </a:p>
          <a:p>
            <a:r>
              <a:rPr lang="en-US" altLang="ko-KR" dirty="0"/>
              <a:t>Sharp Price Increase</a:t>
            </a:r>
          </a:p>
          <a:p>
            <a:pPr marL="151200" indent="0">
              <a:buNone/>
            </a:pPr>
            <a:r>
              <a:rPr lang="en-US" altLang="ko-KR" dirty="0"/>
              <a:t>	The pool ratio changes significantly, causing the 	displayed price to rise.</a:t>
            </a:r>
          </a:p>
          <a:p>
            <a:r>
              <a:rPr lang="en-US" altLang="ko-KR" dirty="0"/>
              <a:t>Inflated Market Capitalization</a:t>
            </a:r>
          </a:p>
          <a:p>
            <a:pPr marL="151200" indent="0">
              <a:buNone/>
            </a:pPr>
            <a:r>
              <a:rPr lang="en-US" altLang="ko-KR" dirty="0"/>
              <a:t>	The new price is multiplied by the circulating 	supply, creating an exaggerated market value.</a:t>
            </a:r>
          </a:p>
          <a:p>
            <a:r>
              <a:rPr lang="en-US" altLang="ko-KR" dirty="0"/>
              <a:t>Illustrative Example</a:t>
            </a:r>
          </a:p>
          <a:p>
            <a:pPr marL="151200" indent="0">
              <a:buNone/>
            </a:pPr>
            <a:r>
              <a:rPr lang="en-US" altLang="ko-KR" dirty="0"/>
              <a:t>	0.01 ETH purchase → 300% price increase</a:t>
            </a:r>
          </a:p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F11A993-12B3-4E6F-A9A2-8EDD6A470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047" y="1975817"/>
            <a:ext cx="4453953" cy="314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7306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2332</Words>
  <Application>Microsoft Office PowerPoint</Application>
  <PresentationFormat>와이드스크린</PresentationFormat>
  <Paragraphs>216</Paragraphs>
  <Slides>22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Noto Sans Symbols</vt:lpstr>
      <vt:lpstr>맑은 고딕</vt:lpstr>
      <vt:lpstr>Arial</vt:lpstr>
      <vt:lpstr>Calibri</vt:lpstr>
      <vt:lpstr>Courier New</vt:lpstr>
      <vt:lpstr>Roboto</vt:lpstr>
      <vt:lpstr>Wingdings</vt:lpstr>
      <vt:lpstr>1_Office 테마</vt:lpstr>
      <vt:lpstr>2_Office 테마</vt:lpstr>
      <vt:lpstr>A Midsummer Meme’s Dream: Investigating Market Manipulations in the Meme Coin Ecosystem</vt:lpstr>
      <vt:lpstr>Paper</vt:lpstr>
      <vt:lpstr>Introduction</vt:lpstr>
      <vt:lpstr>Main contributions</vt:lpstr>
      <vt:lpstr>Research scope and dataset</vt:lpstr>
      <vt:lpstr>Vulnerability of meme coins</vt:lpstr>
      <vt:lpstr>Ownership Concentration</vt:lpstr>
      <vt:lpstr>Wash Trading</vt:lpstr>
      <vt:lpstr>Liquidity Pool-Based Price Inflation (LPI)</vt:lpstr>
      <vt:lpstr>Overall Findings</vt:lpstr>
      <vt:lpstr>Profit Extraction Strategies</vt:lpstr>
      <vt:lpstr>Economic Impact</vt:lpstr>
      <vt:lpstr>Implications for Investor Protection</vt:lpstr>
      <vt:lpstr>Limitations of the Study</vt:lpstr>
      <vt:lpstr>Conclusion</vt:lpstr>
      <vt:lpstr>Thanks</vt:lpstr>
      <vt:lpstr>Appendix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MAGID: An Automated Pipeline for Generating Synthetic Multi-modal Datasets</dc:title>
  <dc:creator>용태 이</dc:creator>
  <cp:lastModifiedBy>USER</cp:lastModifiedBy>
  <cp:revision>721</cp:revision>
  <dcterms:created xsi:type="dcterms:W3CDTF">2025-01-01T11:52:24Z</dcterms:created>
  <dcterms:modified xsi:type="dcterms:W3CDTF">2026-06-25T04:53:26Z</dcterms:modified>
  <cp:version>1000.0000.01</cp:version>
</cp:coreProperties>
</file>