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37" r:id="rId1"/>
    <p:sldMasterId id="214748373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3833" autoAdjust="0"/>
    <p:restoredTop sz="76426" autoAdjust="0"/>
  </p:normalViewPr>
  <p:slideViewPr>
    <p:cSldViewPr snapToGrid="0">
      <p:cViewPr varScale="1">
        <p:scale>
          <a:sx n="100" d="100"/>
          <a:sy n="100" d="100"/>
        </p:scale>
        <p:origin x="1080" y="58"/>
      </p:cViewPr>
      <p:guideLst>
        <p:guide orient="horz" pos="2153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presProps" Target="presProps.xml"  /><Relationship Id="rId24" Type="http://schemas.openxmlformats.org/officeDocument/2006/relationships/viewProps" Target="viewProps.xml"  /><Relationship Id="rId25" Type="http://schemas.openxmlformats.org/officeDocument/2006/relationships/theme" Target="theme/theme1.xml"  /><Relationship Id="rId26" Type="http://schemas.openxmlformats.org/officeDocument/2006/relationships/tableStyles" Target="tableStyles.xml"  /><Relationship Id="rId3" Type="http://schemas.openxmlformats.org/officeDocument/2006/relationships/notesMaster" Target="notesMasters/notesMaster1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788EB37-7708-4DE1-A61B-16D00477B9BA}" type="datetime1">
              <a:rPr lang="ko-KR" altLang="en-US"/>
              <a:pPr lvl="0">
                <a:defRPr/>
              </a:pPr>
              <a:t>2026-06-04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CFCEC31-3E0D-4B72-A6D5-201F578C864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4.xml"  /><Relationship Id="rId2" Type="http://schemas.openxmlformats.org/officeDocument/2006/relationships/notesMaster" Target="../notesMasters/notesMaster1.xml"  /></Relationships>
</file>

<file path=ppt/notesSlides/_rels/notesSlide15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16.xml.rels><?xml version="1.0" encoding="UTF-8" standalone="yes" ?><Relationships xmlns="http://schemas.openxmlformats.org/package/2006/relationships"><Relationship Id="rId1" Type="http://schemas.openxmlformats.org/officeDocument/2006/relationships/slide" Target="../slides/slide16.xml"  /><Relationship Id="rId2" Type="http://schemas.openxmlformats.org/officeDocument/2006/relationships/notesMaster" Target="../notesMasters/notesMaster1.xml"  /></Relationships>
</file>

<file path=ppt/notesSlides/_rels/notesSlide17.xml.rels><?xml version="1.0" encoding="UTF-8" standalone="yes" ?><Relationships xmlns="http://schemas.openxmlformats.org/package/2006/relationships"><Relationship Id="rId1" Type="http://schemas.openxmlformats.org/officeDocument/2006/relationships/slide" Target="../slides/slide17.xml"  /><Relationship Id="rId2" Type="http://schemas.openxmlformats.org/officeDocument/2006/relationships/notesMaster" Target="../notesMasters/notesMaster1.xml"  /></Relationships>
</file>

<file path=ppt/notesSlides/_rels/notesSlide18.xml.rels><?xml version="1.0" encoding="UTF-8" standalone="yes" ?><Relationships xmlns="http://schemas.openxmlformats.org/package/2006/relationships"><Relationship Id="rId1" Type="http://schemas.openxmlformats.org/officeDocument/2006/relationships/slide" Target="../slides/slide18.xml"  /><Relationship Id="rId2" Type="http://schemas.openxmlformats.org/officeDocument/2006/relationships/notesMaster" Target="../notesMasters/notesMaster1.xml"  /></Relationships>
</file>

<file path=ppt/notesSlides/_rels/notesSlide19.xml.rels><?xml version="1.0" encoding="UTF-8" standalone="yes" ?><Relationships xmlns="http://schemas.openxmlformats.org/package/2006/relationships"><Relationship Id="rId1" Type="http://schemas.openxmlformats.org/officeDocument/2006/relationships/slide" Target="../slides/slide19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Hello everyone, let’s begin today’s Blockchain Journal Club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다음은 reputation update입니다. 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이번에는 capability adaptation입니다. 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이렇게 하면 blockchain의 투명성은 활용하면서도, 모든 계산을 blockchain에 올리는 부담은 줄일 수 있습니다.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이 실험은 시간이 지나면서 incentive mechanism이 agent behavior를 개선하는지 확인하기 위한 실험입니다.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/>
            </a:r>
            <a:endParaRPr lang="en-US" altLang="ko-KR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/>
            </a:r>
            <a:endParaRPr lang="en-US" altLang="ko-KR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이 점 때문에 모든 작업을 on-chain에 올리는 것이 아니라, 중요한 기록만 on-chain에 남기는 설계가 필요합니다.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Blockchain은 누가 task를 했고 어떤 기록이 남았는지는 보여줄 수 있지만, agent가 제출한 결과가 정말 correct한지는 완전히 증명하지 못합니다. 그래서 blockchain은 transparency를 도와주지만 모든 trust problem을 해결하지는 못합니다.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lvl="0">
              <a:defRPr/>
            </a:pPr>
            <a:r>
              <a:rPr lang="en-US" altLang="ko-KR"/>
              <a:t/>
            </a:r>
            <a:endParaRPr lang="en-US" altLang="ko-KR"/>
          </a:p>
        </p:txBody>
      </p:sp>
      <p:sp>
        <p:nvSpPr>
          <p:cNvPr id="115" name="Google Shape;115;g343484da3c0_0_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/>
            </a:r>
            <a:endParaRPr lang="en-US" altLang="ko-KR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/>
              <a:t/>
            </a:r>
            <a:endParaRPr lang="en-US" altLang="ko-KR"/>
          </a:p>
        </p:txBody>
      </p:sp>
      <p:sp>
        <p:nvSpPr>
          <p:cNvPr id="115" name="Google Shape;115;g343484da3c0_0_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기존 탈 중앙화된 </a:t>
            </a:r>
            <a:r>
              <a:rPr lang="en-US" altLang="ko-KR"/>
              <a:t>MAS</a:t>
            </a:r>
            <a:r>
              <a:rPr lang="ko-KR" altLang="en-US"/>
              <a:t>구조는 세가지 문제점을 가집니다</a:t>
            </a:r>
            <a:r>
              <a:rPr lang="en-US" altLang="ko-KR"/>
              <a:t>.</a:t>
            </a:r>
            <a:r>
              <a:rPr lang="ko-KR" altLang="en-US"/>
              <a:t> 첫 번째는 opaque collaboration입니다. 누가 task를 배정했고, 누가 수행했고, 중간에 어떤 일이 있었는지 확인하기 어렵습니다. 두 번째는 missing incentive structures입니다.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/>
            </a:r>
            <a:endParaRPr lang="en-US" altLang="ko-KR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/>
            </a:r>
            <a:endParaRPr lang="en-US" altLang="ko-KR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/>
            </a:r>
            <a:endParaRPr lang="en-US" altLang="ko-KR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이 논문에서는 agent가 어떤 task를 맡는 것이 좋은지를 utility function으로 계산합니다. </a:t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1.jpeg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1.jpe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66F18B-BF25-4B17-949A-5C1E98EE2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F41DD14-F2E5-4F52-AE67-3E0E0B1BA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26A833-CF83-4F9E-BE89-6D8FAF06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0281A5-B7B8-440E-AA6E-7FEB8A42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6F500A-772C-4D96-8A2A-92D3AC6B8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22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5C792C-FC80-41BC-BE10-DC87B612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EE6244E-E715-4BB5-AC1E-7AF72239E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7253CF-F361-4B58-9708-944FB66D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D9F29D-5E03-42AB-B749-98A03A80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AC3470-C7AD-43C9-97A7-92F998C2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36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A758258-9731-4E84-97A6-7BADCDB80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493136F-BFFF-42ED-9B74-0E1DDC3CD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7710DD-730E-421A-98CD-5BB0A5E2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0A2B27-0D1F-4EAB-8453-067C4D9C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6BA66A-18ED-416B-8527-9D093170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76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preserve="1">
  <p:cSld name="제목 슬라이드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1062000" y="2019600"/>
            <a:ext cx="10069200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1062000" y="3618000"/>
            <a:ext cx="10069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/>
            </a:lvl1pPr>
            <a:lvl2pPr lvl="1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dt" idx="10"/>
          </p:nvPr>
        </p:nvSpPr>
        <p:spPr>
          <a:xfrm>
            <a:off x="4724400" y="6046645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74" name="Google Shape;74;p14"/>
          <p:cNvCxnSpPr/>
          <p:nvPr/>
        </p:nvCxnSpPr>
        <p:spPr>
          <a:xfrm>
            <a:off x="0" y="1116725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0" y="4470199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1060704" y="4923383"/>
            <a:ext cx="10067600" cy="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189" lvl="0" indent="-228594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3985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 hasCustomPrompt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84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 panose="05000000000000000000" pitchFamily="2" charset="2"/>
              <a:buChar char="l"/>
              <a:defRPr sz="2400" b="0"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Wingdings" panose="05000000000000000000" pitchFamily="2" charset="2"/>
              <a:buChar char="§"/>
              <a:defRPr sz="2000"/>
            </a:lvl2pPr>
            <a:lvl3pPr marL="1371566" lvl="2" indent="-30479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800"/>
            </a:lvl3pPr>
            <a:lvl4pPr marL="1828754" lvl="3" indent="-29844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600"/>
            </a:lvl4pPr>
            <a:lvl5pPr marL="2285943" lvl="4" indent="-28574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r>
              <a:rPr lang="en-US" dirty="0"/>
              <a:t> </a:t>
            </a:r>
          </a:p>
          <a:p>
            <a:pPr lvl="1"/>
            <a:r>
              <a:rPr lang="en-US" dirty="0"/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</p:txBody>
      </p:sp>
      <p:sp>
        <p:nvSpPr>
          <p:cNvPr id="80" name="Google Shape;80;p15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82" name="Google Shape;82;p15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5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4" name="Google Shape;84;p15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7" y="6538849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50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831851" y="1709737"/>
            <a:ext cx="10515600" cy="2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>
                <a:solidFill>
                  <a:schemeClr val="dk1"/>
                </a:solidFill>
              </a:defRPr>
            </a:lvl1pPr>
            <a:lvl2pPr marL="914378" lvl="1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66" lvl="2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754" lvl="3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43" lvl="4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132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32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509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97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9734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3174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2"/>
          </p:nvPr>
        </p:nvSpPr>
        <p:spPr>
          <a:xfrm>
            <a:off x="604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3174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94" name="Google Shape;94;p17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Google Shape;95;p17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6" name="Google Shape;96;p17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7" y="6538849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063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404569-D765-43C2-8340-08714890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BE04EF-251D-46F8-A503-E1A602C70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09FC58-F98F-4A7F-A227-8AB4A39B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CC7B8D-6104-495A-91FE-1B47DE4F5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B72816-82E2-41C5-BAB0-0950382A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82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365C0E-E93D-4CAE-B06A-C93825EA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646600"/>
            <a:ext cx="10962800" cy="1565601"/>
          </a:xfrm>
        </p:spPr>
        <p:txBody>
          <a:bodyPr anchor="b">
            <a:normAutofit/>
          </a:bodyPr>
          <a:lstStyle>
            <a:lvl1pPr>
              <a:defRPr sz="40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7C45704-2085-481A-860B-A505D23D0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295324-0FAA-4253-BA97-C87E674E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A7BB3A-C1BE-4FCE-AC65-191C9B65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15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2AC51D-97C7-4848-ABA0-65C5705E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BC0B4A0-5E71-4690-BE17-AF46A7075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2A562E1-662A-4491-9D7F-C80CB7893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B65F56-24F6-444C-9BF4-749ED2E6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4091C2-9A72-4602-A7FB-05F41FDC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6AE7FA-6A7B-4CA7-B79B-C7F81444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81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5600CC-B091-4AB6-B06A-17A3034B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3A6C39-1899-4697-9161-79C8FF7DC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B90F7A0-7361-41C8-A375-45DF4A81C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8682492-7194-466D-A63D-7EF113DE9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45C2366-86A7-4DFE-84E6-D0B6D3764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FA4FB5F-2131-4656-BF41-DCAF78DA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90CC0D-CB44-4834-B093-317C87AE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3291673-C454-4335-844A-8262DF6F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42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FEA9AC-B2B9-4086-A59D-4EB40CAD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AB55F3F-2E38-4027-9228-236818FC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5499A8D-98C4-4C50-8C3C-26BB88BD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300F24-DA3F-4DDD-8532-83E22BA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76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D4AD045-EA87-45AC-AD9A-236899ED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FF9AFC7-D979-48E1-AEF1-9B05F06F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DDAD02-ACD2-43B7-8E43-78DD701B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98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DB2E5C-36F7-4A13-9B51-45B3868C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793381-7DA6-48D3-A9BC-63D2CCA87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EAA3EE-2FF4-4EC7-B040-003CC13A5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D824C2-A9CC-4E6E-B2D9-5F946B0A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B441467-A80D-496D-874B-9B5631110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13CA8A-1AA3-4DA5-8893-02B7B1B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203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C2249D-8B5C-4F26-94E2-B95039037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7CBA9A-C604-4F0E-A769-0BA74051C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94A5BC6-157C-412F-B81B-D718D6BC6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D7EAF2-CCF3-427D-B323-73F7F060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F496EB-629E-4241-8102-F3B3EDA6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E00982-F607-4E3B-956C-69700CBF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694750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slideLayout" Target="../slideLayouts/slideLayout13.xml"  /><Relationship Id="rId3" Type="http://schemas.openxmlformats.org/officeDocument/2006/relationships/slideLayout" Target="../slideLayouts/slideLayout14.xml"  /><Relationship Id="rId4" Type="http://schemas.openxmlformats.org/officeDocument/2006/relationships/slideLayout" Target="../slideLayouts/slideLayout15.xml"  /><Relationship Id="rId5" Type="http://schemas.openxmlformats.org/officeDocument/2006/relationships/theme" Target="../theme/theme2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25C2CCD-28CD-4836-85CC-E31843F1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FDFF97-A252-4C2F-8CE1-4E6026A2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0D5086-E3CE-40B0-B5E1-4213C44E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14C07-18ED-4257-927C-0E83AA50433D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F7E4E5-7067-4C35-8D7E-696F4A76C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9DCB1A-E208-4870-BD21-169B1D129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77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8382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39990644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3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5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6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7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3.xml"  /><Relationship Id="rId2" Type="http://schemas.openxmlformats.org/officeDocument/2006/relationships/slideLayout" Target="../slideLayouts/slideLayout13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4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8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5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9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6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10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7.xml"  /><Relationship Id="rId2" Type="http://schemas.openxmlformats.org/officeDocument/2006/relationships/slideLayout" Target="../slideLayouts/slideLayout13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8.xml"  /><Relationship Id="rId2" Type="http://schemas.openxmlformats.org/officeDocument/2006/relationships/slideLayout" Target="../slideLayouts/slideLayout13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9.xml"  /><Relationship Id="rId2" Type="http://schemas.openxmlformats.org/officeDocument/2006/relationships/slideLayout" Target="../slideLayouts/slideLayout13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2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1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13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3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13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13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13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13.xml"  /><Relationship Id="rId3" Type="http://schemas.openxmlformats.org/officeDocument/2006/relationships/image" Target="../media/image4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185511" y="1258784"/>
            <a:ext cx="11820978" cy="1953418"/>
          </a:xfrm>
        </p:spPr>
        <p:txBody>
          <a:bodyPr vert="horz" wrap="square" lIns="91440" tIns="45720" rIns="91440" bIns="45720" anchor="b">
            <a:noAutofit/>
          </a:bodyPr>
          <a:lstStyle/>
          <a:p>
            <a:pPr lvl="0" latinLnBrk="0">
              <a:lnSpc>
                <a:spcPct val="90000"/>
              </a:lnSpc>
              <a:spcBef>
                <a:spcPts val="0"/>
              </a:spcBef>
              <a:defRPr/>
            </a:pPr>
            <a:r>
              <a:rPr lang="en-US" altLang="en-US"/>
              <a:t>Toward Transparent and Incentive-Compatible Collaboration in Decentralized LLM Multi-Agent Systems: A Blockchain-Driven Approach</a:t>
            </a:r>
            <a:endParaRPr lang="en-US" altLang="en-US"/>
          </a:p>
        </p:txBody>
      </p:sp>
      <p:sp>
        <p:nvSpPr>
          <p:cNvPr id="4" name="Google Shape;102;p18"/>
          <p:cNvSpPr txBox="1"/>
          <p:nvPr/>
        </p:nvSpPr>
        <p:spPr>
          <a:xfrm>
            <a:off x="520700" y="3640717"/>
            <a:ext cx="10962800" cy="608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defTabSz="1219170" latinLnBrk="0">
              <a:buClr>
                <a:srgbClr val="ffffff"/>
              </a:buClr>
              <a:defRPr/>
            </a:pPr>
            <a:r>
              <a:rPr lang="en-US" altLang="ko" sz="2400" kern="0">
                <a:solidFill>
                  <a:srgbClr val="424242"/>
                </a:solidFill>
              </a:rPr>
              <a:t>Yo</a:t>
            </a:r>
            <a:r>
              <a:rPr lang="en-US" altLang="ko-KR" sz="2400" kern="0">
                <a:solidFill>
                  <a:srgbClr val="424242"/>
                </a:solidFill>
              </a:rPr>
              <a:t>ungu</a:t>
            </a:r>
            <a:r>
              <a:rPr lang="en-US" altLang="ko" sz="2400" kern="0">
                <a:solidFill>
                  <a:srgbClr val="424242"/>
                </a:solidFill>
              </a:rPr>
              <a:t> Lee</a:t>
            </a:r>
            <a:endParaRPr lang="en-US" altLang="ko" sz="2400" kern="0">
              <a:solidFill>
                <a:srgbClr val="424242"/>
              </a:solidFill>
            </a:endParaRPr>
          </a:p>
        </p:txBody>
      </p:sp>
      <p:sp>
        <p:nvSpPr>
          <p:cNvPr id="5" name="Google Shape;103;p18"/>
          <p:cNvSpPr txBox="1"/>
          <p:nvPr/>
        </p:nvSpPr>
        <p:spPr>
          <a:xfrm>
            <a:off x="520700" y="4976033"/>
            <a:ext cx="10962800" cy="441767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spAutoFit/>
          </a:bodyPr>
          <a:lstStyle/>
          <a:p>
            <a:pPr lvl="0">
              <a:defRPr/>
            </a:pPr>
            <a:r>
              <a:rPr lang="en-US" altLang="ko" sz="1333" i="1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INFONET Journal Club Presentation</a:t>
            </a:r>
            <a:endParaRPr sz="1333"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Google Shape;104;p18"/>
          <p:cNvSpPr txBox="1"/>
          <p:nvPr/>
        </p:nvSpPr>
        <p:spPr>
          <a:xfrm>
            <a:off x="520700" y="4137117"/>
            <a:ext cx="10962800" cy="410393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spAutoFit/>
          </a:bodyPr>
          <a:lstStyle/>
          <a:p>
            <a:pPr lvl="0">
              <a:defRPr/>
            </a:pPr>
            <a:r>
              <a:rPr lang="en-US" altLang="ko" sz="1067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202</a:t>
            </a:r>
            <a:r>
              <a:rPr lang="en-US" altLang="ko-KR" sz="1067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r>
              <a:rPr lang="en-US" altLang="ko" sz="1067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en-US" altLang="ko-KR" sz="1067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06</a:t>
            </a:r>
            <a:r>
              <a:rPr lang="en-US" altLang="ko" sz="1067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en-US" altLang="ko-KR" sz="1067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05</a:t>
            </a:r>
            <a:endParaRPr lang="en-US" altLang="ko-KR" sz="1067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marL="0" marR="0" lvl="0" indent="0" algn="l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/>
            </a:pPr>
            <a:r>
              <a:rPr lang="ko-KR" altLang="en-US"/>
              <a:t>Reputation Update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ko-KR" altLang="en-US"/>
              <a:t>Each agent has a reputation score.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Good task result → reputation goes up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Bad task result → reputation goes down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 marL="151200" indent="0">
              <a:buNone/>
              <a:defRPr/>
            </a:pPr>
            <a:endParaRPr lang="ko-KR" altLang="en-US"/>
          </a:p>
          <a:p>
            <a:pPr>
              <a:defRPr/>
            </a:pPr>
            <a:endParaRPr lang="ko-KR" altLang="en-US"/>
          </a:p>
          <a:p>
            <a:pPr lvl="1">
              <a:defRPr/>
            </a:pPr>
            <a:r>
              <a:rPr lang="ko-KR" altLang="en-US"/>
              <a:t>ρi: reputation of agent i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Si: task performance score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λ: smoothing factor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Agents with higher reputation get more task chances in the future.</a:t>
            </a:r>
            <a:endParaRPr lang="ko-KR" altLang="en-US"/>
          </a:p>
        </p:txBody>
      </p:sp>
      <p:pic>
        <p:nvPicPr>
          <p:cNvPr id="5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28051" y="2835383"/>
            <a:ext cx="4229690" cy="790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Capability Adaptation: Agents Become Better Matched Over Time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ko-KR" altLang="en-US"/>
              <a:t>Each agent has skill scores.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If an agent does well in one skill area, that skill score goes up.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If an agent does poorly, that skill score can go down.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endParaRPr lang="ko-KR" altLang="en-US"/>
          </a:p>
          <a:p>
            <a:pPr marL="151200" indent="0">
              <a:buNone/>
              <a:defRPr/>
            </a:pPr>
            <a:endParaRPr lang="ko-KR" altLang="en-US"/>
          </a:p>
          <a:p>
            <a:pPr lvl="1">
              <a:defRPr/>
            </a:pPr>
            <a:r>
              <a:rPr lang="ko-KR" altLang="en-US"/>
              <a:t>wi,k: skill score of agent i for skill k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si,k: performance score for skill k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μ: smoothing factor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Over time, agents are more likely to get tasks that match their strong skills.</a:t>
            </a:r>
            <a:endParaRPr lang="ko-KR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86989" y="2695472"/>
            <a:ext cx="4505954" cy="733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System Architecture: Off-chain LLM + On-chain Enforcement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>
          <a:xfrm>
            <a:off x="7314933" y="882000"/>
            <a:ext cx="4493067" cy="5580000"/>
          </a:xfrm>
        </p:spPr>
        <p:txBody>
          <a:bodyPr/>
          <a:lstStyle/>
          <a:p>
            <a:pPr>
              <a:defRPr/>
            </a:pPr>
            <a:r>
              <a:rPr lang="ko-KR" altLang="en-US"/>
              <a:t>Agent Layer</a:t>
            </a:r>
            <a:endParaRPr lang="ko-KR" altLang="en-US"/>
          </a:p>
          <a:p>
            <a:pPr>
              <a:defRPr/>
            </a:pPr>
            <a:r>
              <a:rPr lang="ko-KR" altLang="en-US"/>
              <a:t>Agents do tasks with their skills, reputation, workload, and public keys.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Blockchain Layer</a:t>
            </a:r>
            <a:endParaRPr lang="ko-KR" altLang="en-US"/>
          </a:p>
          <a:p>
            <a:pPr>
              <a:defRPr/>
            </a:pPr>
            <a:r>
              <a:rPr lang="ko-KR" altLang="en-US"/>
              <a:t>Smart contracts record key actions and update reputation.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Off-chain Layer</a:t>
            </a:r>
            <a:endParaRPr lang="ko-KR" altLang="en-US"/>
          </a:p>
          <a:p>
            <a:pPr>
              <a:defRPr/>
            </a:pPr>
            <a:r>
              <a:rPr lang="ko-KR" altLang="en-US"/>
              <a:t>LLMs understand tasks, extract skills, and evaluate results.</a:t>
            </a:r>
            <a:endParaRPr lang="ko-KR" altLang="en-US"/>
          </a:p>
          <a:p>
            <a:pPr>
              <a:defRPr/>
            </a:pPr>
            <a:endParaRPr lang="ko-KR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43508" y="986256"/>
            <a:ext cx="7034116" cy="5401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Experiment Setup: 20 Agents, 100 Tasks, 50 Rounds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ko-KR" altLang="en-US"/>
              <a:t>The authors tested the system in a simulation.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Agents: 20 LLM-based agents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Tasks: 100 tasks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Rounds: 50 rounds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Each round: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5 new tasks are added.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Agents bid for tasks.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The system assigns tasks.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Agents finish tasks.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Reputation and skill scores are updated.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Result 1: Task Success and Quality Improve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>
          <a:xfrm>
            <a:off x="5379980" y="882000"/>
            <a:ext cx="6428019" cy="55800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ko-KR" altLang="en-US"/>
              <a:t>Task success rate increased.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Early rounds: 80.15%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Later rounds: 94.49%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Average success rate: 86.77%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Task quality also improved.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Initial quality: 0.75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Final quality: 0.89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Key point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Better agent-task matching led to better results.</a:t>
            </a:r>
            <a:endParaRPr lang="ko-KR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7876" y="1229240"/>
            <a:ext cx="5482613" cy="38508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Result 2: Utility Improves and Bidding Becomes More Selective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>
          <a:xfrm>
            <a:off x="5379980" y="882000"/>
            <a:ext cx="6428019" cy="55800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altLang="en-US"/>
              <a:t>At first, agents bid for almost all tasks.</a:t>
            </a:r>
            <a:endParaRPr lang="en-US" altLang="en-US"/>
          </a:p>
          <a:p>
            <a:pPr lvl="1">
              <a:defRPr/>
            </a:pPr>
            <a:r>
              <a:rPr lang="en-US" altLang="en-US"/>
              <a:t>Round 1 bid rate: 92%</a:t>
            </a:r>
            <a:endParaRPr lang="en-US" altLang="en-US"/>
          </a:p>
          <a:p>
            <a:pPr lvl="1">
              <a:defRPr/>
            </a:pPr>
            <a:r>
              <a:rPr lang="en-US" altLang="en-US"/>
              <a:t>Later, agents became more careful.</a:t>
            </a:r>
            <a:endParaRPr lang="en-US" altLang="en-US"/>
          </a:p>
          <a:p>
            <a:pPr lvl="1">
              <a:defRPr/>
            </a:pPr>
            <a:r>
              <a:rPr lang="en-US" altLang="en-US"/>
              <a:t>Round 40 bid rate: 55%</a:t>
            </a:r>
            <a:endParaRPr lang="en-US" altLang="en-US"/>
          </a:p>
          <a:p>
            <a:pPr>
              <a:defRPr/>
            </a:pPr>
            <a:endParaRPr lang="en-US" altLang="en-US"/>
          </a:p>
          <a:p>
            <a:pPr>
              <a:defRPr/>
            </a:pPr>
            <a:r>
              <a:rPr lang="en-US" altLang="en-US"/>
              <a:t>Mean utility also increased.</a:t>
            </a:r>
            <a:endParaRPr lang="en-US" altLang="en-US"/>
          </a:p>
          <a:p>
            <a:pPr lvl="1">
              <a:defRPr/>
            </a:pPr>
            <a:r>
              <a:rPr lang="en-US" altLang="en-US"/>
              <a:t>Round 1 utility: 3.34</a:t>
            </a:r>
            <a:endParaRPr lang="en-US" altLang="en-US"/>
          </a:p>
          <a:p>
            <a:pPr lvl="1">
              <a:defRPr/>
            </a:pPr>
            <a:r>
              <a:rPr lang="en-US" altLang="en-US"/>
              <a:t>Round 46 utility: 7.0</a:t>
            </a:r>
            <a:endParaRPr lang="en-US" altLang="en-US"/>
          </a:p>
          <a:p>
            <a:pPr>
              <a:defRPr/>
            </a:pPr>
            <a:endParaRPr lang="en-US" altLang="en-US"/>
          </a:p>
          <a:p>
            <a:pPr>
              <a:defRPr/>
            </a:pPr>
            <a:r>
              <a:rPr lang="en-US" altLang="en-US"/>
              <a:t>Key point</a:t>
            </a:r>
            <a:endParaRPr lang="en-US" altLang="en-US"/>
          </a:p>
          <a:p>
            <a:pPr lvl="1">
              <a:defRPr/>
            </a:pPr>
            <a:r>
              <a:rPr lang="en-US" altLang="en-US"/>
              <a:t>Agents learned to avoid tasks with weak skill match or high workload.</a:t>
            </a:r>
            <a:endParaRPr lang="en-US" altLang="en-US"/>
          </a:p>
        </p:txBody>
      </p:sp>
      <p:pic>
        <p:nvPicPr>
          <p:cNvPr id="5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372" y="1565933"/>
            <a:ext cx="5593774" cy="34038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Result 3: Blockchain Provides Verifiable Logs, But With Cost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>
          <a:xfrm>
            <a:off x="5379980" y="882000"/>
            <a:ext cx="6428019" cy="55800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ko-KR" altLang="en-US"/>
              <a:t>Blockchain made the process easy to check.</a:t>
            </a:r>
            <a:endParaRPr lang="ko-KR" altLang="en-US"/>
          </a:p>
          <a:p>
            <a:pPr>
              <a:defRPr/>
            </a:pPr>
            <a:r>
              <a:rPr lang="ko-KR" altLang="en-US"/>
              <a:t>It recorded task events, bids, assignments, logs, and reputation updates.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Average transactions per round: 67.32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Average confirmation time: 2.18 seconds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Average failed transactions per round: 0.86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But blockchain also has cost.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Average gas per transaction: 147,865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Key point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Blockchain gives transparency, but it also adds cost and delay.</a:t>
            </a:r>
            <a:endParaRPr lang="ko-KR" altLang="en-US"/>
          </a:p>
        </p:txBody>
      </p:sp>
      <p:pic>
        <p:nvPicPr>
          <p:cNvPr id="7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81864" y="1370649"/>
            <a:ext cx="5504418" cy="2828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Limitations and Critical Discussion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altLang="en-US" sz="2500"/>
              <a:t>1. Blockchain cost</a:t>
            </a:r>
            <a:endParaRPr lang="en-US" altLang="en-US" sz="2500"/>
          </a:p>
          <a:p>
            <a:pPr lvl="1">
              <a:defRPr/>
            </a:pPr>
            <a:r>
              <a:rPr lang="en-US" altLang="en-US" sz="2100"/>
              <a:t>Blockchain gives trust, but it also needs gas fees.</a:t>
            </a:r>
            <a:endParaRPr lang="en-US" altLang="en-US" sz="2100"/>
          </a:p>
          <a:p>
            <a:pPr lvl="1">
              <a:defRPr/>
            </a:pPr>
            <a:r>
              <a:rPr lang="en-US" altLang="en-US" sz="2100"/>
              <a:t>If there are many agents and tasks, the cost can become too high.</a:t>
            </a:r>
            <a:endParaRPr lang="en-US" altLang="en-US" sz="2100"/>
          </a:p>
          <a:p>
            <a:pPr>
              <a:defRPr/>
            </a:pPr>
            <a:endParaRPr lang="en-US" altLang="en-US" sz="2500"/>
          </a:p>
          <a:p>
            <a:pPr>
              <a:defRPr/>
            </a:pPr>
            <a:r>
              <a:rPr lang="en-US" altLang="en-US" sz="2500"/>
              <a:t>2. Limited scale</a:t>
            </a:r>
            <a:endParaRPr lang="en-US" altLang="en-US" sz="2500"/>
          </a:p>
          <a:p>
            <a:pPr lvl="1">
              <a:defRPr/>
            </a:pPr>
            <a:r>
              <a:rPr lang="en-US" altLang="en-US" sz="2100"/>
              <a:t>The experiment used 20 agents and 100 tasks.</a:t>
            </a:r>
            <a:endParaRPr lang="en-US" altLang="en-US" sz="2100"/>
          </a:p>
          <a:p>
            <a:pPr lvl="1">
              <a:defRPr/>
            </a:pPr>
            <a:r>
              <a:rPr lang="en-US" altLang="en-US" sz="2100"/>
              <a:t>A larger real-world system may have more delay and higher cost.</a:t>
            </a:r>
            <a:endParaRPr lang="en-US" altLang="en-US" sz="2100"/>
          </a:p>
          <a:p>
            <a:pPr>
              <a:defRPr/>
            </a:pPr>
            <a:endParaRPr lang="en-US" altLang="en-US" sz="2500"/>
          </a:p>
          <a:p>
            <a:pPr>
              <a:defRPr/>
            </a:pPr>
            <a:r>
              <a:rPr lang="en-US" altLang="ko-KR" sz="2500"/>
              <a:t>3</a:t>
            </a:r>
            <a:r>
              <a:rPr lang="en-US" altLang="en-US" sz="2500"/>
              <a:t>. Task result verification</a:t>
            </a:r>
            <a:endParaRPr lang="en-US" altLang="en-US" sz="2500"/>
          </a:p>
          <a:p>
            <a:pPr lvl="1">
              <a:defRPr/>
            </a:pPr>
            <a:r>
              <a:rPr lang="en-US" altLang="en-US" sz="2100"/>
              <a:t>Blockchain can record what happened.</a:t>
            </a:r>
            <a:endParaRPr lang="en-US" altLang="en-US" sz="2100"/>
          </a:p>
          <a:p>
            <a:pPr lvl="1">
              <a:defRPr/>
            </a:pPr>
            <a:r>
              <a:rPr lang="en-US" altLang="en-US" sz="2100"/>
              <a:t>But it cannot fully prove that the agent's answer is truly correct.</a:t>
            </a:r>
            <a:endParaRPr lang="en-US" altLang="en-US" sz="2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Takeaways and Discussion</a:t>
            </a:r>
            <a:endParaRPr lang="ko-KR" altLang="en-US"/>
          </a:p>
        </p:txBody>
      </p:sp>
      <p:sp>
        <p:nvSpPr>
          <p:cNvPr id="7" name="Google Shape;79;p15"/>
          <p:cNvSpPr>
            <a:spLocks noGrp="1"/>
          </p:cNvSpPr>
          <p:nvPr>
            <p:ph type="body" idx="1" hasCustomPrompt="1"/>
          </p:nvPr>
        </p:nvSpPr>
        <p:spPr>
          <a:xfrm>
            <a:off x="288000" y="882000"/>
            <a:ext cx="11520000" cy="5580000"/>
          </a:xfrm>
          <a:noFill/>
          <a:ln>
            <a:noFill/>
          </a:ln>
        </p:spPr>
        <p:txBody>
          <a:bodyPr wrap="square" lIns="68575" tIns="34275" rIns="68575" bIns="34275" anchor="t" anchorCtr="0">
            <a:normAutofit lnSpcReduction="10000"/>
          </a:bodyPr>
          <a:lstStyle/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paper is useful because it connects three ideas.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378" marR="0" lvl="1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LLM agents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566" marR="0" lvl="2" indent="-317492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Agents can understand tasks and work together.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378" marR="0" lvl="1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Incentive design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566" marR="0" lvl="2" indent="-317492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Good agents get more chances.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566" lvl="2" indent="-317492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55000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Weak or overloaded agents get fewer chances.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378" marR="0" lvl="1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Blockchain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566" marR="0" lvl="2" indent="-317492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Important actions are recorded and can be checked.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378" marR="0" lvl="1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Future Direction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566" marR="0" lvl="2" indent="-317492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step is task result verification.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566" marR="0" lvl="2" indent="-317492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Blockchain can show who did the task.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566" marR="0" lvl="2" indent="-317492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defRPr/>
            </a:pPr>
            <a:r>
              <a: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 we still need a way to check whether the result is really correct.</a:t>
            </a:r>
            <a:endParaRPr xmlns:mc="http://schemas.openxmlformats.org/markup-compatibility/2006" xmlns:hp="http://schemas.haansoft.com/office/presentation/8.0" kumimoji="0" lang="en-US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>
          <a:xfrm>
            <a:off x="2881292" y="1783167"/>
            <a:ext cx="6429416" cy="3291666"/>
          </a:xfrm>
        </p:spPr>
        <p:txBody>
          <a:bodyPr/>
          <a:lstStyle/>
          <a:p>
            <a:pPr algn="ctr">
              <a:defRPr/>
            </a:pPr>
            <a:r>
              <a:rPr lang="en-US" altLang="ko-KR" sz="8500"/>
              <a:t>Thanks</a:t>
            </a:r>
            <a:endParaRPr lang="en-US" altLang="ko-KR" sz="8500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/>
          <a:lstStyle/>
          <a:p>
            <a:pPr marL="151200" indent="0"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 idx="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rmAutofit/>
          </a:bodyPr>
          <a:lstStyle/>
          <a:p>
            <a:pPr>
              <a:buSzPct val="25000"/>
              <a:defRPr/>
            </a:pPr>
            <a:r>
              <a:rPr lang="en-US" altLang="ko"/>
              <a:t>Paper</a:t>
            </a:r>
            <a:endParaRPr/>
          </a:p>
        </p:txBody>
      </p:sp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>
          <a:xfrm>
            <a:off x="336000" y="3946070"/>
            <a:ext cx="11520000" cy="2422352"/>
          </a:xfrm>
        </p:spPr>
        <p:txBody>
          <a:bodyPr>
            <a:normAutofit lnSpcReduction="10000"/>
          </a:bodyPr>
          <a:lstStyle/>
          <a:p>
            <a:pPr lvl="0">
              <a:defRPr/>
            </a:pPr>
            <a:r>
              <a:rPr lang="en-US" altLang="ko-KR"/>
              <a:t>Published in</a:t>
            </a:r>
            <a:endParaRPr lang="en-US" altLang="ko-KR"/>
          </a:p>
          <a:p>
            <a:pPr lvl="1">
              <a:defRPr/>
            </a:pPr>
            <a:r>
              <a:rPr lang="en-US" altLang="ko-KR"/>
              <a:t>IEEE Transactions on Network Science and Engineering, 2026</a:t>
            </a:r>
            <a:endParaRPr lang="en-US" altLang="ko-KR"/>
          </a:p>
          <a:p>
            <a:pPr marL="596886" lvl="1" indent="0">
              <a:buNone/>
              <a:defRPr/>
            </a:pPr>
            <a:endParaRPr lang="en-US" altLang="ko-KR"/>
          </a:p>
          <a:p>
            <a:pPr lvl="0">
              <a:defRPr/>
            </a:pPr>
            <a:r>
              <a:rPr lang="en-US" altLang="ko-KR"/>
              <a:t>Authors</a:t>
            </a:r>
            <a:endParaRPr lang="en-US" altLang="ko-KR"/>
          </a:p>
          <a:p>
            <a:pPr lvl="1">
              <a:defRPr/>
            </a:pPr>
            <a:r>
              <a:rPr lang="en-US" altLang="ko-KR"/>
              <a:t>Minfeng Qi, Tianqing Zhu, Lefeng Zhang, Ningran Li, Yu-an Tan, and Wanlei Zhou</a:t>
            </a:r>
            <a:endParaRPr lang="en-US" altLang="ko-KR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Autofit/>
          </a:bodyPr>
          <a:lstStyle/>
          <a:p>
            <a:pPr lvl="0">
              <a:defRPr/>
            </a:pPr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Autofit/>
          </a:bodyPr>
          <a:lstStyle/>
          <a:p>
            <a:pPr lvl="0">
              <a:defRPr/>
            </a:pPr>
            <a:fld id="{00000000-1234-1234-1234-123412341234}" type="slidenum">
              <a:rPr lang="en-US" altLang="ko"/>
              <a:pPr lvl="0">
                <a:defRPr/>
              </a:pPr>
              <a:t>2</a:t>
            </a:fld>
            <a:endParaRPr lang="en-US" altLang="ko"/>
          </a:p>
        </p:txBody>
      </p:sp>
      <p:pic>
        <p:nvPicPr>
          <p:cNvPr id="125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634412" y="1223827"/>
            <a:ext cx="8923176" cy="24779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Why I chose this paper</a:t>
            </a:r>
            <a:endParaRPr lang="en-US" altLang="ko-KR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Research connection:</a:t>
            </a:r>
            <a:r>
              <a:rPr lang="en-US" altLang="ko-KR"/>
              <a:t> </a:t>
            </a:r>
            <a:r>
              <a:rPr lang="ko-KR" altLang="en-US"/>
              <a:t>My research interest is trustworthy decentralized AI agent</a:t>
            </a:r>
            <a:r>
              <a:rPr lang="en-US" altLang="ko-KR"/>
              <a:t>s</a:t>
            </a:r>
            <a:endParaRPr lang="ko-KR" altLang="en-US"/>
          </a:p>
          <a:p>
            <a:pPr marL="151200" indent="0">
              <a:buNone/>
              <a:defRPr/>
            </a:pPr>
            <a:r>
              <a:rPr lang="en-US" altLang="ko-KR"/>
              <a:t>                                               </a:t>
            </a:r>
            <a:r>
              <a:rPr lang="ko-KR" altLang="en-US"/>
              <a:t>using blockchain.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Core problem:</a:t>
            </a:r>
            <a:r>
              <a:rPr lang="en-US" altLang="ko-KR"/>
              <a:t> </a:t>
            </a:r>
            <a:r>
              <a:rPr lang="ko-KR" altLang="en-US"/>
              <a:t>This paper studies how LLM agents can collaborate without a trusted </a:t>
            </a:r>
            <a:endParaRPr lang="ko-KR" altLang="en-US"/>
          </a:p>
          <a:p>
            <a:pPr marL="151200" indent="0">
              <a:buNone/>
              <a:defRPr/>
            </a:pPr>
            <a:r>
              <a:rPr lang="en-US" altLang="ko-KR"/>
              <a:t>                                  </a:t>
            </a:r>
            <a:r>
              <a:rPr lang="ko-KR" altLang="en-US"/>
              <a:t>central controller.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Key idea:</a:t>
            </a:r>
            <a:r>
              <a:rPr lang="en-US" altLang="ko-KR"/>
              <a:t> </a:t>
            </a:r>
            <a:r>
              <a:rPr lang="ko-KR" altLang="en-US"/>
              <a:t>It combines incentive mechanisms, reputation updates, capability adaptation, </a:t>
            </a:r>
            <a:endParaRPr lang="ko-KR" altLang="en-US"/>
          </a:p>
          <a:p>
            <a:pPr marL="151200" indent="0">
              <a:buNone/>
              <a:defRPr/>
            </a:pPr>
            <a:r>
              <a:rPr lang="en-US" altLang="ko-KR"/>
              <a:t>                        </a:t>
            </a:r>
            <a:r>
              <a:rPr lang="ko-KR" altLang="en-US"/>
              <a:t>and smart contracts.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Future direction:</a:t>
            </a:r>
            <a:r>
              <a:rPr lang="en-US" altLang="ko-KR"/>
              <a:t> </a:t>
            </a:r>
            <a:r>
              <a:rPr lang="ko-KR" altLang="en-US"/>
              <a:t>This work can be extended to agent task verification and more </a:t>
            </a:r>
            <a:endParaRPr lang="ko-KR" altLang="en-US"/>
          </a:p>
          <a:p>
            <a:pPr marL="151200" indent="0">
              <a:buNone/>
              <a:defRPr/>
            </a:pPr>
            <a:r>
              <a:rPr lang="en-US" altLang="ko-KR"/>
              <a:t>                                       </a:t>
            </a:r>
            <a:r>
              <a:rPr lang="ko-KR" altLang="en-US"/>
              <a:t>reliable reward design.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 idx="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rmAutofit/>
          </a:bodyPr>
          <a:lstStyle/>
          <a:p>
            <a:pPr>
              <a:buSzPct val="25000"/>
              <a:defRPr/>
            </a:pPr>
            <a:r>
              <a:rPr lang="en-US" altLang="ko-KR"/>
              <a:t>Motivation</a:t>
            </a:r>
            <a:endParaRPr lang="en-US" altLang="ko-KR"/>
          </a:p>
        </p:txBody>
      </p:sp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>
              <a:defRPr/>
            </a:pPr>
            <a:endParaRPr lang="en-US" altLang="ko-KR"/>
          </a:p>
          <a:p>
            <a:pPr lvl="0">
              <a:defRPr/>
            </a:pPr>
            <a:r>
              <a:rPr lang="en-US" altLang="ko-KR"/>
              <a:t>LLM-based agents can reason, plan, communicate, and collaborate.</a:t>
            </a:r>
            <a:endParaRPr lang="en-US" altLang="ko-KR"/>
          </a:p>
          <a:p>
            <a:pPr lvl="0">
              <a:defRPr/>
            </a:pPr>
            <a:endParaRPr lang="en-US" altLang="ko-KR"/>
          </a:p>
          <a:p>
            <a:pPr lvl="0">
              <a:defRPr/>
            </a:pPr>
            <a:r>
              <a:rPr lang="en-US" altLang="ko-KR"/>
              <a:t>However, decentralized collaboration is difficult because there is no trusted central controller.</a:t>
            </a:r>
            <a:endParaRPr lang="en-US" altLang="ko-KR"/>
          </a:p>
          <a:p>
            <a:pPr lvl="0">
              <a:defRPr/>
            </a:pPr>
            <a:endParaRPr lang="en-US" altLang="ko-KR"/>
          </a:p>
          <a:p>
            <a:pPr lvl="0">
              <a:defRPr/>
            </a:pPr>
            <a:r>
              <a:rPr lang="en-US" altLang="ko-KR"/>
              <a:t>In open environments, agents may have different goals, capabilities, and reliability levels.</a:t>
            </a:r>
            <a:endParaRPr lang="en-US" altLang="ko-KR"/>
          </a:p>
          <a:p>
            <a:pPr lvl="0">
              <a:defRPr/>
            </a:pPr>
            <a:endParaRPr lang="en-US" altLang="ko-KR"/>
          </a:p>
          <a:p>
            <a:pPr lvl="0">
              <a:defRPr/>
            </a:pPr>
            <a:r>
              <a:rPr lang="en-US" altLang="ko-KR"/>
              <a:t>Therefore, the system needs a mechanism that can make agent behavior transparent, verifiable, and incentive-compatible.</a:t>
            </a:r>
            <a:endParaRPr lang="en-US" altLang="ko-KR"/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Autofit/>
          </a:bodyPr>
          <a:lstStyle/>
          <a:p>
            <a:pPr lvl="0">
              <a:defRPr/>
            </a:pPr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Autofit/>
          </a:bodyPr>
          <a:lstStyle/>
          <a:p>
            <a:pPr lvl="0">
              <a:defRPr/>
            </a:pPr>
            <a:fld id="{00000000-1234-1234-1234-123412341234}" type="slidenum">
              <a:rPr lang="en-US" altLang="ko"/>
              <a:pPr lvl="0">
                <a:defRPr/>
              </a:pPr>
              <a:t>4</a:t>
            </a:fld>
            <a:endParaRPr lang="en-US" altLang="ko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Problem: No central manager</a:t>
            </a:r>
            <a:endParaRPr lang="en-US" altLang="ko-KR"/>
          </a:p>
        </p:txBody>
      </p:sp>
      <p:sp>
        <p:nvSpPr>
          <p:cNvPr id="7" name="텍스트 개체 틀 1"/>
          <p:cNvSpPr>
            <a:spLocks noGrp="1"/>
          </p:cNvSpPr>
          <p:nvPr>
            <p:ph type="body" idx="1"/>
          </p:nvPr>
        </p:nvSpPr>
        <p:spPr>
          <a:xfrm>
            <a:off x="267065" y="1052612"/>
            <a:ext cx="11623624" cy="5409387"/>
          </a:xfrm>
          <a:noFill/>
          <a:ln>
            <a:noFill/>
          </a:ln>
        </p:spPr>
        <p:txBody>
          <a:bodyPr wrap="square" lIns="68575" tIns="34275" rIns="68575" bIns="34275" anchor="t" anchorCtr="0">
            <a:normAutofit lnSpcReduction="10000"/>
          </a:bodyPr>
          <a:lstStyle/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limitations: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Opaque collaboration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Task assignment and communication are hard to audit.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Missing incentive structures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Agents may not honestly report their capabilities or complete tasks carefully.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Limited scalability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Centralized controllers and fixed protocols become bottlenecks as the system grows.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666065" y="946961"/>
            <a:ext cx="7482869" cy="28134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Background: What Is an LLM-Based Agent?</a:t>
            </a:r>
            <a:endParaRPr lang="ko-KR" altLang="en-US"/>
          </a:p>
        </p:txBody>
      </p:sp>
      <p:sp>
        <p:nvSpPr>
          <p:cNvPr id="5" name="텍스트 개체 틀 1"/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noFill/>
          <a:ln>
            <a:noFill/>
          </a:ln>
        </p:spPr>
        <p:txBody>
          <a:bodyPr wrap="square" lIns="68575" tIns="34275" rIns="68575" bIns="34275" anchor="t" anchorCtr="0">
            <a:normAutofit lnSpcReduction="10000"/>
          </a:bodyPr>
          <a:lstStyle/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agent is a system that can see, decide, and act.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 LLM-based agent uses an LLM as its brain.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can understand natural language tasks.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can make a plan, talk with other agents, and use tools.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Basic loop: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8400" marR="0" lvl="0" indent="-45720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Char char="l"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5120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/>
              <a:buNone/>
              <a:defRPr/>
            </a:pP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"/>
          <p:cNvSpPr/>
          <p:nvPr/>
        </p:nvSpPr>
        <p:spPr>
          <a:xfrm>
            <a:off x="938892" y="4606018"/>
            <a:ext cx="1319892" cy="721178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US" altLang="ko-KR">
                <a:solidFill>
                  <a:schemeClr val="dk1"/>
                </a:solidFill>
              </a:rPr>
              <a:t>Perception</a:t>
            </a:r>
            <a:endParaRPr lang="en-US" altLang="ko-KR">
              <a:solidFill>
                <a:schemeClr val="dk1"/>
              </a:solidFill>
            </a:endParaRPr>
          </a:p>
        </p:txBody>
      </p:sp>
      <p:sp>
        <p:nvSpPr>
          <p:cNvPr id="7" name=""/>
          <p:cNvSpPr/>
          <p:nvPr/>
        </p:nvSpPr>
        <p:spPr>
          <a:xfrm>
            <a:off x="2435678" y="4823732"/>
            <a:ext cx="775606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en-US" altLang="ko-KR">
              <a:solidFill>
                <a:schemeClr val="dk1"/>
              </a:solidFill>
            </a:endParaRPr>
          </a:p>
        </p:txBody>
      </p:sp>
      <p:sp>
        <p:nvSpPr>
          <p:cNvPr id="8" name=""/>
          <p:cNvSpPr/>
          <p:nvPr/>
        </p:nvSpPr>
        <p:spPr>
          <a:xfrm>
            <a:off x="3320142" y="4606018"/>
            <a:ext cx="1319892" cy="721178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US" altLang="ko-KR">
                <a:solidFill>
                  <a:schemeClr val="dk1"/>
                </a:solidFill>
              </a:rPr>
              <a:t>Thinking</a:t>
            </a:r>
            <a:endParaRPr lang="en-US" altLang="ko-KR">
              <a:solidFill>
                <a:schemeClr val="dk1"/>
              </a:solidFill>
            </a:endParaRPr>
          </a:p>
        </p:txBody>
      </p:sp>
      <p:sp>
        <p:nvSpPr>
          <p:cNvPr id="9" name=""/>
          <p:cNvSpPr/>
          <p:nvPr/>
        </p:nvSpPr>
        <p:spPr>
          <a:xfrm>
            <a:off x="4816928" y="4823732"/>
            <a:ext cx="775606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en-US" altLang="ko-KR">
              <a:solidFill>
                <a:schemeClr val="dk1"/>
              </a:solidFill>
            </a:endParaRPr>
          </a:p>
        </p:txBody>
      </p:sp>
      <p:sp>
        <p:nvSpPr>
          <p:cNvPr id="10" name=""/>
          <p:cNvSpPr/>
          <p:nvPr/>
        </p:nvSpPr>
        <p:spPr>
          <a:xfrm>
            <a:off x="5837465" y="4606018"/>
            <a:ext cx="1319892" cy="721178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US" altLang="ko-KR">
                <a:solidFill>
                  <a:schemeClr val="dk1"/>
                </a:solidFill>
              </a:rPr>
              <a:t>Action</a:t>
            </a:r>
            <a:endParaRPr lang="en-US" altLang="ko-KR">
              <a:solidFill>
                <a:schemeClr val="dk1"/>
              </a:solidFill>
            </a:endParaRPr>
          </a:p>
        </p:txBody>
      </p:sp>
      <p:sp>
        <p:nvSpPr>
          <p:cNvPr id="11" name=""/>
          <p:cNvSpPr/>
          <p:nvPr/>
        </p:nvSpPr>
        <p:spPr>
          <a:xfrm>
            <a:off x="7334250" y="4823732"/>
            <a:ext cx="775606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en-US" altLang="ko-KR">
              <a:solidFill>
                <a:schemeClr val="dk1"/>
              </a:solidFill>
            </a:endParaRPr>
          </a:p>
        </p:txBody>
      </p:sp>
      <p:sp>
        <p:nvSpPr>
          <p:cNvPr id="12" name=""/>
          <p:cNvSpPr/>
          <p:nvPr/>
        </p:nvSpPr>
        <p:spPr>
          <a:xfrm>
            <a:off x="8273142" y="4606018"/>
            <a:ext cx="1319892" cy="721178"/>
          </a:xfrm>
          <a:prstGeom prst="rect">
            <a:avLst/>
          </a:prstGeom>
          <a:solidFill>
            <a:schemeClr val="lt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r>
              <a:rPr lang="en-US" altLang="ko-KR">
                <a:solidFill>
                  <a:schemeClr val="dk1"/>
                </a:solidFill>
              </a:rPr>
              <a:t>Feedback</a:t>
            </a:r>
            <a:endParaRPr lang="en-US" altLang="ko-KR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Background: Why Use Blockchain?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Blockchain is used to make agent work easy to check.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It can record important actions.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It can show who joined the system</a:t>
            </a:r>
            <a:r>
              <a:rPr lang="en-US" altLang="ko-KR"/>
              <a:t>,</a:t>
            </a:r>
            <a:r>
              <a:rPr lang="ko-KR" altLang="en-US"/>
              <a:t> who got the task</a:t>
            </a:r>
            <a:r>
              <a:rPr lang="en-US" altLang="ko-KR"/>
              <a:t>,</a:t>
            </a:r>
            <a:r>
              <a:rPr lang="ko-KR" altLang="en-US"/>
              <a:t> how reputation changed.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So blockchain is not used for all work.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It is used for important records and trust.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Core Idea: Behavior-Shaping Incentive Mechanism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ko-KR" altLang="en-US"/>
              <a:t>This paper does not only record agent actions.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It tries to guide agent behavior.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The system gives more chances to good agents.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It gives fewer chances to agents with weak skills or high workload.</a:t>
            </a: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r>
              <a:rPr lang="ko-KR" altLang="en-US"/>
              <a:t>Main factors: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Skill match: CapMatch(Cj, wi)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Reputation: ρi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Workload: li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Utility Function:</a:t>
            </a:r>
            <a:endParaRPr lang="ko-KR" altLang="en-US"/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endParaRPr lang="el-GR" altLang="en-US"/>
          </a:p>
          <a:p>
            <a:pPr>
              <a:defRPr/>
            </a:pPr>
            <a:r>
              <a:rPr lang="el-GR" altLang="en-US"/>
              <a:t>The system checks if a task is good for an agent.</a:t>
            </a:r>
            <a:endParaRPr lang="el-GR" altLang="en-US"/>
          </a:p>
          <a:p>
            <a:pPr>
              <a:defRPr/>
            </a:pPr>
            <a:endParaRPr lang="el-GR" altLang="en-US"/>
          </a:p>
          <a:p>
            <a:pPr>
              <a:defRPr/>
            </a:pPr>
            <a:r>
              <a:rPr lang="el-GR" altLang="en-US"/>
              <a:t>Utility = Expected reward - </a:t>
            </a:r>
            <a:r>
              <a:rPr lang="en-US" altLang="ko-KR"/>
              <a:t>Penalty for high workload - Penalty for skill mismatch</a:t>
            </a:r>
            <a:endParaRPr lang="en-US" altLang="ko-KR"/>
          </a:p>
          <a:p>
            <a:pPr>
              <a:defRPr/>
            </a:pPr>
            <a:endParaRPr lang="el-GR" altLang="en-US"/>
          </a:p>
          <a:p>
            <a:pPr marL="151200" indent="0">
              <a:buNone/>
              <a:defRPr/>
            </a:pPr>
            <a:endParaRPr lang="el-GR" altLang="en-US"/>
          </a:p>
          <a:p>
            <a:pPr lvl="1">
              <a:defRPr/>
            </a:pPr>
            <a:r>
              <a:rPr lang="el-GR" altLang="en-US"/>
              <a:t>Higher reward → higher utility</a:t>
            </a:r>
            <a:endParaRPr lang="el-GR" altLang="en-US"/>
          </a:p>
          <a:p>
            <a:pPr lvl="1">
              <a:defRPr/>
            </a:pPr>
            <a:r>
              <a:rPr lang="el-GR" altLang="en-US"/>
              <a:t>High workload → lower utility</a:t>
            </a:r>
            <a:endParaRPr lang="el-GR" altLang="en-US"/>
          </a:p>
          <a:p>
            <a:pPr lvl="1">
              <a:defRPr/>
            </a:pPr>
            <a:r>
              <a:rPr lang="el-GR" altLang="en-US"/>
              <a:t>Poor skill match → lower utility</a:t>
            </a:r>
            <a:endParaRPr lang="el-GR" altLang="en-US"/>
          </a:p>
          <a:p>
            <a:pPr lvl="1">
              <a:defRPr/>
            </a:pPr>
            <a:r>
              <a:rPr lang="el-GR" altLang="en-US"/>
              <a:t>So agents are pushed to choose tasks that match their real skills.</a:t>
            </a:r>
            <a:endParaRPr lang="el-GR" altLang="en-US"/>
          </a:p>
        </p:txBody>
      </p:sp>
      <p:pic>
        <p:nvPicPr>
          <p:cNvPr id="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81070" y="2422558"/>
            <a:ext cx="6278270" cy="6123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2_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828</ep:Words>
  <ep:PresentationFormat>와이드스크린</ep:PresentationFormat>
  <ep:Paragraphs>155</ep:Paragraphs>
  <ep:Slides>19</ep:Slides>
  <ep:Notes>19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19</vt:i4>
      </vt:variant>
    </vt:vector>
  </ep:HeadingPairs>
  <ep:TitlesOfParts>
    <vt:vector size="21" baseType="lpstr">
      <vt:lpstr>1_Office 테마</vt:lpstr>
      <vt:lpstr>2_Office 테마</vt:lpstr>
      <vt:lpstr>Toward Transparent and Incentive-Compatible Collaboration in Decentralized LLM Multi-Agent Systems: A Blockchain-Driven Approach</vt:lpstr>
      <vt:lpstr>Paper</vt:lpstr>
      <vt:lpstr>Why I chose this paper</vt:lpstr>
      <vt:lpstr>Motivation</vt:lpstr>
      <vt:lpstr>Problem: No central manager</vt:lpstr>
      <vt:lpstr>Background: What Is an LLM-Based Agent?</vt:lpstr>
      <vt:lpstr>Background: Why Use Blockchain?</vt:lpstr>
      <vt:lpstr>Core Idea: Behavior-Shaping Incentive Mechanism</vt:lpstr>
      <vt:lpstr>Utility Function:</vt:lpstr>
      <vt:lpstr>Reputation Update</vt:lpstr>
      <vt:lpstr>Capability Adaptation: Agents Become Better Matched Over Time</vt:lpstr>
      <vt:lpstr>System Architecture: Off-chain LLM + On-chain Enforcement</vt:lpstr>
      <vt:lpstr>Experiment Setup: 20 Agents, 100 Tasks, 50 Rounds</vt:lpstr>
      <vt:lpstr>Result 1: Task Success and Quality Improve</vt:lpstr>
      <vt:lpstr>Result 2: Utility Improves and Bidding Becomes More Selective</vt:lpstr>
      <vt:lpstr>Result 3: Blockchain Provides Verifiable Logs, But With Cost</vt:lpstr>
      <vt:lpstr>Limitations and Critical Discussion</vt:lpstr>
      <vt:lpstr>Takeaways and Discussion</vt:lpstr>
      <vt:lpstr>Thanks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2025-01-01T11:52:24.000</dcterms:created>
  <dc:creator>용태 이</dc:creator>
  <cp:lastModifiedBy>user</cp:lastModifiedBy>
  <dcterms:modified xsi:type="dcterms:W3CDTF">2026-06-05T04:25:05.338</dcterms:modified>
  <cp:revision>708</cp:revision>
  <dc:title>MAGID: An Automated Pipeline for Generating Synthetic Multi-modal Datasets</dc:title>
  <cp:version>1000.0000.01</cp:version>
</cp:coreProperties>
</file>