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88" r:id="rId2"/>
  </p:sldMasterIdLst>
  <p:notesMasterIdLst>
    <p:notesMasterId r:id="rId28"/>
  </p:notesMasterIdLst>
  <p:sldIdLst>
    <p:sldId id="352" r:id="rId3"/>
    <p:sldId id="353" r:id="rId4"/>
    <p:sldId id="369" r:id="rId5"/>
    <p:sldId id="397" r:id="rId6"/>
    <p:sldId id="408" r:id="rId7"/>
    <p:sldId id="386" r:id="rId8"/>
    <p:sldId id="398" r:id="rId9"/>
    <p:sldId id="390" r:id="rId10"/>
    <p:sldId id="409" r:id="rId11"/>
    <p:sldId id="410" r:id="rId12"/>
    <p:sldId id="411" r:id="rId13"/>
    <p:sldId id="412" r:id="rId14"/>
    <p:sldId id="413" r:id="rId15"/>
    <p:sldId id="414" r:id="rId16"/>
    <p:sldId id="416" r:id="rId17"/>
    <p:sldId id="415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357" r:id="rId26"/>
    <p:sldId id="36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81698" autoAdjust="0"/>
  </p:normalViewPr>
  <p:slideViewPr>
    <p:cSldViewPr snapToGrid="0">
      <p:cViewPr varScale="1">
        <p:scale>
          <a:sx n="133" d="100"/>
          <a:sy n="133" d="100"/>
        </p:scale>
        <p:origin x="12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EB37-7708-4DE1-A61B-16D00477B9BA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CEC31-3E0D-4B72-A6D5-201F578C86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547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FCEC31-3E0D-4B72-A6D5-201F578C864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6273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2467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Also see fig.3 (blue feather image)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1490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83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6762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4252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3503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0677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GT =</a:t>
            </a:r>
            <a:r>
              <a:rPr lang="en-US" baseline="0" dirty="0" smtClean="0"/>
              <a:t> </a:t>
            </a:r>
            <a:r>
              <a:rPr lang="en-US" dirty="0" smtClean="0"/>
              <a:t>Ground truth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Materialistic  vs  DuMaS+SAM2 model  vs  DuMaS+DINOv2(proposed)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Materialistic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aseline="0" dirty="0" smtClean="0"/>
              <a:t>Blurry edges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aseline="0" dirty="0" smtClean="0"/>
              <a:t>Loss of fine details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SAM2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aseline="0" dirty="0" smtClean="0"/>
              <a:t>Sharp edges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aseline="0" dirty="0" smtClean="0"/>
              <a:t>Many false positives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baseline="0" dirty="0" smtClean="0"/>
              <a:t>Proposed Method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aseline="0" dirty="0" smtClean="0"/>
              <a:t>Sharper boundaries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aseline="0" dirty="0" smtClean="0"/>
              <a:t>Fewer false positives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baseline="0" dirty="0" smtClean="0"/>
              <a:t>Better consistency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Heat map images meaning: visualization of similarity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70942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Best performance on both texture and </a:t>
            </a:r>
            <a:r>
              <a:rPr lang="en-US" altLang="ko-KR" dirty="0" err="1" smtClean="0"/>
              <a:t>subtexture</a:t>
            </a:r>
            <a:r>
              <a:rPr lang="en-US" altLang="ko-KR" dirty="0" smtClean="0"/>
              <a:t> tasks </a:t>
            </a:r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7884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6003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224ff51afe_2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/>
              <a:t>searching a subject </a:t>
            </a:r>
            <a:r>
              <a:rPr lang="en-US" baseline="0"/>
              <a:t>and found</a:t>
            </a:r>
            <a:endParaRPr dirty="0"/>
          </a:p>
        </p:txBody>
      </p:sp>
      <p:sp>
        <p:nvSpPr>
          <p:cNvPr id="107" name="Google Shape;107;g3224ff51afe_2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313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Conclusion: </a:t>
            </a:r>
            <a:r>
              <a:rPr lang="en-US" altLang="ko-KR" dirty="0" smtClean="0"/>
              <a:t>Every component contributes to performance improvement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5373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51779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08064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Key takeaway: “The paper enables highly precise material selection by combining multi-resolution </a:t>
            </a:r>
            <a:r>
              <a:rPr lang="en-US" dirty="0" err="1" smtClean="0"/>
              <a:t>ViT</a:t>
            </a:r>
            <a:r>
              <a:rPr lang="en-US" dirty="0" smtClean="0"/>
              <a:t> features with a dual-level material representation.”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7772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dcc20c057_0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2edcc20c057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24435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FE7B5E9B-B70E-5279-B3CA-539C6F704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43484da3c0_0_32:notes">
            <a:extLst>
              <a:ext uri="{FF2B5EF4-FFF2-40B4-BE49-F238E27FC236}">
                <a16:creationId xmlns:a16="http://schemas.microsoft.com/office/drawing/2014/main" id="{217B8426-6DBB-DBD0-1AA6-CABBFF0204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343484da3c0_0_32:notes">
            <a:extLst>
              <a:ext uri="{FF2B5EF4-FFF2-40B4-BE49-F238E27FC236}">
                <a16:creationId xmlns:a16="http://schemas.microsoft.com/office/drawing/2014/main" id="{9CA94312-7D01-9B10-B3D4-B000A49507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2594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CFED68AD-E052-B1AA-AECE-43FB11E94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4640B2A3-0D56-DFF1-DECE-0CCDA50131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 I chose this topic: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</a:t>
            </a:r>
            <a:r>
              <a:rPr lang="ko-KR" altLang="en-US" dirty="0"/>
              <a:t> </a:t>
            </a:r>
            <a:r>
              <a:rPr lang="en-US" altLang="ko-KR" dirty="0"/>
              <a:t>found this paper while searching information for computer vision class.</a:t>
            </a: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65D04C4C-5063-190C-88B8-53CFCDB451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5756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CFED68AD-E052-B1AA-AECE-43FB11E94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4640B2A3-0D56-DFF1-DECE-0CCDA50131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65D04C4C-5063-190C-88B8-53CFCDB451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383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C68CB99C-9074-9A40-3DE6-D8060F07A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FA404969-C568-F574-BC14-889960562B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8FC42CF5-D239-192D-9370-9DD37D0325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6661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409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4597FF07-74A6-E525-93B5-3E55B4E0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51799048-A4AC-B12F-CD5D-622BD7C58C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2E13EA19-8C8E-08F6-AB74-665AA938F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6734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05D354BF-B2BC-F8F6-056E-F811029E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811D22ED-7DC3-8A56-5B7F-15C7788846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F2B1E97A-9F7C-050E-463D-0458EA1BA9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766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29EF251E-FC5C-F413-3B5D-AE2648C78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>
            <a:extLst>
              <a:ext uri="{FF2B5EF4-FFF2-40B4-BE49-F238E27FC236}">
                <a16:creationId xmlns:a16="http://schemas.microsoft.com/office/drawing/2014/main" id="{39ADF73F-BECE-00A5-611A-7E51CEB6E4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g343484da3c0_0_0:notes">
            <a:extLst>
              <a:ext uri="{FF2B5EF4-FFF2-40B4-BE49-F238E27FC236}">
                <a16:creationId xmlns:a16="http://schemas.microsoft.com/office/drawing/2014/main" id="{6393E970-D617-4AA2-B410-BE595D8C41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527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66F18B-BF25-4B17-949A-5C1E98EE2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F41DD14-F2E5-4F52-AE67-3E0E0B1BA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26A833-CF83-4F9E-BE89-6D8FAF06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0281A5-B7B8-440E-AA6E-7FEB8A42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6F500A-772C-4D96-8A2A-92D3AC6B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22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5C792C-FC80-41BC-BE10-DC87B612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E6244E-E715-4BB5-AC1E-7AF72239E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7253CF-F361-4B58-9708-944FB66D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D9F29D-5E03-42AB-B749-98A03A80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AC3470-C7AD-43C9-97A7-92F998C2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6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A758258-9731-4E84-97A6-7BADCDB80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493136F-BFFF-42ED-9B74-0E1DDC3CD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7710DD-730E-421A-98CD-5BB0A5E2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0A2B27-0D1F-4EAB-8453-067C4D9C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BA66A-18ED-416B-8527-9D093170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76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preserve="1">
  <p:cSld name="제목 슬라이드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062000" y="2019600"/>
            <a:ext cx="100692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062000" y="3618000"/>
            <a:ext cx="10069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1pPr>
            <a:lvl2pPr lvl="1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dt" idx="10"/>
          </p:nvPr>
        </p:nvSpPr>
        <p:spPr>
          <a:xfrm>
            <a:off x="4724400" y="6046645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74" name="Google Shape;74;p14"/>
          <p:cNvCxnSpPr/>
          <p:nvPr/>
        </p:nvCxnSpPr>
        <p:spPr>
          <a:xfrm>
            <a:off x="0" y="1116725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0" y="4470199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1060704" y="4923383"/>
            <a:ext cx="10067600" cy="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189" lvl="0" indent="-228594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3985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 hasCustomPrompt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84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 panose="05000000000000000000" pitchFamily="2" charset="2"/>
              <a:buChar char="l"/>
              <a:defRPr sz="2400" b="0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Wingdings" panose="05000000000000000000" pitchFamily="2" charset="2"/>
              <a:buChar char="§"/>
              <a:defRPr sz="2000"/>
            </a:lvl2pPr>
            <a:lvl3pPr marL="1371566" lvl="2" indent="-30479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800"/>
            </a:lvl3pPr>
            <a:lvl4pPr marL="1828754" lvl="3" indent="-29844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600"/>
            </a:lvl4pPr>
            <a:lvl5pPr marL="2285943" lvl="4" indent="-28574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r>
              <a:rPr lang="en-US" dirty="0"/>
              <a:t> </a:t>
            </a:r>
          </a:p>
          <a:p>
            <a:pPr lvl="1"/>
            <a:r>
              <a:rPr lang="en-US" dirty="0"/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</p:txBody>
      </p:sp>
      <p:sp>
        <p:nvSpPr>
          <p:cNvPr id="80" name="Google Shape;80;p15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82" name="Google Shape;82;p15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5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4" name="Google Shape;84;p15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50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831851" y="1709737"/>
            <a:ext cx="10515600" cy="2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>
                <a:solidFill>
                  <a:schemeClr val="dk1"/>
                </a:solidFill>
              </a:defRPr>
            </a:lvl1pPr>
            <a:lvl2pPr marL="914378" lvl="1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66" lvl="2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754" lvl="3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43" lvl="4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132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32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509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97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9734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94" name="Google Shape;94;p17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Google Shape;95;p17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6" name="Google Shape;96;p17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63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404569-D765-43C2-8340-08714890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BE04EF-251D-46F8-A503-E1A602C7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09FC58-F98F-4A7F-A227-8AB4A39B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CC7B8D-6104-495A-91FE-1B47DE4F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B72816-82E2-41C5-BAB0-0950382A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82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365C0E-E93D-4CAE-B06A-C93825EA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646600"/>
            <a:ext cx="10962800" cy="1565601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7C45704-2085-481A-860B-A505D23D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295324-0FAA-4253-BA97-C87E674E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A7BB3A-C1BE-4FCE-AC65-191C9B65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15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2AC51D-97C7-4848-ABA0-65C5705E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C0B4A0-5E71-4690-BE17-AF46A7075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2A562E1-662A-4491-9D7F-C80CB7893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B65F56-24F6-444C-9BF4-749ED2E6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4091C2-9A72-4602-A7FB-05F41FDC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6AE7FA-6A7B-4CA7-B79B-C7F81444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81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600CC-B091-4AB6-B06A-17A3034B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3A6C39-1899-4697-9161-79C8FF7DC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B90F7A0-7361-41C8-A375-45DF4A81C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8682492-7194-466D-A63D-7EF113DE9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45C2366-86A7-4DFE-84E6-D0B6D3764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FA4FB5F-2131-4656-BF41-DCAF78DA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90CC0D-CB44-4834-B093-317C87AE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3291673-C454-4335-844A-8262DF6F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42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EA9AC-B2B9-4086-A59D-4EB40CAD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AB55F3F-2E38-4027-9228-236818FC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5499A8D-98C4-4C50-8C3C-26BB88BD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300F24-DA3F-4DDD-8532-83E22BA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76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D4AD045-EA87-45AC-AD9A-236899ED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FF9AFC7-D979-48E1-AEF1-9B05F06F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DDAD02-ACD2-43B7-8E43-78DD701B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98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DB2E5C-36F7-4A13-9B51-45B3868C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793381-7DA6-48D3-A9BC-63D2CCA87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EAA3EE-2FF4-4EC7-B040-003CC13A5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D824C2-A9CC-4E6E-B2D9-5F946B0A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441467-A80D-496D-874B-9B563111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13CA8A-1AA3-4DA5-8893-02B7B1B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203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C2249D-8B5C-4F26-94E2-B9503903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7CBA9A-C604-4F0E-A769-0BA74051C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94A5BC6-157C-412F-B81B-D718D6BC6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D7EAF2-CCF3-427D-B323-73F7F060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F496EB-629E-4241-8102-F3B3EDA6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E00982-F607-4E3B-956C-69700CBF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69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5C2CCD-28CD-4836-85CC-E31843F1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FDFF97-A252-4C2F-8CE1-4E6026A2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0D5086-E3CE-40B0-B5E1-4213C44E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14C07-18ED-4257-927C-0E83AA50433D}" type="datetimeFigureOut">
              <a:rPr lang="ko-KR" altLang="en-US" smtClean="0"/>
              <a:t>2026-05-22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F7E4E5-7067-4C35-8D7E-696F4A76C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9DCB1A-E208-4870-BD21-169B1D129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77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8382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9990644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uliagviu/finegrained_mat_selection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doi.org/10.1145/359239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0700" y="1258784"/>
            <a:ext cx="10962800" cy="1953418"/>
          </a:xfrm>
        </p:spPr>
        <p:txBody>
          <a:bodyPr>
            <a:noAutofit/>
          </a:bodyPr>
          <a:lstStyle/>
          <a:p>
            <a:r>
              <a:rPr lang="en-US" altLang="ko-KR" dirty="0"/>
              <a:t>Fine-Grained Spatially Varying Material Selection in Images</a:t>
            </a:r>
          </a:p>
        </p:txBody>
      </p:sp>
      <p:sp>
        <p:nvSpPr>
          <p:cNvPr id="4" name="Google Shape;102;p18">
            <a:extLst>
              <a:ext uri="{FF2B5EF4-FFF2-40B4-BE49-F238E27FC236}">
                <a16:creationId xmlns:a16="http://schemas.microsoft.com/office/drawing/2014/main" id="{86AA0774-A874-42C6-BAC5-9A9F22A16C98}"/>
              </a:ext>
            </a:extLst>
          </p:cNvPr>
          <p:cNvSpPr txBox="1">
            <a:spLocks/>
          </p:cNvSpPr>
          <p:nvPr/>
        </p:nvSpPr>
        <p:spPr>
          <a:xfrm>
            <a:off x="520700" y="3640717"/>
            <a:ext cx="10962800" cy="6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defTabSz="1219170" latinLnBrk="0">
              <a:buClr>
                <a:srgbClr val="FFFFFF"/>
              </a:buClr>
              <a:defRPr/>
            </a:pPr>
            <a:r>
              <a:rPr lang="en-US" altLang="ko" sz="2400" kern="0" dirty="0" err="1">
                <a:solidFill>
                  <a:srgbClr val="424242"/>
                </a:solidFill>
              </a:rPr>
              <a:t>Yongtae</a:t>
            </a:r>
            <a:r>
              <a:rPr lang="en-US" altLang="ko" sz="2400" kern="0" dirty="0">
                <a:solidFill>
                  <a:srgbClr val="424242"/>
                </a:solidFill>
              </a:rPr>
              <a:t> Lee</a:t>
            </a:r>
            <a:endParaRPr lang="en-US" sz="2400" kern="0" dirty="0">
              <a:solidFill>
                <a:srgbClr val="424242"/>
              </a:solidFill>
            </a:endParaRPr>
          </a:p>
        </p:txBody>
      </p:sp>
      <p:sp>
        <p:nvSpPr>
          <p:cNvPr id="5" name="Google Shape;103;p18">
            <a:extLst>
              <a:ext uri="{FF2B5EF4-FFF2-40B4-BE49-F238E27FC236}">
                <a16:creationId xmlns:a16="http://schemas.microsoft.com/office/drawing/2014/main" id="{CFB27834-E51D-4382-8A0D-318B47D825B5}"/>
              </a:ext>
            </a:extLst>
          </p:cNvPr>
          <p:cNvSpPr txBox="1"/>
          <p:nvPr/>
        </p:nvSpPr>
        <p:spPr>
          <a:xfrm>
            <a:off x="520700" y="4976033"/>
            <a:ext cx="10962800" cy="45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altLang="ko" sz="1333" i="1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INFONET Journal Club Presentation</a:t>
            </a:r>
            <a:endParaRPr sz="1333" i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90E79546-DFAE-49DA-9C48-5D72E835E068}"/>
              </a:ext>
            </a:extLst>
          </p:cNvPr>
          <p:cNvSpPr txBox="1"/>
          <p:nvPr/>
        </p:nvSpPr>
        <p:spPr>
          <a:xfrm>
            <a:off x="520700" y="4137117"/>
            <a:ext cx="10962800" cy="41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altLang="ko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2025. 05. 21</a:t>
            </a:r>
            <a:endParaRPr sz="1067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07978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Method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DINOv2 Feature Extraction</a:t>
            </a:r>
            <a:endParaRPr lang="en-US" altLang="ko-KR" dirty="0"/>
          </a:p>
          <a:p>
            <a:pPr lvl="1"/>
            <a:r>
              <a:rPr lang="en-US" altLang="ko-KR" dirty="0" smtClean="0"/>
              <a:t>Vision encoder</a:t>
            </a:r>
          </a:p>
          <a:p>
            <a:pPr lvl="2"/>
            <a:r>
              <a:rPr lang="en-US" altLang="ko-KR" dirty="0" smtClean="0"/>
              <a:t>Compared encoders (DINOv2, SAM2)</a:t>
            </a:r>
          </a:p>
          <a:p>
            <a:pPr lvl="1"/>
            <a:r>
              <a:rPr lang="en-US" altLang="ko-KR" dirty="0" smtClean="0"/>
              <a:t>Reasons:</a:t>
            </a:r>
          </a:p>
          <a:p>
            <a:pPr lvl="2"/>
            <a:r>
              <a:rPr lang="en-US" altLang="ko-KR" dirty="0" smtClean="0"/>
              <a:t>Richer representation</a:t>
            </a:r>
          </a:p>
          <a:p>
            <a:pPr lvl="2"/>
            <a:r>
              <a:rPr lang="en-US" altLang="ko-KR" dirty="0" smtClean="0"/>
              <a:t>Better illumination robustness</a:t>
            </a:r>
          </a:p>
          <a:p>
            <a:pPr lvl="2"/>
            <a:r>
              <a:rPr lang="en-US" altLang="ko-KR" dirty="0" smtClean="0"/>
              <a:t>Improved material disentanglement</a:t>
            </a:r>
            <a:endParaRPr lang="en-US" altLang="ko-KR"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0365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Method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Multi-</a:t>
            </a:r>
            <a:r>
              <a:rPr lang="en-US" altLang="ko-KR" dirty="0" err="1" smtClean="0"/>
              <a:t>resolusion</a:t>
            </a:r>
            <a:r>
              <a:rPr lang="en-US" altLang="ko-KR" dirty="0" smtClean="0"/>
              <a:t> Aggregation</a:t>
            </a:r>
            <a:endParaRPr lang="en-US" altLang="ko-KR" dirty="0"/>
          </a:p>
          <a:p>
            <a:pPr lvl="1"/>
            <a:r>
              <a:rPr lang="en-US" altLang="ko-KR" dirty="0" smtClean="0"/>
              <a:t>Motivation</a:t>
            </a:r>
          </a:p>
          <a:p>
            <a:pPr lvl="2"/>
            <a:r>
              <a:rPr lang="en-US" altLang="ko-KR" dirty="0" smtClean="0"/>
              <a:t>Problems of </a:t>
            </a:r>
            <a:r>
              <a:rPr lang="en-US" altLang="ko-KR" dirty="0" err="1" smtClean="0"/>
              <a:t>ViT</a:t>
            </a:r>
            <a:r>
              <a:rPr lang="en-US" altLang="ko-KR" dirty="0" smtClean="0"/>
              <a:t>: patch tokenization, low-resolution feature maps, reduced edge precision</a:t>
            </a:r>
          </a:p>
          <a:p>
            <a:pPr lvl="1"/>
            <a:r>
              <a:rPr lang="en-US" altLang="ko-KR" dirty="0" smtClean="0"/>
              <a:t>Proposed solution</a:t>
            </a:r>
          </a:p>
          <a:p>
            <a:pPr lvl="2"/>
            <a:r>
              <a:rPr lang="en-US" altLang="ko-KR" dirty="0" smtClean="0"/>
              <a:t>Process the full image at low resolution</a:t>
            </a:r>
          </a:p>
          <a:p>
            <a:pPr lvl="2"/>
            <a:r>
              <a:rPr lang="en-US" altLang="ko-KR" dirty="0" smtClean="0"/>
              <a:t>Simultaneously process high-resolution tiles</a:t>
            </a:r>
          </a:p>
          <a:p>
            <a:pPr lvl="1"/>
            <a:r>
              <a:rPr lang="en-US" altLang="ko-KR" dirty="0" smtClean="0"/>
              <a:t>Effects</a:t>
            </a:r>
          </a:p>
          <a:p>
            <a:pPr lvl="2"/>
            <a:r>
              <a:rPr lang="en-US" altLang="ko-KR" dirty="0" smtClean="0"/>
              <a:t>Better thin-structure recovery</a:t>
            </a:r>
          </a:p>
          <a:p>
            <a:pPr lvl="2"/>
            <a:r>
              <a:rPr lang="en-US" altLang="ko-KR" dirty="0" smtClean="0"/>
              <a:t>Sharper boundaries</a:t>
            </a:r>
          </a:p>
          <a:p>
            <a:pPr lvl="2"/>
            <a:endParaRPr lang="en-US" altLang="ko-KR"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4143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Method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Cross-similarity Computation</a:t>
            </a:r>
            <a:endParaRPr lang="en-US" altLang="ko-KR" dirty="0"/>
          </a:p>
          <a:p>
            <a:pPr lvl="1"/>
            <a:r>
              <a:rPr lang="en-US" altLang="ko-KR" dirty="0" smtClean="0"/>
              <a:t>Input</a:t>
            </a:r>
          </a:p>
          <a:p>
            <a:pPr lvl="2"/>
            <a:r>
              <a:rPr lang="en-US" altLang="ko-KR" dirty="0" smtClean="0"/>
              <a:t>Clicked query pixel</a:t>
            </a:r>
          </a:p>
          <a:p>
            <a:pPr lvl="1"/>
            <a:r>
              <a:rPr lang="en-US" altLang="ko-KR" dirty="0" smtClean="0"/>
              <a:t>Process</a:t>
            </a:r>
          </a:p>
          <a:p>
            <a:pPr lvl="2"/>
            <a:r>
              <a:rPr lang="en-US" altLang="ko-KR" dirty="0" smtClean="0"/>
              <a:t>Extract query feature</a:t>
            </a:r>
          </a:p>
          <a:p>
            <a:pPr lvl="2"/>
            <a:r>
              <a:rPr lang="en-US" altLang="ko-KR" dirty="0" smtClean="0"/>
              <a:t>Compute similarity against all pixel features</a:t>
            </a:r>
          </a:p>
          <a:p>
            <a:pPr lvl="1"/>
            <a:r>
              <a:rPr lang="en-US" altLang="ko-KR" dirty="0" smtClean="0"/>
              <a:t>Output</a:t>
            </a:r>
          </a:p>
          <a:p>
            <a:pPr lvl="2"/>
            <a:r>
              <a:rPr lang="en-US" altLang="ko-KR" dirty="0" smtClean="0"/>
              <a:t>Per-pixel material similarity map</a:t>
            </a:r>
          </a:p>
          <a:p>
            <a:pPr lvl="1"/>
            <a:r>
              <a:rPr lang="en-US" altLang="ko-KR" dirty="0" smtClean="0"/>
              <a:t>Final step</a:t>
            </a:r>
          </a:p>
          <a:p>
            <a:pPr lvl="2"/>
            <a:r>
              <a:rPr lang="en-US" altLang="ko-KR" dirty="0" err="1" smtClean="0"/>
              <a:t>Thresholding</a:t>
            </a:r>
            <a:r>
              <a:rPr lang="en-US" altLang="ko-KR" dirty="0" smtClean="0"/>
              <a:t> </a:t>
            </a:r>
            <a:r>
              <a:rPr lang="en-US" altLang="ko-KR" dirty="0" smtClean="0">
                <a:sym typeface="Wingdings" panose="05000000000000000000" pitchFamily="2" charset="2"/>
              </a:rPr>
              <a:t> binary selection mask</a:t>
            </a:r>
            <a:endParaRPr lang="en-US" altLang="ko-KR" dirty="0" smtClean="0"/>
          </a:p>
          <a:p>
            <a:pPr lvl="2"/>
            <a:endParaRPr lang="en-US" altLang="ko-KR"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8222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Method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Multi-query Training</a:t>
            </a:r>
            <a:endParaRPr lang="en-US" altLang="ko-KR" dirty="0"/>
          </a:p>
          <a:p>
            <a:pPr lvl="1"/>
            <a:r>
              <a:rPr lang="en-US" altLang="ko-KR" dirty="0" smtClean="0"/>
              <a:t>Previous approach: one query pixel per image</a:t>
            </a:r>
          </a:p>
          <a:p>
            <a:pPr lvl="1"/>
            <a:r>
              <a:rPr lang="en-US" altLang="ko-KR" dirty="0" smtClean="0"/>
              <a:t>Proposed approach: multiple query pixels from multiple materials</a:t>
            </a:r>
          </a:p>
          <a:p>
            <a:pPr lvl="1"/>
            <a:r>
              <a:rPr lang="en-US" altLang="ko-KR" dirty="0" smtClean="0"/>
              <a:t>Effects</a:t>
            </a:r>
          </a:p>
          <a:p>
            <a:pPr lvl="2"/>
            <a:r>
              <a:rPr lang="en-US" altLang="ko-KR" dirty="0" smtClean="0"/>
              <a:t>Improved training stability</a:t>
            </a:r>
          </a:p>
          <a:p>
            <a:pPr lvl="2"/>
            <a:r>
              <a:rPr lang="en-US" altLang="ko-KR" dirty="0" smtClean="0"/>
              <a:t>Better robustness</a:t>
            </a:r>
          </a:p>
          <a:p>
            <a:pPr lvl="2"/>
            <a:r>
              <a:rPr lang="en-US" altLang="ko-KR" dirty="0" smtClean="0"/>
              <a:t>Higher consistency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Paper claims</a:t>
            </a:r>
          </a:p>
          <a:p>
            <a:pPr lvl="2"/>
            <a:r>
              <a:rPr lang="en-US" altLang="ko-KR" dirty="0" smtClean="0"/>
              <a:t>Better handling of challenging cases</a:t>
            </a:r>
          </a:p>
          <a:p>
            <a:pPr lvl="2"/>
            <a:r>
              <a:rPr lang="en-US" altLang="ko-KR" dirty="0" smtClean="0"/>
              <a:t>Improved robustness to illumination changes</a:t>
            </a:r>
            <a:endParaRPr lang="en-US" altLang="ko-KR"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1269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Method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err="1" smtClean="0"/>
              <a:t>DuMaS</a:t>
            </a:r>
            <a:r>
              <a:rPr lang="en-US" altLang="ko-KR" dirty="0" smtClean="0"/>
              <a:t> Dataset</a:t>
            </a:r>
          </a:p>
          <a:p>
            <a:pPr lvl="1"/>
            <a:r>
              <a:rPr lang="en-US" altLang="ko-KR" dirty="0" smtClean="0"/>
              <a:t>Scale:</a:t>
            </a:r>
          </a:p>
          <a:p>
            <a:pPr lvl="2"/>
            <a:r>
              <a:rPr lang="en-US" altLang="ko-KR" dirty="0" smtClean="0"/>
              <a:t>816,415 synthetic images ( &gt; Materialistic dataset: 50,000)</a:t>
            </a:r>
          </a:p>
          <a:p>
            <a:pPr lvl="2"/>
            <a:r>
              <a:rPr lang="en-US" altLang="ko-KR" dirty="0" smtClean="0"/>
              <a:t>Indoor and outdoor scenes</a:t>
            </a:r>
          </a:p>
          <a:p>
            <a:pPr lvl="1"/>
            <a:r>
              <a:rPr lang="en-US" altLang="ko-KR" dirty="0" smtClean="0"/>
              <a:t>Key characteristics</a:t>
            </a:r>
          </a:p>
          <a:p>
            <a:pPr lvl="2"/>
            <a:r>
              <a:rPr lang="en-US" altLang="ko-KR" dirty="0" smtClean="0"/>
              <a:t>Texture-level annotation</a:t>
            </a:r>
          </a:p>
          <a:p>
            <a:pPr lvl="2"/>
            <a:r>
              <a:rPr lang="en-US" altLang="ko-KR" dirty="0" err="1" smtClean="0"/>
              <a:t>Subtexture</a:t>
            </a:r>
            <a:r>
              <a:rPr lang="en-US" altLang="ko-KR" dirty="0" smtClean="0"/>
              <a:t>-level annotation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555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Method - Experiment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Experimental Benchmarks – Real-World Images</a:t>
            </a:r>
          </a:p>
          <a:p>
            <a:pPr lvl="1"/>
            <a:r>
              <a:rPr lang="en-US" altLang="ko-KR" dirty="0" smtClean="0"/>
              <a:t>Materialistic</a:t>
            </a:r>
          </a:p>
          <a:p>
            <a:pPr lvl="2"/>
            <a:r>
              <a:rPr lang="en-US" altLang="ko-KR" dirty="0" smtClean="0"/>
              <a:t>Texture-level annotation</a:t>
            </a:r>
          </a:p>
          <a:p>
            <a:pPr lvl="1"/>
            <a:r>
              <a:rPr lang="en-US" altLang="ko-KR" dirty="0" smtClean="0"/>
              <a:t>Two-Level Test Set</a:t>
            </a:r>
          </a:p>
          <a:p>
            <a:pPr lvl="2"/>
            <a:r>
              <a:rPr lang="en-US" altLang="ko-KR" dirty="0" smtClean="0"/>
              <a:t>Newly introduced dataset</a:t>
            </a:r>
          </a:p>
          <a:p>
            <a:pPr lvl="2"/>
            <a:r>
              <a:rPr lang="en-US" altLang="ko-KR" dirty="0" smtClean="0"/>
              <a:t>Texture + </a:t>
            </a:r>
            <a:r>
              <a:rPr lang="en-US" altLang="ko-KR" dirty="0" err="1" smtClean="0"/>
              <a:t>subtexture</a:t>
            </a:r>
            <a:r>
              <a:rPr lang="en-US" altLang="ko-KR" dirty="0" smtClean="0"/>
              <a:t> annotations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Additional evaluations</a:t>
            </a:r>
          </a:p>
          <a:p>
            <a:pPr lvl="1"/>
            <a:r>
              <a:rPr lang="en-US" altLang="ko-KR" dirty="0" smtClean="0"/>
              <a:t>Illumination consistency</a:t>
            </a:r>
          </a:p>
          <a:p>
            <a:pPr lvl="1"/>
            <a:r>
              <a:rPr lang="en-US" altLang="ko-KR" dirty="0" smtClean="0"/>
              <a:t>Zoom consistency</a:t>
            </a:r>
          </a:p>
          <a:p>
            <a:pPr lvl="1"/>
            <a:r>
              <a:rPr lang="en-US" altLang="ko-KR" dirty="0" smtClean="0"/>
              <a:t>Query consistency</a:t>
            </a:r>
            <a:endParaRPr lang="en-US" altLang="ko-KR" dirty="0"/>
          </a:p>
          <a:p>
            <a:pPr lvl="1"/>
            <a:endParaRPr lang="en-US" altLang="ko-KR" dirty="0" smtClean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7653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Results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Qualitative Results</a:t>
            </a:r>
          </a:p>
          <a:p>
            <a:pPr lvl="1"/>
            <a:r>
              <a:rPr lang="en-US" altLang="ko-KR" dirty="0" smtClean="0"/>
              <a:t>Observed advantages</a:t>
            </a:r>
          </a:p>
          <a:p>
            <a:pPr lvl="2"/>
            <a:r>
              <a:rPr lang="en-US" altLang="ko-KR" dirty="0" smtClean="0"/>
              <a:t>Handles cluttered scenes well</a:t>
            </a:r>
          </a:p>
          <a:p>
            <a:pPr lvl="2"/>
            <a:r>
              <a:rPr lang="en-US" altLang="ko-KR" dirty="0" smtClean="0"/>
              <a:t>Improved thin-structure recovery</a:t>
            </a:r>
          </a:p>
          <a:p>
            <a:pPr lvl="2"/>
            <a:r>
              <a:rPr lang="en-US" altLang="ko-KR" dirty="0" smtClean="0"/>
              <a:t>Generalizes to unseen patterns</a:t>
            </a:r>
          </a:p>
          <a:p>
            <a:pPr lvl="2"/>
            <a:r>
              <a:rPr lang="en-US" altLang="ko-KR" dirty="0" smtClean="0"/>
              <a:t>Robust to strong lighting variations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0763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Results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Qualitative Results</a:t>
            </a:r>
          </a:p>
          <a:p>
            <a:pPr lvl="1"/>
            <a:r>
              <a:rPr lang="en-US" altLang="ko-KR" dirty="0" smtClean="0"/>
              <a:t>Observed advantages</a:t>
            </a:r>
          </a:p>
          <a:p>
            <a:pPr lvl="2"/>
            <a:r>
              <a:rPr lang="en-US" altLang="ko-KR" dirty="0" smtClean="0"/>
              <a:t>Handles cluttered scenes well</a:t>
            </a:r>
          </a:p>
          <a:p>
            <a:pPr lvl="2"/>
            <a:r>
              <a:rPr lang="en-US" altLang="ko-KR" dirty="0" smtClean="0"/>
              <a:t>Improved thin-structure recovery</a:t>
            </a:r>
          </a:p>
          <a:p>
            <a:pPr lvl="2"/>
            <a:r>
              <a:rPr lang="en-US" altLang="ko-KR" dirty="0" smtClean="0"/>
              <a:t>Generalizes to unseen patterns</a:t>
            </a:r>
          </a:p>
          <a:p>
            <a:pPr lvl="2"/>
            <a:r>
              <a:rPr lang="en-US" altLang="ko-KR" dirty="0" smtClean="0"/>
              <a:t>Robust to strong lighting variations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17</a:t>
            </a:fld>
            <a:endParaRPr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88" y="0"/>
            <a:ext cx="1136502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27444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Results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Quantitative Results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18</a:t>
            </a:fld>
            <a:endParaRPr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892" y="1463119"/>
            <a:ext cx="7018216" cy="480708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직선 연결선 4"/>
          <p:cNvCxnSpPr/>
          <p:nvPr/>
        </p:nvCxnSpPr>
        <p:spPr>
          <a:xfrm>
            <a:off x="2360246" y="4728308"/>
            <a:ext cx="747150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2360246" y="5775569"/>
            <a:ext cx="747150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2360246" y="6127262"/>
            <a:ext cx="74715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270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Results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Robustness</a:t>
            </a:r>
          </a:p>
          <a:p>
            <a:pPr lvl="1"/>
            <a:r>
              <a:rPr lang="en-US" altLang="ko-KR" dirty="0" smtClean="0"/>
              <a:t>Evaluated factors:</a:t>
            </a:r>
          </a:p>
          <a:p>
            <a:pPr lvl="2"/>
            <a:r>
              <a:rPr lang="en-US" altLang="ko-KR" dirty="0" smtClean="0"/>
              <a:t>Query pixel changes, Zoom changes, Illumination changes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Results</a:t>
            </a:r>
          </a:p>
          <a:p>
            <a:pPr lvl="2"/>
            <a:r>
              <a:rPr lang="en-US" altLang="ko-KR" dirty="0" smtClean="0"/>
              <a:t>Approximately x1.8 higher consistency</a:t>
            </a:r>
          </a:p>
          <a:p>
            <a:pPr lvl="2"/>
            <a:r>
              <a:rPr lang="en-US" altLang="ko-KR" dirty="0" smtClean="0"/>
              <a:t>Robust under: Strong shadows, Specular highlights, Similar albedo conditions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19</a:t>
            </a:fld>
            <a:endParaRPr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44" y="2402448"/>
            <a:ext cx="8868912" cy="25391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6054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ko" dirty="0">
                <a:solidFill>
                  <a:srgbClr val="DC2314"/>
                </a:solidFill>
              </a:rPr>
              <a:t>Overview</a:t>
            </a:r>
            <a:endParaRPr dirty="0">
              <a:solidFill>
                <a:srgbClr val="DC2314"/>
              </a:solidFill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Purpose of the Presentation</a:t>
            </a:r>
          </a:p>
          <a:p>
            <a:pPr lvl="1"/>
            <a:r>
              <a:rPr lang="en-US" altLang="ko-KR" dirty="0"/>
              <a:t> 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Key Research Achievements</a:t>
            </a:r>
          </a:p>
          <a:p>
            <a:pPr lvl="1"/>
            <a:r>
              <a:rPr lang="en-US" altLang="ko-KR" dirty="0"/>
              <a:t> 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Research Process and Findings Leading to the Achievements</a:t>
            </a:r>
          </a:p>
          <a:p>
            <a:pPr lvl="1"/>
            <a:r>
              <a:rPr lang="en-US" altLang="ko-KR" dirty="0"/>
              <a:t> </a:t>
            </a:r>
          </a:p>
        </p:txBody>
      </p:sp>
      <p:sp>
        <p:nvSpPr>
          <p:cNvPr id="110" name="Google Shape;110;p1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 latinLnBrk="0">
              <a:buClr>
                <a:srgbClr val="000000"/>
              </a:buClr>
            </a:pPr>
            <a:r>
              <a:rPr lang="en-US" altLang="ko" kern="0" dirty="0">
                <a:solidFill>
                  <a:srgbClr val="000000"/>
                </a:solidFill>
              </a:rPr>
              <a:t>INFONET LAB.</a:t>
            </a:r>
            <a:endParaRPr kern="0" dirty="0">
              <a:solidFill>
                <a:srgbClr val="000000"/>
              </a:solidFill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 latinLnBrk="0">
              <a:buClr>
                <a:srgbClr val="000000"/>
              </a:buClr>
            </a:pPr>
            <a:fld id="{00000000-1234-1234-1234-123412341234}" type="slidenum">
              <a:rPr lang="en-US" altLang="ko" kern="0">
                <a:solidFill>
                  <a:srgbClr val="000000"/>
                </a:solidFill>
              </a:rPr>
              <a:pPr defTabSz="1219170" latinLnBrk="0">
                <a:buClr>
                  <a:srgbClr val="000000"/>
                </a:buClr>
              </a:pPr>
              <a:t>2</a:t>
            </a:fld>
            <a:endParaRPr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50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Results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Ablation Study</a:t>
            </a:r>
          </a:p>
          <a:p>
            <a:pPr lvl="1"/>
            <a:r>
              <a:rPr lang="en-US" altLang="ko-KR" dirty="0" smtClean="0"/>
              <a:t>Without Multi-resolution</a:t>
            </a:r>
          </a:p>
          <a:p>
            <a:pPr lvl="2"/>
            <a:r>
              <a:rPr lang="en-US" altLang="ko-KR" dirty="0" smtClean="0"/>
              <a:t>Significant drop in thin-structure performance</a:t>
            </a:r>
          </a:p>
          <a:p>
            <a:pPr lvl="1"/>
            <a:r>
              <a:rPr lang="en-US" altLang="ko-KR" dirty="0" smtClean="0"/>
              <a:t>Without Multi-query Training</a:t>
            </a:r>
          </a:p>
          <a:p>
            <a:pPr lvl="2"/>
            <a:r>
              <a:rPr lang="en-US" altLang="ko-KR" dirty="0" smtClean="0"/>
              <a:t>Reduced robustness</a:t>
            </a:r>
          </a:p>
          <a:p>
            <a:pPr lvl="1"/>
            <a:r>
              <a:rPr lang="en-US" altLang="ko-KR" dirty="0" smtClean="0"/>
              <a:t>Replacing DINOv2 with other visual feature extractor(DINOv1, </a:t>
            </a:r>
            <a:r>
              <a:rPr lang="en-US" altLang="ko-KR" dirty="0" err="1" smtClean="0"/>
              <a:t>Hiera</a:t>
            </a:r>
            <a:r>
              <a:rPr lang="en-US" altLang="ko-KR" dirty="0" smtClean="0"/>
              <a:t>)</a:t>
            </a:r>
          </a:p>
          <a:p>
            <a:pPr lvl="2"/>
            <a:r>
              <a:rPr lang="en-US" altLang="ko-KR" dirty="0" smtClean="0"/>
              <a:t>Lower overall performance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9631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Results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Application: Material Editing</a:t>
            </a:r>
          </a:p>
          <a:p>
            <a:pPr lvl="1"/>
            <a:r>
              <a:rPr lang="en-US" altLang="ko-KR" dirty="0" smtClean="0"/>
              <a:t>Applications:</a:t>
            </a:r>
          </a:p>
          <a:p>
            <a:pPr lvl="2"/>
            <a:r>
              <a:rPr lang="en-US" altLang="ko-KR" dirty="0" smtClean="0"/>
              <a:t>Photoshop material editing</a:t>
            </a:r>
          </a:p>
          <a:p>
            <a:pPr lvl="2"/>
            <a:r>
              <a:rPr lang="en-US" altLang="ko-KR" dirty="0" smtClean="0"/>
              <a:t>Fine-grained texture editing</a:t>
            </a:r>
            <a:endParaRPr lang="en-US" altLang="ko-KR" dirty="0"/>
          </a:p>
          <a:p>
            <a:pPr lvl="1"/>
            <a:r>
              <a:rPr lang="en-US" altLang="ko-KR" dirty="0" smtClean="0"/>
              <a:t>Possible edits:</a:t>
            </a:r>
          </a:p>
          <a:p>
            <a:pPr lvl="2"/>
            <a:r>
              <a:rPr lang="en-US" altLang="ko-KR" dirty="0" smtClean="0"/>
              <a:t>Modify only flower patterns</a:t>
            </a:r>
          </a:p>
          <a:p>
            <a:pPr lvl="2"/>
            <a:r>
              <a:rPr lang="en-US" altLang="ko-KR" dirty="0" smtClean="0"/>
              <a:t>Edit wallpaper motifs</a:t>
            </a:r>
          </a:p>
          <a:p>
            <a:pPr lvl="2"/>
            <a:r>
              <a:rPr lang="en-US" altLang="ko-KR" dirty="0" smtClean="0"/>
              <a:t>Recolor specific patterns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21</a:t>
            </a:fld>
            <a:endParaRPr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600" y="1273401"/>
            <a:ext cx="5827200" cy="47971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71046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Limitations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Out-of-focus Regions</a:t>
            </a:r>
          </a:p>
          <a:p>
            <a:pPr lvl="1"/>
            <a:r>
              <a:rPr lang="en-US" altLang="ko-KR" dirty="0" smtClean="0"/>
              <a:t>Failure possible in blurred areas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Long-horizon Scenes</a:t>
            </a:r>
          </a:p>
          <a:p>
            <a:pPr lvl="1"/>
            <a:r>
              <a:rPr lang="en-US" altLang="ko-KR" dirty="0" smtClean="0"/>
              <a:t>Reduced consistency under </a:t>
            </a:r>
            <a:br>
              <a:rPr lang="en-US" altLang="ko-KR" dirty="0" smtClean="0"/>
            </a:br>
            <a:r>
              <a:rPr lang="en-US" altLang="ko-KR" dirty="0" smtClean="0"/>
              <a:t>strong perspective changes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Continuous Texture Ambiguity</a:t>
            </a:r>
          </a:p>
          <a:p>
            <a:pPr lvl="1"/>
            <a:r>
              <a:rPr lang="en-US" altLang="ko-KR" dirty="0" err="1" smtClean="0"/>
              <a:t>Subtexture</a:t>
            </a:r>
            <a:r>
              <a:rPr lang="en-US" altLang="ko-KR" dirty="0" smtClean="0"/>
              <a:t> boundaries become </a:t>
            </a:r>
            <a:br>
              <a:rPr lang="en-US" altLang="ko-KR" dirty="0" smtClean="0"/>
            </a:br>
            <a:r>
              <a:rPr lang="en-US" altLang="ko-KR" dirty="0" smtClean="0"/>
              <a:t>ambiguous in gradient textures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22</a:t>
            </a:fld>
            <a:endParaRPr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00" y="1303441"/>
            <a:ext cx="5337126" cy="47371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9752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 smtClean="0"/>
              <a:t>Conclusion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Main contributions </a:t>
            </a:r>
          </a:p>
          <a:p>
            <a:pPr lvl="1"/>
            <a:r>
              <a:rPr lang="en-US" altLang="ko-KR" dirty="0" smtClean="0"/>
              <a:t>Fine-grained </a:t>
            </a:r>
            <a:r>
              <a:rPr lang="en-US" altLang="ko-KR" dirty="0"/>
              <a:t>material selection </a:t>
            </a:r>
          </a:p>
          <a:p>
            <a:pPr lvl="1"/>
            <a:r>
              <a:rPr lang="en-US" altLang="ko-KR" dirty="0"/>
              <a:t>Texture/</a:t>
            </a:r>
            <a:r>
              <a:rPr lang="en-US" altLang="ko-KR" dirty="0" err="1"/>
              <a:t>Subtexture</a:t>
            </a:r>
            <a:r>
              <a:rPr lang="en-US" altLang="ko-KR" dirty="0"/>
              <a:t> dual-level representation </a:t>
            </a:r>
          </a:p>
          <a:p>
            <a:pPr lvl="1"/>
            <a:r>
              <a:rPr lang="en-US" altLang="ko-KR" dirty="0"/>
              <a:t>Multi-resolution feature aggregation </a:t>
            </a:r>
          </a:p>
          <a:p>
            <a:pPr lvl="1"/>
            <a:r>
              <a:rPr lang="en-US" altLang="ko-KR" dirty="0"/>
              <a:t>Large-scale </a:t>
            </a:r>
            <a:r>
              <a:rPr lang="en-US" altLang="ko-KR" dirty="0" err="1"/>
              <a:t>DuMaS</a:t>
            </a:r>
            <a:r>
              <a:rPr lang="en-US" altLang="ko-KR" dirty="0"/>
              <a:t> dataset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Results</a:t>
            </a:r>
            <a:r>
              <a:rPr lang="en-US" altLang="ko-KR" dirty="0"/>
              <a:t>:</a:t>
            </a:r>
          </a:p>
          <a:p>
            <a:pPr lvl="1"/>
            <a:r>
              <a:rPr lang="en-US" altLang="ko-KR" dirty="0"/>
              <a:t>Higher accuracy </a:t>
            </a:r>
          </a:p>
          <a:p>
            <a:pPr lvl="1"/>
            <a:r>
              <a:rPr lang="en-US" altLang="ko-KR" dirty="0"/>
              <a:t>Better robustness </a:t>
            </a:r>
          </a:p>
          <a:p>
            <a:pPr lvl="1"/>
            <a:r>
              <a:rPr lang="en-US" altLang="ko-KR" dirty="0"/>
              <a:t>More precise editing capability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8315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ko" dirty="0">
                <a:solidFill>
                  <a:srgbClr val="DC2314"/>
                </a:solidFill>
              </a:rPr>
              <a:t>Summary</a:t>
            </a:r>
            <a:endParaRPr dirty="0">
              <a:solidFill>
                <a:srgbClr val="DC2314"/>
              </a:solidFill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 reviewed</a:t>
            </a:r>
          </a:p>
          <a:p>
            <a:pPr lvl="1"/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41" name="Google Shape;141;p2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829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>
          <a:extLst>
            <a:ext uri="{FF2B5EF4-FFF2-40B4-BE49-F238E27FC236}">
              <a16:creationId xmlns:a16="http://schemas.microsoft.com/office/drawing/2014/main" id="{A8AA0CEF-1BAD-D89F-C20A-F3B1ED1B3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>
            <a:extLst>
              <a:ext uri="{FF2B5EF4-FFF2-40B4-BE49-F238E27FC236}">
                <a16:creationId xmlns:a16="http://schemas.microsoft.com/office/drawing/2014/main" id="{64FE9A5B-89C0-B882-BCDC-1FBDAE444D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>
                <a:solidFill>
                  <a:srgbClr val="DC2314"/>
                </a:solidFill>
              </a:rPr>
              <a:t>References</a:t>
            </a:r>
            <a:endParaRPr dirty="0">
              <a:solidFill>
                <a:srgbClr val="DC2314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5942412-7F81-70D8-045D-A5BE555E88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Julia Guerrero-</a:t>
            </a:r>
            <a:r>
              <a:rPr lang="en-US" altLang="ko-KR" dirty="0" err="1"/>
              <a:t>Viu</a:t>
            </a:r>
            <a:r>
              <a:rPr lang="en-US" altLang="ko-KR" dirty="0"/>
              <a:t>, Michael Fischer, Iliyan Georgiev, Elena Garces, Diego Gutierrez, Belen Masia, and Valentin Deschaintre. 2025. Fine-Grained Spatially Varying Material Selection in Images. In ACM Transactions on Graphics (Proc. SIGGRAPH Asia). </a:t>
            </a:r>
            <a:r>
              <a:rPr lang="en-US" altLang="ko-KR" dirty="0">
                <a:hlinkClick r:id="rId3"/>
              </a:rPr>
              <a:t>https://github.com/juliagviu/finegrained_mat_selection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err="1"/>
              <a:t>Prafull</a:t>
            </a:r>
            <a:r>
              <a:rPr lang="en-US" altLang="ko-KR" dirty="0"/>
              <a:t> Sharma, Julien Philip, </a:t>
            </a:r>
            <a:r>
              <a:rPr lang="en-US" altLang="ko-KR" dirty="0" err="1"/>
              <a:t>Michaël</a:t>
            </a:r>
            <a:r>
              <a:rPr lang="en-US" altLang="ko-KR" dirty="0"/>
              <a:t> </a:t>
            </a:r>
            <a:r>
              <a:rPr lang="en-US" altLang="ko-KR" dirty="0" err="1"/>
              <a:t>Gharbi</a:t>
            </a:r>
            <a:r>
              <a:rPr lang="en-US" altLang="ko-KR" dirty="0"/>
              <a:t>, Bill Freeman, </a:t>
            </a:r>
            <a:r>
              <a:rPr lang="en-US" altLang="ko-KR" dirty="0" err="1"/>
              <a:t>Fredo</a:t>
            </a:r>
            <a:r>
              <a:rPr lang="en-US" altLang="ko-KR" dirty="0"/>
              <a:t> Durand, and Valentin </a:t>
            </a:r>
            <a:r>
              <a:rPr lang="en-US" altLang="ko-KR" dirty="0" err="1"/>
              <a:t>Deschaintre</a:t>
            </a:r>
            <a:r>
              <a:rPr lang="en-US" altLang="ko-KR" dirty="0"/>
              <a:t>. 2023. Materialistic: Selecting Similar Materials in Images. ACM Trans. Graph. 42, 4, Article 154 (August 2023), 14 pages. </a:t>
            </a:r>
            <a:r>
              <a:rPr lang="en-US" altLang="ko-KR" dirty="0">
                <a:hlinkClick r:id="rId4"/>
              </a:rPr>
              <a:t>https://</a:t>
            </a:r>
            <a:r>
              <a:rPr lang="en-US" altLang="ko-KR" dirty="0" smtClean="0">
                <a:hlinkClick r:id="rId4"/>
              </a:rPr>
              <a:t>doi.org/10.1145/3592390</a:t>
            </a:r>
            <a:r>
              <a:rPr lang="en-US" altLang="ko-KR" dirty="0" smtClean="0"/>
              <a:t> </a:t>
            </a:r>
            <a:endParaRPr lang="en-US" altLang="ko-KR" dirty="0"/>
          </a:p>
        </p:txBody>
      </p:sp>
      <p:sp>
        <p:nvSpPr>
          <p:cNvPr id="149" name="Google Shape;149;p24">
            <a:extLst>
              <a:ext uri="{FF2B5EF4-FFF2-40B4-BE49-F238E27FC236}">
                <a16:creationId xmlns:a16="http://schemas.microsoft.com/office/drawing/2014/main" id="{FFA3FA1A-C8A3-A753-2A92-8E135C7CF15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50" name="Google Shape;150;p24">
            <a:extLst>
              <a:ext uri="{FF2B5EF4-FFF2-40B4-BE49-F238E27FC236}">
                <a16:creationId xmlns:a16="http://schemas.microsoft.com/office/drawing/2014/main" id="{738DDAB6-8603-ABEC-AF00-31CC8516836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5084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87F597E8-F9FC-44E8-56FD-5EAE0AE5E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72A9D4EE-7459-5C1B-8CBF-0406A715B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Paper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3AB074C-D480-2B92-9B9E-2AAA52D5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3762703"/>
            <a:ext cx="11520000" cy="2776139"/>
          </a:xfrm>
        </p:spPr>
        <p:txBody>
          <a:bodyPr>
            <a:normAutofit/>
          </a:bodyPr>
          <a:lstStyle/>
          <a:p>
            <a:r>
              <a:rPr lang="en-US" altLang="ko-KR" dirty="0"/>
              <a:t>Published in</a:t>
            </a:r>
          </a:p>
          <a:p>
            <a:pPr lvl="1"/>
            <a:r>
              <a:rPr lang="en-US" altLang="ko-KR" dirty="0"/>
              <a:t>ACM Transactions on Graphics (SIGGRAPH ASIA 2025)</a:t>
            </a:r>
          </a:p>
          <a:p>
            <a:r>
              <a:rPr lang="en-US" altLang="ko-KR" dirty="0"/>
              <a:t>Date of Publication</a:t>
            </a:r>
          </a:p>
          <a:p>
            <a:pPr lvl="1"/>
            <a:r>
              <a:rPr lang="en-US" altLang="ko-KR" dirty="0"/>
              <a:t>Dec 2025.</a:t>
            </a:r>
          </a:p>
          <a:p>
            <a:r>
              <a:rPr lang="en-US" altLang="ko-KR" dirty="0"/>
              <a:t>Link</a:t>
            </a:r>
          </a:p>
          <a:p>
            <a:pPr lvl="1"/>
            <a:r>
              <a:rPr lang="en-US" altLang="ko-KR" dirty="0"/>
              <a:t>https://dl.acm.org/doi/10.1145/3763332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E4A4349B-83B7-576F-395C-8E6B7989D1E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38376B53-09C6-A88D-44B5-DBBFB5A84E0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3</a:t>
            </a:fld>
            <a:endParaRPr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090783"/>
            <a:ext cx="5029200" cy="28726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8589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87F597E8-F9FC-44E8-56FD-5EAE0AE5E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72A9D4EE-7459-5C1B-8CBF-0406A715B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Introduction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3AB074C-D480-2B92-9B9E-2AAA52D5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Main topic of paper:  Material-aware selection</a:t>
            </a:r>
          </a:p>
          <a:p>
            <a:pPr lvl="1"/>
            <a:r>
              <a:rPr lang="en-US" altLang="ko-KR" dirty="0"/>
              <a:t>Goal of the task: Select regions sharing the same material as a clicked pixel</a:t>
            </a:r>
          </a:p>
          <a:p>
            <a:pPr lvl="1"/>
            <a:r>
              <a:rPr lang="en-US" altLang="ko-KR" dirty="0"/>
              <a:t>Applications:</a:t>
            </a:r>
          </a:p>
          <a:p>
            <a:pPr lvl="2"/>
            <a:r>
              <a:rPr lang="en-US" altLang="ko-KR" dirty="0"/>
              <a:t>Image editing </a:t>
            </a:r>
          </a:p>
          <a:p>
            <a:pPr lvl="2"/>
            <a:r>
              <a:rPr lang="en-US" altLang="ko-KR" dirty="0"/>
              <a:t>Appearance manipulation</a:t>
            </a:r>
          </a:p>
          <a:p>
            <a:pPr lvl="2"/>
            <a:r>
              <a:rPr lang="en-US" altLang="ko-KR" dirty="0"/>
              <a:t>Material-aware recoloring</a:t>
            </a:r>
          </a:p>
          <a:p>
            <a:pPr lvl="1"/>
            <a:r>
              <a:rPr lang="en-US" altLang="ko-KR" dirty="0"/>
              <a:t>Examples: </a:t>
            </a:r>
          </a:p>
          <a:p>
            <a:pPr lvl="2"/>
            <a:r>
              <a:rPr lang="en-US" altLang="ko-KR" dirty="0"/>
              <a:t>Selecting all wooden surfaces in the image</a:t>
            </a:r>
          </a:p>
          <a:p>
            <a:pPr lvl="2"/>
            <a:r>
              <a:rPr lang="en-US" altLang="ko-KR" dirty="0"/>
              <a:t>Editing wallpaper patterns </a:t>
            </a:r>
          </a:p>
          <a:p>
            <a:pPr lvl="2"/>
            <a:r>
              <a:rPr lang="en-US" altLang="ko-KR" dirty="0"/>
              <a:t>Modifying specific decorative motifs</a:t>
            </a:r>
          </a:p>
          <a:p>
            <a:pPr lvl="1"/>
            <a:endParaRPr lang="en-US" altLang="ko-KR"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E4A4349B-83B7-576F-395C-8E6B7989D1E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 dirty="0"/>
              <a:t>INFONET LAB.</a:t>
            </a:r>
            <a:endParaRPr dirty="0"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38376B53-09C6-A88D-44B5-DBBFB5A84E0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565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40164E17-B61F-7D5F-A664-5D6D388F5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C624DF2C-97A8-02BF-5604-30F32787D9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Related Work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9977FBB-F108-58B3-3004-5909F7DBB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Difference from Object Segmentation</a:t>
            </a:r>
          </a:p>
          <a:p>
            <a:pPr lvl="1"/>
            <a:r>
              <a:rPr lang="en-US" altLang="ko-KR" dirty="0"/>
              <a:t>Object Segmentation: groups pixels by semantic identity</a:t>
            </a:r>
          </a:p>
          <a:p>
            <a:pPr lvl="1"/>
            <a:r>
              <a:rPr lang="en-US" altLang="ko-KR" dirty="0"/>
              <a:t>Material Selection: </a:t>
            </a:r>
          </a:p>
          <a:p>
            <a:pPr lvl="2"/>
            <a:r>
              <a:rPr lang="en-US" altLang="ko-KR" dirty="0"/>
              <a:t>Groups pixels by material similarity</a:t>
            </a:r>
          </a:p>
          <a:p>
            <a:pPr lvl="2"/>
            <a:r>
              <a:rPr lang="en-US" altLang="ko-KR" dirty="0"/>
              <a:t>One object may contain multiple materials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Challenges of Material Selection</a:t>
            </a:r>
          </a:p>
          <a:p>
            <a:pPr lvl="1"/>
            <a:r>
              <a:rPr lang="en-US" altLang="ko-KR" dirty="0"/>
              <a:t>The same material can appear differently due to shadows/highlights/perspective distortion</a:t>
            </a:r>
          </a:p>
          <a:p>
            <a:pPr lvl="1"/>
            <a:r>
              <a:rPr lang="en-US" altLang="ko-KR" dirty="0"/>
              <a:t>Different materials may have visually similar appearance</a:t>
            </a:r>
          </a:p>
          <a:p>
            <a:pPr marL="596886" lvl="1" indent="0">
              <a:buNone/>
            </a:pP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en-US" altLang="ko-KR" dirty="0"/>
              <a:t>Simple color similarity or object segmentation is insufficient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65925C3B-0D47-F8A0-F912-8503BE07EBA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 dirty="0"/>
              <a:t>INFONET LAB.</a:t>
            </a:r>
            <a:endParaRPr dirty="0"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7BB0BBA6-2C88-BE07-A000-1A23B2A184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5</a:t>
            </a:fld>
            <a:endParaRPr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76A96BB-0764-DDC6-ECA1-A02C49EA0D30}"/>
              </a:ext>
            </a:extLst>
          </p:cNvPr>
          <p:cNvGrpSpPr/>
          <p:nvPr/>
        </p:nvGrpSpPr>
        <p:grpSpPr>
          <a:xfrm>
            <a:off x="6656989" y="1823151"/>
            <a:ext cx="5334000" cy="2312640"/>
            <a:chOff x="6202789" y="1823151"/>
            <a:chExt cx="5334000" cy="231264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B030C81A-A4AE-176F-1D20-9F81338A6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2789" y="1823151"/>
              <a:ext cx="5151011" cy="19433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A36E850-AA11-B559-81A6-DA6D80A7E16E}"/>
                </a:ext>
              </a:extLst>
            </p:cNvPr>
            <p:cNvSpPr txBox="1"/>
            <p:nvPr/>
          </p:nvSpPr>
          <p:spPr>
            <a:xfrm>
              <a:off x="8064246" y="3766459"/>
              <a:ext cx="34725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https://arxiv.org/pdf/2305.13291</a:t>
              </a:r>
              <a:endParaRPr lang="ko-KR" altLang="en-US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6145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dirty="0"/>
              <a:t>Related Work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Previous Work: Materialistic (2023)</a:t>
            </a:r>
          </a:p>
          <a:p>
            <a:pPr lvl="1"/>
            <a:r>
              <a:rPr lang="en-US" altLang="ko-KR" dirty="0" err="1"/>
              <a:t>ViT</a:t>
            </a:r>
            <a:r>
              <a:rPr lang="en-US" altLang="ko-KR" dirty="0"/>
              <a:t>-based material selection</a:t>
            </a:r>
          </a:p>
          <a:p>
            <a:pPr lvl="1"/>
            <a:r>
              <a:rPr lang="en-US" altLang="ko-KR" dirty="0"/>
              <a:t>Limited spatial precision: Blurry edges, Failure on thin structures, Loss of fine details</a:t>
            </a:r>
          </a:p>
          <a:p>
            <a:pPr lvl="1"/>
            <a:r>
              <a:rPr lang="en-US" altLang="ko-KR" dirty="0"/>
              <a:t>Texture-level representation only: Cannot isolate internal texture components</a:t>
            </a:r>
          </a:p>
          <a:p>
            <a:pPr lvl="1"/>
            <a:endParaRPr lang="en-US" altLang="ko-KR" dirty="0"/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6</a:t>
            </a:fld>
            <a:endParaRPr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6766DA8-099F-AA02-A648-CC77F2C49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114" y="2945029"/>
            <a:ext cx="6117772" cy="33410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39263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9B5C5930-2238-1AA4-A06C-C2F89F1B0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3776B93D-635E-EBE1-02AE-7AD9A12E8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Core contributions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D78CF11-9BDD-EC63-01AA-636314D58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Multi-resolution Processing</a:t>
            </a:r>
          </a:p>
          <a:p>
            <a:pPr lvl="1"/>
            <a:r>
              <a:rPr lang="en-US" altLang="ko-KR" dirty="0"/>
              <a:t>Combines full-image and high-resolution tile features</a:t>
            </a:r>
          </a:p>
          <a:p>
            <a:pPr lvl="1"/>
            <a:r>
              <a:rPr lang="en-US" altLang="ko-KR" dirty="0"/>
              <a:t>Captures both global context and local details</a:t>
            </a:r>
          </a:p>
          <a:p>
            <a:endParaRPr lang="en-US" altLang="ko-KR" dirty="0"/>
          </a:p>
          <a:p>
            <a:r>
              <a:rPr lang="en-US" altLang="ko-KR" dirty="0"/>
              <a:t>Two-level Material Selection</a:t>
            </a:r>
          </a:p>
          <a:p>
            <a:pPr lvl="1"/>
            <a:r>
              <a:rPr lang="en-US" altLang="ko-KR" dirty="0"/>
              <a:t>Texture level</a:t>
            </a:r>
          </a:p>
          <a:p>
            <a:pPr lvl="1"/>
            <a:r>
              <a:rPr lang="en-US" altLang="ko-KR" dirty="0" err="1"/>
              <a:t>Subtexture</a:t>
            </a:r>
            <a:r>
              <a:rPr lang="en-US" altLang="ko-KR" dirty="0"/>
              <a:t> level</a:t>
            </a:r>
          </a:p>
          <a:p>
            <a:endParaRPr lang="en-US" altLang="ko-KR" dirty="0"/>
          </a:p>
          <a:p>
            <a:r>
              <a:rPr lang="en-US" altLang="ko-KR" dirty="0" err="1"/>
              <a:t>DuMaS</a:t>
            </a:r>
            <a:r>
              <a:rPr lang="en-US" altLang="ko-KR" dirty="0"/>
              <a:t> Dataset</a:t>
            </a:r>
          </a:p>
          <a:p>
            <a:pPr lvl="1"/>
            <a:r>
              <a:rPr lang="en-US" altLang="ko-KR" dirty="0"/>
              <a:t>800K+ synthetic images</a:t>
            </a:r>
          </a:p>
          <a:p>
            <a:pPr lvl="1"/>
            <a:r>
              <a:rPr lang="en-US" altLang="ko-KR" dirty="0"/>
              <a:t>Texture/</a:t>
            </a:r>
            <a:r>
              <a:rPr lang="en-US" altLang="ko-KR" dirty="0" err="1"/>
              <a:t>subtexture</a:t>
            </a:r>
            <a:r>
              <a:rPr lang="en-US" altLang="ko-KR" dirty="0"/>
              <a:t> annotations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0EE06A8E-2794-E6F7-0E04-2C96D16F58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C422EB95-8517-4A5D-82C4-0A9895242F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863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40103ADE-2E5F-C8BE-FD7E-961F29ABD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EB13D21C-1D01-C1B4-6B67-E44287F2AE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Core contributions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4FA7F32-9817-EF6D-258F-78D124AAB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Two-Level Material Representation</a:t>
            </a:r>
          </a:p>
          <a:p>
            <a:pPr lvl="1"/>
            <a:r>
              <a:rPr lang="en-US" altLang="ko-KR" dirty="0"/>
              <a:t>Texture Level</a:t>
            </a:r>
          </a:p>
          <a:p>
            <a:pPr lvl="2"/>
            <a:r>
              <a:rPr lang="en-US" altLang="ko-KR" dirty="0"/>
              <a:t>Selects the entire texture</a:t>
            </a:r>
          </a:p>
          <a:p>
            <a:pPr lvl="1"/>
            <a:r>
              <a:rPr lang="en-US" altLang="ko-KR" dirty="0" err="1"/>
              <a:t>Subtexture</a:t>
            </a:r>
            <a:r>
              <a:rPr lang="en-US" altLang="ko-KR" dirty="0"/>
              <a:t> Level</a:t>
            </a:r>
          </a:p>
          <a:p>
            <a:pPr lvl="2"/>
            <a:r>
              <a:rPr lang="en-US" altLang="ko-KR" dirty="0"/>
              <a:t>Distinguishes components inside a texture</a:t>
            </a:r>
          </a:p>
          <a:p>
            <a:pPr lvl="2"/>
            <a:r>
              <a:rPr lang="en-US" altLang="ko-KR" dirty="0"/>
              <a:t>Example: Only black squares in the checkerboard</a:t>
            </a:r>
          </a:p>
          <a:p>
            <a:pPr lvl="2"/>
            <a:r>
              <a:rPr lang="en-US" altLang="ko-KR" dirty="0"/>
              <a:t>Key advantage: Enables fine-grained editing 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44F1F1B0-F934-A7B7-55C5-5FB072FDE0A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8CA69230-AA7B-A6D9-74F7-3FDF6AA1A7A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8</a:t>
            </a:fld>
            <a:endParaRPr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C4534FB-AE90-4FFE-6A43-AA6E3D2C4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626" y="1087364"/>
            <a:ext cx="4909232" cy="51692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25274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6737E9A5-5723-C7EF-E3EE-CF1CF95AB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>
            <a:extLst>
              <a:ext uri="{FF2B5EF4-FFF2-40B4-BE49-F238E27FC236}">
                <a16:creationId xmlns:a16="http://schemas.microsoft.com/office/drawing/2014/main" id="{815C9ECB-A97E-4198-BF01-00C8EE8100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pPr>
              <a:buSzPts val="2400"/>
            </a:pPr>
            <a:r>
              <a:rPr lang="en-US" altLang="ko" dirty="0"/>
              <a:t>Method</a:t>
            </a:r>
            <a:endParaRPr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0B20A55-BC81-901B-6302-03F38C696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5760000" cy="5580000"/>
          </a:xfrm>
        </p:spPr>
        <p:txBody>
          <a:bodyPr>
            <a:normAutofit/>
          </a:bodyPr>
          <a:lstStyle/>
          <a:p>
            <a:r>
              <a:rPr lang="en-US" altLang="ko-KR" dirty="0"/>
              <a:t>Overall </a:t>
            </a:r>
            <a:r>
              <a:rPr lang="en-US" altLang="ko-KR" dirty="0" smtClean="0"/>
              <a:t>Architecture</a:t>
            </a:r>
          </a:p>
          <a:p>
            <a:pPr marL="1054086" lvl="1" indent="-457200">
              <a:buFont typeface="+mj-lt"/>
              <a:buAutoNum type="arabicPeriod"/>
            </a:pPr>
            <a:r>
              <a:rPr lang="en-US" altLang="ko-KR" dirty="0" smtClean="0"/>
              <a:t>DINOv2 feature extraction</a:t>
            </a:r>
          </a:p>
          <a:p>
            <a:pPr marL="1054086" lvl="1" indent="-457200">
              <a:buFont typeface="+mj-lt"/>
              <a:buAutoNum type="arabicPeriod"/>
            </a:pPr>
            <a:r>
              <a:rPr lang="en-US" altLang="ko-KR" dirty="0" smtClean="0"/>
              <a:t>Multi-resolution aggregation</a:t>
            </a:r>
          </a:p>
        </p:txBody>
      </p:sp>
      <p:sp>
        <p:nvSpPr>
          <p:cNvPr id="118" name="Google Shape;118;p20">
            <a:extLst>
              <a:ext uri="{FF2B5EF4-FFF2-40B4-BE49-F238E27FC236}">
                <a16:creationId xmlns:a16="http://schemas.microsoft.com/office/drawing/2014/main" id="{FF276F90-3C3E-AA9E-9555-BF987939467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r>
              <a:rPr lang="ko"/>
              <a:t>INFONET LAB.</a:t>
            </a:r>
            <a:endParaRPr/>
          </a:p>
        </p:txBody>
      </p:sp>
      <p:sp>
        <p:nvSpPr>
          <p:cNvPr id="119" name="Google Shape;119;p20">
            <a:extLst>
              <a:ext uri="{FF2B5EF4-FFF2-40B4-BE49-F238E27FC236}">
                <a16:creationId xmlns:a16="http://schemas.microsoft.com/office/drawing/2014/main" id="{37839059-D93A-2884-64BF-3DC42629AA5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9</a:t>
            </a:fld>
            <a:endParaRPr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B20A55-BC81-901B-6302-03F38C696516}"/>
              </a:ext>
            </a:extLst>
          </p:cNvPr>
          <p:cNvSpPr txBox="1">
            <a:spLocks/>
          </p:cNvSpPr>
          <p:nvPr/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84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 panose="05000000000000000000" pitchFamily="2" charset="2"/>
              <a:buChar char="l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Wingdings" panose="05000000000000000000" pitchFamily="2" charset="2"/>
              <a:buChar char="§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0479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29844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28574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748108" defTabSz="914400"/>
            <a:endParaRPr lang="en-US" altLang="ko-KR" kern="0" dirty="0" smtClean="0"/>
          </a:p>
          <a:p>
            <a:pPr marL="1054086" lvl="1" indent="-457200" defTabSz="914400">
              <a:buFont typeface="+mj-lt"/>
              <a:buAutoNum type="arabicPeriod" startAt="3"/>
            </a:pPr>
            <a:r>
              <a:rPr lang="en-US" altLang="ko-KR" kern="0" dirty="0" smtClean="0"/>
              <a:t>Cross-similarity computation</a:t>
            </a:r>
          </a:p>
          <a:p>
            <a:pPr marL="1054086" lvl="1" indent="-457200" defTabSz="914400">
              <a:buFont typeface="+mj-lt"/>
              <a:buAutoNum type="arabicPeriod" startAt="3"/>
            </a:pPr>
            <a:r>
              <a:rPr lang="en-US" altLang="ko-KR" kern="0" dirty="0" smtClean="0"/>
              <a:t>Texture/</a:t>
            </a:r>
            <a:r>
              <a:rPr lang="en-US" altLang="ko-KR" kern="0" dirty="0" err="1" smtClean="0"/>
              <a:t>Subtexture</a:t>
            </a:r>
            <a:r>
              <a:rPr lang="en-US" altLang="ko-KR" kern="0" dirty="0" smtClean="0"/>
              <a:t> prediction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241" y="2553456"/>
            <a:ext cx="8183518" cy="36197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270337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2876</TotalTime>
  <Words>939</Words>
  <Application>Microsoft Office PowerPoint</Application>
  <PresentationFormat>와이드스크린</PresentationFormat>
  <Paragraphs>280</Paragraphs>
  <Slides>25</Slides>
  <Notes>25</Notes>
  <HiddenSlides>2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25</vt:i4>
      </vt:variant>
    </vt:vector>
  </HeadingPairs>
  <TitlesOfParts>
    <vt:vector size="34" baseType="lpstr">
      <vt:lpstr>Noto Sans Symbols</vt:lpstr>
      <vt:lpstr>Roboto</vt:lpstr>
      <vt:lpstr>맑은 고딕</vt:lpstr>
      <vt:lpstr>Arial</vt:lpstr>
      <vt:lpstr>Calibri</vt:lpstr>
      <vt:lpstr>Courier New</vt:lpstr>
      <vt:lpstr>Wingdings</vt:lpstr>
      <vt:lpstr>1_Office 테마</vt:lpstr>
      <vt:lpstr>2_Office 테마</vt:lpstr>
      <vt:lpstr>Fine-Grained Spatially Varying Material Selection in Images</vt:lpstr>
      <vt:lpstr>Overview</vt:lpstr>
      <vt:lpstr>Paper</vt:lpstr>
      <vt:lpstr>Introduction</vt:lpstr>
      <vt:lpstr>Related Work</vt:lpstr>
      <vt:lpstr>Related Work</vt:lpstr>
      <vt:lpstr>Core contributions</vt:lpstr>
      <vt:lpstr>Core contributions</vt:lpstr>
      <vt:lpstr>Method</vt:lpstr>
      <vt:lpstr>Method</vt:lpstr>
      <vt:lpstr>Method</vt:lpstr>
      <vt:lpstr>Method</vt:lpstr>
      <vt:lpstr>Method</vt:lpstr>
      <vt:lpstr>Method</vt:lpstr>
      <vt:lpstr>Method - Experiment</vt:lpstr>
      <vt:lpstr>Results</vt:lpstr>
      <vt:lpstr>Results</vt:lpstr>
      <vt:lpstr>Results</vt:lpstr>
      <vt:lpstr>Results</vt:lpstr>
      <vt:lpstr>Results</vt:lpstr>
      <vt:lpstr>Results</vt:lpstr>
      <vt:lpstr>Limitations</vt:lpstr>
      <vt:lpstr>Conclusion</vt:lpstr>
      <vt:lpstr>Summary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MAGID: An Automated Pipeline for Generating Synthetic Multi-modal Datasets</dc:title>
  <dc:creator>용태 이</dc:creator>
  <cp:lastModifiedBy>AAA</cp:lastModifiedBy>
  <cp:revision>433</cp:revision>
  <dcterms:created xsi:type="dcterms:W3CDTF">2025-01-01T11:52:24Z</dcterms:created>
  <dcterms:modified xsi:type="dcterms:W3CDTF">2026-05-22T04:58:36Z</dcterms:modified>
</cp:coreProperties>
</file>