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64" r:id="rId3"/>
    <p:sldId id="257" r:id="rId4"/>
    <p:sldId id="258" r:id="rId5"/>
    <p:sldId id="265" r:id="rId6"/>
    <p:sldId id="280" r:id="rId7"/>
    <p:sldId id="281" r:id="rId8"/>
    <p:sldId id="282" r:id="rId9"/>
    <p:sldId id="266" r:id="rId10"/>
    <p:sldId id="283" r:id="rId11"/>
    <p:sldId id="284" r:id="rId12"/>
    <p:sldId id="279" r:id="rId13"/>
    <p:sldId id="285" r:id="rId14"/>
    <p:sldId id="288" r:id="rId15"/>
    <p:sldId id="286" r:id="rId16"/>
    <p:sldId id="287" r:id="rId17"/>
    <p:sldId id="290" r:id="rId18"/>
    <p:sldId id="289" r:id="rId19"/>
    <p:sldId id="291" r:id="rId20"/>
    <p:sldId id="292" r:id="rId21"/>
    <p:sldId id="293" r:id="rId22"/>
    <p:sldId id="294" r:id="rId23"/>
    <p:sldId id="295" r:id="rId24"/>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B452"/>
    <a:srgbClr val="E4E0D0"/>
    <a:srgbClr val="6E8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67815" autoAdjust="0"/>
  </p:normalViewPr>
  <p:slideViewPr>
    <p:cSldViewPr snapToGrid="0">
      <p:cViewPr>
        <p:scale>
          <a:sx n="400" d="100"/>
          <a:sy n="400" d="100"/>
        </p:scale>
        <p:origin x="-10644" y="-69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30B3A-62E7-4A7C-9558-23DE2080254E}" type="datetimeFigureOut">
              <a:rPr lang="ko-KR" altLang="en-US" smtClean="0"/>
              <a:t>2026-07-29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C57BA-06D2-4ED1-970D-DF1ABC87382F}" type="slidenum">
              <a:rPr lang="ko-KR" altLang="en-US" smtClean="0"/>
              <a:t>‹#›</a:t>
            </a:fld>
            <a:endParaRPr lang="ko-KR" altLang="en-US"/>
          </a:p>
        </p:txBody>
      </p:sp>
    </p:spTree>
    <p:extLst>
      <p:ext uri="{BB962C8B-B14F-4D97-AF65-F5344CB8AC3E}">
        <p14:creationId xmlns:p14="http://schemas.microsoft.com/office/powerpoint/2010/main" val="11855694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Hi everyone. Today I’ll present a paper titled </a:t>
            </a:r>
            <a:r>
              <a:rPr lang="en-US" altLang="ko-KR" b="1" dirty="0"/>
              <a:t>PRISM: Privacy-Aware Routing for Adaptive Cloud-Edge LLM Inference via Semantic Sketch Collaboration</a:t>
            </a:r>
            <a:r>
              <a:rPr lang="en-US" altLang="ko-KR" dirty="0"/>
              <a:t>.</a:t>
            </a:r>
          </a:p>
          <a:p>
            <a:r>
              <a:rPr lang="en-US" altLang="ko-KR" dirty="0"/>
              <a:t>This paper focuses on privacy-preserving LLM inference in a cloud-edge setting, and the main idea is to adapt both the inference location and the privacy mechanism depending on how sensitive the user’s prompt is</a:t>
            </a:r>
          </a:p>
          <a:p>
            <a:pPr marL="0" lvl="0" indent="0" algn="l" rtl="0">
              <a:spcBef>
                <a:spcPts val="0"/>
              </a:spcBef>
              <a:spcAft>
                <a:spcPts val="0"/>
              </a:spcAft>
              <a:buNone/>
            </a:pPr>
            <a:endParaRPr dirty="0"/>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0051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routing decision is made using a </a:t>
            </a:r>
            <a:r>
              <a:rPr lang="en-US" altLang="ko-KR" b="1" dirty="0"/>
              <a:t>soft gating module</a:t>
            </a:r>
            <a:r>
              <a:rPr lang="en-US" altLang="ko-KR" dirty="0"/>
              <a:t>. Its inputs come from the sensitivity profiling stage, including the risk score, the sensitivity mask, and contextual privacy signals. The gating model then outputs a probability distribution over three execution modes: cloud, collaboration, and edge. During training, the authors use soft routing probabilities together with entropy regularization. The entropy term encourages the model to make more confident routing decisions. At inference time, however, the process is deterministic. PRISM simply selects the mode with the highest probability. So although the model learns a soft probability distribution, only one path is actually executed.</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3525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Before introducing their privacy mechanism, the authors explain why simple masking may not be sufficient. Suppose we replace a person’s name with a generic token such as &lt;NAME&gt;. In the first sentence, we still know that this person owns a black dog. In another record, we again observe information about the owner of the same black dog. Even if the explicit name is removed, the shared semantic clue can potentially be used to link the records.</a:t>
            </a:r>
          </a:p>
          <a:p>
            <a:r>
              <a:rPr lang="en-US" altLang="ko-KR" dirty="0"/>
              <a:t>This is a </a:t>
            </a:r>
            <a:r>
              <a:rPr lang="en-US" altLang="ko-KR" b="1" dirty="0"/>
              <a:t>linkage attack</a:t>
            </a:r>
            <a:r>
              <a:rPr lang="en-US" altLang="ko-KR" dirty="0"/>
              <a:t>. So the paper argues that privacy protection should not only remove explicit identifiers. Instead, PRISM perturbs both the </a:t>
            </a:r>
            <a:r>
              <a:rPr lang="en-US" altLang="ko-KR" b="1" dirty="0"/>
              <a:t>entity category</a:t>
            </a:r>
            <a:r>
              <a:rPr lang="en-US" altLang="ko-KR" dirty="0"/>
              <a:t> and the </a:t>
            </a:r>
            <a:r>
              <a:rPr lang="en-US" altLang="ko-KR" b="1" dirty="0"/>
              <a:t>entity value</a:t>
            </a: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484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leads to the proposed </a:t>
            </a:r>
            <a:r>
              <a:rPr lang="en-US" altLang="ko-KR" b="1" dirty="0"/>
              <a:t>Adaptive Two-Layer Local Differential Privacy mechanism</a:t>
            </a:r>
            <a:r>
              <a:rPr lang="en-US" altLang="ko-KR" dirty="0"/>
              <a:t>. An entity is protected at two different levels. The first layer perturbs the </a:t>
            </a:r>
            <a:r>
              <a:rPr lang="en-US" altLang="ko-KR" b="1" dirty="0"/>
              <a:t>category of the entity</a:t>
            </a:r>
            <a:r>
              <a:rPr lang="en-US" altLang="ko-KR" dirty="0"/>
              <a:t>. The second layer perturbs the </a:t>
            </a:r>
            <a:r>
              <a:rPr lang="en-US" altLang="ko-KR" b="1" dirty="0"/>
              <a:t>actual entity value</a:t>
            </a:r>
            <a:r>
              <a:rPr lang="en-US" altLang="ko-KR" dirty="0"/>
              <a:t>. The total privacy budget is divided into two parts, epsilon one and epsilon two. The important point is that this allocation is not fixed for every entity. Instead, it depends on the predefined sensitivity weight of the entity category. So different types of entities can receive different category-level and value-level perturbation budgets. This is what makes the mechanism adaptive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0871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If we apply this mechanism to our travel example, the original entities can be transformed into different values. For example, New York may become </a:t>
            </a:r>
            <a:r>
              <a:rPr lang="en-US" altLang="ko-KR" dirty="0" err="1"/>
              <a:t>Bibury</a:t>
            </a:r>
            <a:r>
              <a:rPr lang="en-US" altLang="ko-KR" dirty="0"/>
              <a:t> Town, August may become 2006, and Alice may become Monday.</a:t>
            </a:r>
          </a:p>
          <a:p>
            <a:r>
              <a:rPr lang="en-US" altLang="ko-KR" dirty="0"/>
              <a:t>The important point is that the </a:t>
            </a:r>
            <a:r>
              <a:rPr lang="en-US" altLang="ko-KR" b="1" dirty="0"/>
              <a:t>original private entities are not sent to the cloud in the collaborative path</a:t>
            </a:r>
            <a:r>
              <a:rPr lang="en-US" altLang="ko-KR" dirty="0"/>
              <a:t>. Only the perturbed version of the prompt is transmitted. But this creates an obvious problem.</a:t>
            </a:r>
          </a:p>
          <a:p>
            <a:r>
              <a:rPr lang="en-US" altLang="ko-KR" dirty="0"/>
              <a:t>If the cloud receives such a distorted prompt, can it still generate something useful? This is exactly why the authors introduce semantic sketch collaboration.</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424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is where the </a:t>
            </a:r>
            <a:r>
              <a:rPr lang="en-US" altLang="ko-KR" b="1" dirty="0"/>
              <a:t>semantic sketch</a:t>
            </a:r>
            <a:r>
              <a:rPr lang="en-US" altLang="ko-KR" dirty="0"/>
              <a:t> comes in.  PRISM does not ask the cloud to generate the final answer. Instead, the cloud generates a semantic sketch. A semantic sketch is a </a:t>
            </a:r>
            <a:r>
              <a:rPr lang="en-US" altLang="ko-KR" b="1" dirty="0"/>
              <a:t>concise and structured response outline</a:t>
            </a:r>
            <a:r>
              <a:rPr lang="en-US" altLang="ko-KR" dirty="0"/>
              <a:t>. It captures the task semantics of the perturbed prompt, but it does not try to reconstruct the original sensitive entities.</a:t>
            </a:r>
          </a:p>
          <a:p>
            <a:r>
              <a:rPr lang="en-US" altLang="ko-KR" dirty="0"/>
              <a:t>For example, for a travel-planning task, the sketch can contain a structure like: Day one, arrival and check-in. Day two, explore the </a:t>
            </a:r>
            <a:r>
              <a:rPr lang="en-US" altLang="ko-KR" dirty="0" err="1"/>
              <a:t>destination.Day</a:t>
            </a:r>
            <a:r>
              <a:rPr lang="en-US" altLang="ko-KR" dirty="0"/>
              <a:t> three, local activities. And so on. So what the cloud provides is task-level semantics, response structure, and high-level reasoning guidance. What the cloud does not need is Alice’s real identity, the original destination, or the exact private context. The idea is that the cloud only needs to understand the task and generate a useful response structure</a:t>
            </a:r>
          </a:p>
          <a:p>
            <a:pPr marL="0" lvl="0" indent="0" algn="l" rtl="0">
              <a:spcBef>
                <a:spcPts val="0"/>
              </a:spcBef>
              <a:spcAft>
                <a:spcPts val="0"/>
              </a:spcAft>
              <a:buNone/>
            </a:pPr>
            <a:endParaRPr lang="ko-KR" altLang="en-US"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0972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Once the semantic sketch is returned from the cloud, the final generation is performed on the edge. The edge still has access to the original prompt. So the edge SLM receives both the original prompt and the semantic sketch.</a:t>
            </a:r>
          </a:p>
          <a:p>
            <a:r>
              <a:rPr lang="en-US" altLang="ko-KR" dirty="0"/>
              <a:t>The original prompt provides the actual private context, such as New York, August, Alice, the trip duration, and the budget. The semantic sketch provides the response structure and high-level guidance from the stronger cloud model. The edge SLM then combines these two sources to generate the final personalized response. So the sensitive context is reintegrated only locally on the edge device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2572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paper also provides a formal privacy analysis for the two-layer mechanism. The first category-level randomized response mechanism satisfies epsilon-one LDP. The second value-level randomized response mechanism satisfies epsilon-two LDP. Since these two mechanisms are applied sequentially, the authors use the standard sequential composition result. Therefore, the complete mechanism satisfies </a:t>
            </a:r>
            <a:r>
              <a:rPr lang="en-US" altLang="ko-KR" b="1" dirty="0"/>
              <a:t>epsilon-one plus epsilon-two LDP</a:t>
            </a:r>
            <a:r>
              <a:rPr lang="en-US" altLang="ko-KR" dirty="0"/>
              <a:t>.</a:t>
            </a:r>
          </a:p>
          <a:p>
            <a:r>
              <a:rPr lang="en-US" altLang="ko-KR" dirty="0"/>
              <a:t>So even though the privacy budget is adaptively divided across the two layers, the overall formal LDP guarantee is preserved. I’ll skip the detailed proof here.</a:t>
            </a:r>
          </a:p>
          <a:p>
            <a:pPr marL="0" lvl="0" indent="0" algn="l" rtl="0">
              <a:spcBef>
                <a:spcPts val="0"/>
              </a:spcBef>
              <a:spcAft>
                <a:spcPts val="0"/>
              </a:spcAft>
              <a:buNone/>
            </a:pPr>
            <a:r>
              <a:rPr lang="en-US" dirty="0"/>
              <a:t> </a:t>
            </a: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1824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a:t>“I’ll skip the detailed proof and move directly to the experiments.”</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2436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For the evaluation, the authors construct a semi-synthetic dataset across four domains. These are tourism, medical consultation, banking, and general knowledge. Each domain contains 40 prompts, so the total dataset contains 160 prompts. They compare PRISM against four baselines: Cloud-only, Edge-only, Uniform LDP, and Selective LDP. They use three main evaluation metrics. The first is </a:t>
            </a:r>
            <a:r>
              <a:rPr lang="en-US" altLang="ko-KR" b="1" dirty="0"/>
              <a:t>Inference Quality</a:t>
            </a:r>
            <a:r>
              <a:rPr lang="en-US" altLang="ko-KR" dirty="0"/>
              <a:t>, scored from one to ten using GPT-4o as the judge. The second is </a:t>
            </a:r>
            <a:r>
              <a:rPr lang="en-US" altLang="ko-KR" b="1" dirty="0"/>
              <a:t>Completion Time</a:t>
            </a:r>
            <a:r>
              <a:rPr lang="en-US" altLang="ko-KR" dirty="0"/>
              <a:t>, which measures end-to-end latency. And the third is </a:t>
            </a:r>
            <a:r>
              <a:rPr lang="en-US" altLang="ko-KR" b="1" dirty="0"/>
              <a:t>Energy Consumption</a:t>
            </a:r>
            <a:r>
              <a:rPr lang="en-US" altLang="ko-KR" dirty="0"/>
              <a:t>, measured in Joules on the edge device. So the experiments evaluate not only response quality, but also system efficiency</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1565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table shows the main performance results. Cloud-only achieves the best raw performance. It has the lowest latency, the lowest measured edge-side energy consumption, and the highest inference quality.</a:t>
            </a:r>
          </a:p>
          <a:p>
            <a:r>
              <a:rPr lang="en-US" altLang="ko-KR" dirty="0"/>
              <a:t>However, Cloud-only provides no privacy protection because it sends the original prompt directly to the cloud. So the more meaningful comparison is among the privacy-preserving approaches.</a:t>
            </a:r>
          </a:p>
          <a:p>
            <a:r>
              <a:rPr lang="en-US" altLang="ko-KR" dirty="0"/>
              <a:t>PRISM achieves a completion time of about 7.9 seconds, while Uniform and Selective LDP both require more than 20 seconds. Its edge energy consumption is about 687 Joules, compared with more than 1,700 Joules for the two LDP baselines. At the same time, its inference quality is also higher. So the main experimental claim is that </a:t>
            </a:r>
            <a:r>
              <a:rPr lang="en-US" altLang="ko-KR" b="1" dirty="0"/>
              <a:t>PRISM provides the best overall quality-efficiency trade-off among the privacy-preserving methods evaluated in the paper</a:t>
            </a: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9278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24ff51afe_2_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paper was published at AAAI 2026. There are three main ideas that I want to focus on today. The first is </a:t>
            </a:r>
            <a:r>
              <a:rPr lang="en-US" altLang="ko-KR" b="1" dirty="0"/>
              <a:t>cloud-edge inference</a:t>
            </a:r>
            <a:r>
              <a:rPr lang="en-US" altLang="ko-KR" dirty="0"/>
              <a:t>, where computation is divided between a cloud LLM and an edge-side smaller model.</a:t>
            </a:r>
          </a:p>
          <a:p>
            <a:r>
              <a:rPr lang="en-US" altLang="ko-KR" dirty="0"/>
              <a:t>The second is an </a:t>
            </a:r>
            <a:r>
              <a:rPr lang="en-US" altLang="ko-KR" b="1" dirty="0"/>
              <a:t>adaptive two-layer local differential privacy mechanism</a:t>
            </a:r>
            <a:r>
              <a:rPr lang="en-US" altLang="ko-KR" dirty="0"/>
              <a:t>, which protects sensitive entities before sending information to the cloud. And the third is </a:t>
            </a:r>
            <a:r>
              <a:rPr lang="en-US" altLang="ko-KR" b="1" dirty="0"/>
              <a:t>semantic sketch collaboration</a:t>
            </a:r>
            <a:r>
              <a:rPr lang="en-US" altLang="ko-KR" dirty="0"/>
              <a:t>, where the cloud does not generate the complete final response, but instead provides a structured semantic outline that is later refined on the edge. I’ll explain these using one running travel example throughout the presentation</a:t>
            </a:r>
          </a:p>
          <a:p>
            <a:pPr marL="0" lvl="0" indent="0" algn="l" rtl="0">
              <a:spcBef>
                <a:spcPts val="0"/>
              </a:spcBef>
              <a:spcAft>
                <a:spcPts val="0"/>
              </a:spcAft>
              <a:buNone/>
            </a:pPr>
            <a:endParaRPr dirty="0"/>
          </a:p>
        </p:txBody>
      </p:sp>
      <p:sp>
        <p:nvSpPr>
          <p:cNvPr id="107" name="Google Shape;107;g3224ff51afe_2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authors also test whether PRISM depends on one specific cloud-edge model combination.</a:t>
            </a:r>
          </a:p>
          <a:p>
            <a:r>
              <a:rPr lang="en-US" altLang="ko-KR" dirty="0"/>
              <a:t>They evaluate two cloud models, GPT-4o and Qwen3-235B, with four different edge models.</a:t>
            </a:r>
          </a:p>
          <a:p>
            <a:r>
              <a:rPr lang="en-US" altLang="ko-KR" dirty="0"/>
              <a:t>The fastest and most energy-efficient combination is GPT-4o with Qwen1.5, with about 7.08 seconds of latency and 632 Joules of edge energy.</a:t>
            </a:r>
          </a:p>
          <a:p>
            <a:r>
              <a:rPr lang="en-US" altLang="ko-KR" dirty="0"/>
              <a:t>The highest inference quality is obtained using Qwen3-235B with Phi-3.5, with a score of 7.22.</a:t>
            </a:r>
          </a:p>
          <a:p>
            <a:r>
              <a:rPr lang="en-US" altLang="ko-KR" dirty="0"/>
              <a:t>Overall, the authors argue that PRISM maintains similar behavior across different cloud and edge model combinations.</a:t>
            </a:r>
          </a:p>
          <a:p>
            <a:r>
              <a:rPr lang="en-US" altLang="ko-KR" dirty="0"/>
              <a:t>This suggests that the framework can support heterogeneous deployments rather than relying on one specific model pair</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8420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There are several limitations that I think are important.</a:t>
            </a:r>
          </a:p>
          <a:p>
            <a:r>
              <a:rPr lang="en-US" altLang="ko-KR" dirty="0"/>
              <a:t>The first, and probably the most important, is the </a:t>
            </a:r>
            <a:r>
              <a:rPr lang="en-US" altLang="ko-KR" b="1" dirty="0"/>
              <a:t>limited empirical privacy evaluation</a:t>
            </a:r>
            <a:r>
              <a:rPr lang="en-US" altLang="ko-KR" dirty="0"/>
              <a:t>.</a:t>
            </a:r>
          </a:p>
          <a:p>
            <a:r>
              <a:rPr lang="en-US" altLang="ko-KR" dirty="0"/>
              <a:t>The paper provides a formal LDP guarantee, but it does not directly test whether an attacker can reconstruct sensitive entities, infer sensitive semantic information, or successfully perform cross-record linkage.</a:t>
            </a:r>
          </a:p>
          <a:p>
            <a:r>
              <a:rPr lang="en-US" altLang="ko-KR" dirty="0"/>
              <a:t>This is especially notable because linkage attack is used as one of the motivations for the proposed two-layer mechanism.</a:t>
            </a:r>
          </a:p>
          <a:p>
            <a:r>
              <a:rPr lang="en-US" altLang="ko-KR" dirty="0"/>
              <a:t>So I think directly measuring linkage resistance would make the privacy claims much stronger.</a:t>
            </a:r>
          </a:p>
          <a:p>
            <a:r>
              <a:rPr lang="en-US" altLang="ko-KR" dirty="0"/>
              <a:t>The second limitation is the evaluation dataset.</a:t>
            </a:r>
          </a:p>
          <a:p>
            <a:r>
              <a:rPr lang="en-US" altLang="ko-KR" dirty="0"/>
              <a:t>It contains only 160 semi-synthetic prompts across four domains.</a:t>
            </a:r>
          </a:p>
          <a:p>
            <a:r>
              <a:rPr lang="en-US" altLang="ko-KR" dirty="0"/>
              <a:t>It is therefore unclear how well the framework would work in real multi-turn conversations, long-context interactions, or more realistic privacy scenarios.</a:t>
            </a:r>
          </a:p>
          <a:p>
            <a:r>
              <a:rPr lang="en-US" altLang="ko-KR" dirty="0"/>
              <a:t>Finally, the sensitivity profiling stage relies on relatively simple signals such as NER, predefined category weights, and first-person cues.</a:t>
            </a:r>
          </a:p>
          <a:p>
            <a:r>
              <a:rPr lang="en-US" altLang="ko-KR" dirty="0"/>
              <a:t>This may work well for explicit sensitive information, but it may be less effective for information that becomes sensitive only through more complex semantic inference.”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034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To summarize, I think PRISM can be understood through three main ideas.</a:t>
            </a:r>
          </a:p>
          <a:p>
            <a:r>
              <a:rPr lang="en-US" altLang="ko-KR" dirty="0"/>
              <a:t>First, </a:t>
            </a:r>
            <a:r>
              <a:rPr lang="en-US" altLang="ko-KR" b="1" dirty="0"/>
              <a:t>route according to sensitivity</a:t>
            </a:r>
            <a:r>
              <a:rPr lang="en-US" altLang="ko-KR" dirty="0"/>
              <a:t>.</a:t>
            </a:r>
          </a:p>
          <a:p>
            <a:r>
              <a:rPr lang="en-US" altLang="ko-KR" dirty="0"/>
              <a:t>Instead of processing every prompt in the same way, PRISM chooses between cloud, cloud-edge collaboration, and edge inference.</a:t>
            </a:r>
          </a:p>
          <a:p>
            <a:r>
              <a:rPr lang="en-US" altLang="ko-KR" dirty="0"/>
              <a:t>Second, </a:t>
            </a:r>
            <a:r>
              <a:rPr lang="en-US" altLang="ko-KR" b="1" dirty="0"/>
              <a:t>perturb according to entity risk</a:t>
            </a:r>
            <a:r>
              <a:rPr lang="en-US" altLang="ko-KR" dirty="0"/>
              <a:t>.</a:t>
            </a:r>
          </a:p>
          <a:p>
            <a:r>
              <a:rPr lang="en-US" altLang="ko-KR" dirty="0"/>
              <a:t>In the collaborative path, it applies category-level and value-level LDP rather than uniformly perturbing the entire prompt.</a:t>
            </a:r>
          </a:p>
          <a:p>
            <a:r>
              <a:rPr lang="en-US" altLang="ko-KR" dirty="0"/>
              <a:t>Third, </a:t>
            </a:r>
            <a:r>
              <a:rPr lang="en-US" altLang="ko-KR" b="1" dirty="0"/>
              <a:t>separate semantic reasoning from private context</a:t>
            </a:r>
            <a:r>
              <a:rPr lang="en-US" altLang="ko-KR" dirty="0"/>
              <a:t>.</a:t>
            </a:r>
          </a:p>
          <a:p>
            <a:r>
              <a:rPr lang="en-US" altLang="ko-KR" dirty="0"/>
              <a:t>The cloud generates a semantic sketch that captures the task structure, while the edge uses the original private context to produce the final response.</a:t>
            </a:r>
          </a:p>
          <a:p>
            <a:r>
              <a:rPr lang="en-US" altLang="ko-KR" dirty="0"/>
              <a:t>Overall, the paper shows that privacy-aware routing and selective cloud-edge collaboration can provide a better balance between privacy, utility, latency, and edge-side energy consumption.</a:t>
            </a:r>
          </a:p>
          <a:p>
            <a:r>
              <a:rPr lang="en-US" altLang="ko-KR" dirty="0"/>
              <a:t>However, I think stronger empirical evaluation of reconstruction and linkage attacks would make the privacy claims more convincing.</a:t>
            </a:r>
          </a:p>
          <a:p>
            <a:r>
              <a:rPr lang="en-US" altLang="ko-KR" dirty="0"/>
              <a:t>That’s all for my presentation. Thank you</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576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motivation comes from a basic trade-off between cloud LLMs and edge models. Cloud LLMs provide strong reasoning and generation capabilities, and they require very little local computation from the user. However, the user has to send the raw prompt to the cloud, which creates a potential privacy risk. This becomes especially problematic when prompts contain medical, financial, or other personal information. On the other hand, if we perform the entire inference locally using a small language model, sensitive data can remain on the device. But edge devices have limited memory and computation, and the smaller model may provide lower response quality. So the main question is: </a:t>
            </a:r>
            <a:r>
              <a:rPr lang="en-US" altLang="ko-KR" b="1" dirty="0"/>
              <a:t>Can we preserve the capability of cloud LLMs without exposing sensitive user context?</a:t>
            </a:r>
            <a:r>
              <a:rPr lang="en-US" altLang="ko-KR" dirty="0"/>
              <a:t>”</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next observation is that not all prompts have the same level of privacy risk . For example, the question ‘What is the capital of France?’ contains essentially no personal information. Applying a strong privacy mechanism to this query provides very little benefit and may unnecessarily reduce utility. In contrast, a medical prompt such as ‘I tested positive for HIV last week’ contains highly sensitive personal health information. So applying exactly the same privacy mechanism to both prompts is inefficient.  This motivates the main design principle of PRISM: </a:t>
            </a:r>
            <a:r>
              <a:rPr lang="en-US" altLang="ko-KR" b="1" dirty="0"/>
              <a:t>privacy protection should depend on the sensitivity and context of the input prompt.</a:t>
            </a: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Existing approaches are generally more coarse-grained. One approach is </a:t>
            </a:r>
            <a:r>
              <a:rPr lang="en-US" altLang="ko-KR" b="1" dirty="0"/>
              <a:t>binary routing</a:t>
            </a:r>
            <a:r>
              <a:rPr lang="en-US" altLang="ko-KR" dirty="0"/>
              <a:t>. Sensitive prompts are processed on the edge, while non-sensitive prompts are sent to the cloud. This is simple, but it relies on a fixed decision boundary, so incorrect routing can either increase privacy risk or reduce utility. Another approach is </a:t>
            </a:r>
            <a:r>
              <a:rPr lang="en-US" altLang="ko-KR" b="1" dirty="0"/>
              <a:t>Uniform LDP</a:t>
            </a:r>
            <a:r>
              <a:rPr lang="en-US" altLang="ko-KR" dirty="0"/>
              <a:t>, where the entire prompt is perturbed before cloud inference. The main issue is that both sensitive and non-sensitive information are modified, so the semantics of the prompt can be heavily distorted. A slightly more targeted approach is </a:t>
            </a:r>
            <a:r>
              <a:rPr lang="en-US" altLang="ko-KR" b="1" dirty="0"/>
              <a:t>Selective LDP</a:t>
            </a:r>
            <a:r>
              <a:rPr lang="en-US" altLang="ko-KR" dirty="0"/>
              <a:t>, where only detected entities are perturbed. However, different entities may have different privacy sensitivity, and Selective LDP does not adapt protection sufficiently at that level. So the limitation identified by this paper is that both routing and privacy protection are still not sufficiently context-aware.</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078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To address this, the authors propose PRISM. PRISM adapts two things. First, it decides </a:t>
            </a:r>
            <a:r>
              <a:rPr lang="en-US" altLang="ko-KR" b="1" dirty="0"/>
              <a:t>where the inference should happen </a:t>
            </a:r>
            <a:r>
              <a:rPr lang="en-US" altLang="ko-KR" dirty="0"/>
              <a:t>Depending on the privacy risk, a query can be processed entirely in the cloud, entirely on the edge, or through cloud-edge collaboration. Second, it decides </a:t>
            </a:r>
            <a:r>
              <a:rPr lang="en-US" altLang="ko-KR" b="1" dirty="0"/>
              <a:t>how the sensitive information should be protected</a:t>
            </a:r>
            <a:r>
              <a:rPr lang="en-US" altLang="ko-KR" dirty="0"/>
              <a:t>. Instead of applying the same perturbation everywhere, it adjusts the protection according to entity-level privacy risk.</a:t>
            </a:r>
          </a:p>
          <a:p>
            <a:r>
              <a:rPr lang="en-US" altLang="ko-KR" dirty="0"/>
              <a:t>And in the collaborative path, the cloud is used mainly for semantic guidance rather than reconstructing private information. I’ll explain this process with a concrete travel request</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34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This is the running example used throughout the paper. The user says:  ‘I’m considering traveling to New York in August with my friend Alice. It’s a six-day, 3,481-euro trip.’ This prompt contains information that is useful for answering the task, but it also contains potentially sensitive personal context. Before anything is sent to the cloud, PRISM processes this prompt on the edge. A lightweight NER engine detects entities such as </a:t>
            </a:r>
            <a:r>
              <a:rPr lang="en-US" altLang="ko-KR" b="1" dirty="0"/>
              <a:t>New York as a location, August as a date, Alice as a person, six-day as a duration, and 3,481 euros as money</a:t>
            </a:r>
            <a:r>
              <a:rPr lang="en-US" altLang="ko-KR" dirty="0"/>
              <a:t>. An important point is that the edge SLM is not doing this entity extraction. The system uses a separate lightweight NER-based profiler. After extracting these entities, PRISM estimates how sensitive they are in the current context</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7350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The first step is </a:t>
            </a:r>
            <a:r>
              <a:rPr lang="en-US" altLang="ko-KR" b="1" dirty="0"/>
              <a:t>sensitivity profiling</a:t>
            </a:r>
            <a:r>
              <a:rPr lang="en-US" altLang="ko-KR" dirty="0"/>
              <a:t>. PRISM uses both entity information and contextual signals. First, the NER engine identifies entity types such as person, location, date, money, or duration. Each entity category has a predefined sensitivity weight.  But entity type alone is not e </a:t>
            </a:r>
            <a:r>
              <a:rPr lang="en-US" altLang="ko-KR" dirty="0" err="1"/>
              <a:t>nough</a:t>
            </a:r>
            <a:r>
              <a:rPr lang="en-US" altLang="ko-KR" dirty="0"/>
              <a:t>. The system also considers contextual cues such as first-person expressions like ‘I,’ ‘me,’ or ‘my,’ as well as PERSON entities. The example here shows why context matters.</a:t>
            </a:r>
          </a:p>
          <a:p>
            <a:r>
              <a:rPr lang="en-US" altLang="ko-KR" dirty="0"/>
              <a:t>‘I plan to travel solo to Tokyo for three days’ and ‘Which country is Tokyo located in?’ both contain the same location entity, Tokyo. But the first prompt contains personal intent, while the second is simply a general knowledge question. So PRISM tries to distinguish privacy-sensitive use of an entity from non-sensitive use. The profiler finally produces two outputs: an overall </a:t>
            </a:r>
            <a:r>
              <a:rPr lang="en-US" altLang="ko-KR" b="1" dirty="0"/>
              <a:t>risk score</a:t>
            </a:r>
            <a:r>
              <a:rPr lang="en-US" altLang="ko-KR" dirty="0"/>
              <a:t>, and a </a:t>
            </a:r>
            <a:r>
              <a:rPr lang="en-US" altLang="ko-KR" b="1" dirty="0"/>
              <a:t>sensitivity mask</a:t>
            </a:r>
            <a:r>
              <a:rPr lang="en-US" altLang="ko-KR" dirty="0"/>
              <a:t> indicating which entities should be protected.</a:t>
            </a:r>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3484da3c0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altLang="ko-KR" dirty="0"/>
              <a:t>Based on this privacy risk, PRISM chooses among three inference modes. For a </a:t>
            </a:r>
            <a:r>
              <a:rPr lang="en-US" altLang="ko-KR" b="1" dirty="0"/>
              <a:t>low-risk prompt</a:t>
            </a:r>
            <a:r>
              <a:rPr lang="en-US" altLang="ko-KR" dirty="0"/>
              <a:t>, it uses the cloud directly. There is no sensitive context, so there is no reason to pay the cost of additional privacy processing.</a:t>
            </a:r>
          </a:p>
          <a:p>
            <a:r>
              <a:rPr lang="en-US" altLang="ko-KR" dirty="0"/>
              <a:t>For a </a:t>
            </a:r>
            <a:r>
              <a:rPr lang="en-US" altLang="ko-KR" b="1" dirty="0"/>
              <a:t>medium-risk prompt</a:t>
            </a:r>
            <a:r>
              <a:rPr lang="en-US" altLang="ko-KR" dirty="0"/>
              <a:t>, PRISM uses cloud-edge collaboration. The prompt contains some private information, but the task can still benefit from the capability of a cloud LLM. So the sensitive information is protected before transmission. For a </a:t>
            </a:r>
            <a:r>
              <a:rPr lang="en-US" altLang="ko-KR" b="1" dirty="0"/>
              <a:t>high-risk prompt</a:t>
            </a:r>
            <a:r>
              <a:rPr lang="en-US" altLang="ko-KR" dirty="0"/>
              <a:t>, the whole inference is performed on the edge, so the original prompt remains local. So the key routing logic is: </a:t>
            </a:r>
            <a:r>
              <a:rPr lang="en-US" altLang="ko-KR" b="1" dirty="0"/>
              <a:t>low risk goes to the cloud, medium risk uses collaboration, and high risk remains on the edge.</a:t>
            </a:r>
            <a:endParaRPr lang="en-US" altLang="ko-KR" dirty="0"/>
          </a:p>
          <a:p>
            <a:pPr marL="0" lvl="0" indent="0" algn="l" rtl="0">
              <a:spcBef>
                <a:spcPts val="0"/>
              </a:spcBef>
              <a:spcAft>
                <a:spcPts val="0"/>
              </a:spcAft>
              <a:buNone/>
            </a:pPr>
            <a:endParaRPr dirty="0"/>
          </a:p>
        </p:txBody>
      </p:sp>
      <p:sp>
        <p:nvSpPr>
          <p:cNvPr id="115" name="Google Shape;115;g343484da3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6178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266F18B-BF25-4B17-949A-5C1E98EE2A3B}"/>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2F41DD14-F2E5-4F52-AE67-3E0E0B1BA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DF26A833-CF83-4F9E-BE89-6D8FAF067C32}"/>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F80281A5-B7B8-440E-AA6E-7FEB8A42E6B5}"/>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E6F500A-772C-4D96-8A2A-92D3AC6B8A6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722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85C792C-FC80-41BC-BE10-DC87B6126541}"/>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9EE6244E-E715-4BB5-AC1E-7AF72239E498}"/>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F7253CF-F361-4B58-9708-944FB66DA961}"/>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9FD9F29D-5E03-42AB-B749-98A03A803D7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CAC3470-C7AD-43C9-97A7-92F998C2751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51780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AA758258-9731-4E84-97A6-7BADCDB80D95}"/>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8493136F-BFFF-42ED-9B74-0E1DDC3CD3FA}"/>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47710DD-730E-421A-98CD-5BB0A5E21417}"/>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C50A2B27-0D1F-4EAB-8453-067C4D9CCD0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86BA66A-18ED-416B-8527-9D0931704912}"/>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994381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슬라이드">
  <p:cSld name="제목 슬라이드">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1062000" y="2019600"/>
            <a:ext cx="10069200" cy="14544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2700"/>
              <a:buFont typeface="Calibri"/>
              <a:buNone/>
              <a:defRPr sz="3600">
                <a:latin typeface="Inter 18pt Medium" panose="02000503000000020004" pitchFamily="2" charset="0"/>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dirty="0"/>
          </a:p>
        </p:txBody>
      </p:sp>
      <p:sp>
        <p:nvSpPr>
          <p:cNvPr id="71" name="Google Shape;71;p14"/>
          <p:cNvSpPr txBox="1">
            <a:spLocks noGrp="1"/>
          </p:cNvSpPr>
          <p:nvPr>
            <p:ph type="subTitle" idx="1"/>
          </p:nvPr>
        </p:nvSpPr>
        <p:spPr>
          <a:xfrm>
            <a:off x="1062000" y="3618000"/>
            <a:ext cx="10069200" cy="6480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1067"/>
              </a:spcBef>
              <a:spcAft>
                <a:spcPts val="0"/>
              </a:spcAft>
              <a:buClr>
                <a:schemeClr val="dk1"/>
              </a:buClr>
              <a:buSzPts val="1500"/>
              <a:buNone/>
              <a:defRPr sz="2000" b="0">
                <a:latin typeface="Inter 18pt Medium" panose="02000503000000020004" pitchFamily="2" charset="0"/>
              </a:defRPr>
            </a:lvl1pPr>
            <a:lvl2pPr lvl="1" algn="ctr" rtl="0">
              <a:lnSpc>
                <a:spcPct val="150000"/>
              </a:lnSpc>
              <a:spcBef>
                <a:spcPts val="533"/>
              </a:spcBef>
              <a:spcAft>
                <a:spcPts val="0"/>
              </a:spcAft>
              <a:buClr>
                <a:schemeClr val="dk1"/>
              </a:buClr>
              <a:buSzPts val="1500"/>
              <a:buNone/>
              <a:defRPr sz="2000"/>
            </a:lvl2pPr>
            <a:lvl3pPr lvl="2" algn="ctr" rtl="0">
              <a:lnSpc>
                <a:spcPct val="150000"/>
              </a:lnSpc>
              <a:spcBef>
                <a:spcPts val="533"/>
              </a:spcBef>
              <a:spcAft>
                <a:spcPts val="0"/>
              </a:spcAft>
              <a:buClr>
                <a:schemeClr val="dk1"/>
              </a:buClr>
              <a:buSzPts val="1400"/>
              <a:buNone/>
              <a:defRPr sz="1867"/>
            </a:lvl3pPr>
            <a:lvl4pPr lvl="3" algn="ctr" rtl="0">
              <a:lnSpc>
                <a:spcPct val="150000"/>
              </a:lnSpc>
              <a:spcBef>
                <a:spcPts val="533"/>
              </a:spcBef>
              <a:spcAft>
                <a:spcPts val="0"/>
              </a:spcAft>
              <a:buClr>
                <a:schemeClr val="dk1"/>
              </a:buClr>
              <a:buSzPts val="1200"/>
              <a:buNone/>
              <a:defRPr sz="1600"/>
            </a:lvl4pPr>
            <a:lvl5pPr lvl="4" algn="ctr" rtl="0">
              <a:lnSpc>
                <a:spcPct val="15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dirty="0"/>
          </a:p>
        </p:txBody>
      </p:sp>
      <p:sp>
        <p:nvSpPr>
          <p:cNvPr id="72" name="Google Shape;72;p14"/>
          <p:cNvSpPr txBox="1">
            <a:spLocks noGrp="1"/>
          </p:cNvSpPr>
          <p:nvPr>
            <p:ph type="dt" idx="10"/>
          </p:nvPr>
        </p:nvSpPr>
        <p:spPr>
          <a:xfrm>
            <a:off x="4724400" y="6046645"/>
            <a:ext cx="27432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chemeClr val="dk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lang="ko-KR" altLang="en-US" dirty="0"/>
          </a:p>
        </p:txBody>
      </p:sp>
      <p:sp>
        <p:nvSpPr>
          <p:cNvPr id="73" name="Google Shape;73;p14"/>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lang="ko-KR" altLang="en-US" dirty="0"/>
          </a:p>
        </p:txBody>
      </p:sp>
      <p:cxnSp>
        <p:nvCxnSpPr>
          <p:cNvPr id="74" name="Google Shape;74;p14"/>
          <p:cNvCxnSpPr/>
          <p:nvPr/>
        </p:nvCxnSpPr>
        <p:spPr>
          <a:xfrm>
            <a:off x="0" y="1116725"/>
            <a:ext cx="12192000" cy="0"/>
          </a:xfrm>
          <a:prstGeom prst="straightConnector1">
            <a:avLst/>
          </a:prstGeom>
          <a:noFill/>
          <a:ln w="38100" cap="flat" cmpd="sng">
            <a:solidFill>
              <a:srgbClr val="DC2314"/>
            </a:solidFill>
            <a:prstDash val="solid"/>
            <a:miter lim="800000"/>
            <a:headEnd type="none" w="sm" len="sm"/>
            <a:tailEnd type="none" w="sm" len="sm"/>
          </a:ln>
        </p:spPr>
      </p:cxnSp>
      <p:cxnSp>
        <p:nvCxnSpPr>
          <p:cNvPr id="75" name="Google Shape;75;p14"/>
          <p:cNvCxnSpPr/>
          <p:nvPr/>
        </p:nvCxnSpPr>
        <p:spPr>
          <a:xfrm>
            <a:off x="0" y="4470199"/>
            <a:ext cx="12192000" cy="0"/>
          </a:xfrm>
          <a:prstGeom prst="straightConnector1">
            <a:avLst/>
          </a:prstGeom>
          <a:noFill/>
          <a:ln w="38100" cap="flat" cmpd="sng">
            <a:solidFill>
              <a:srgbClr val="4F5B54"/>
            </a:solidFill>
            <a:prstDash val="solid"/>
            <a:miter lim="800000"/>
            <a:headEnd type="none" w="sm" len="sm"/>
            <a:tailEnd type="none" w="sm" len="sm"/>
          </a:ln>
        </p:spPr>
      </p:cxnSp>
      <p:sp>
        <p:nvSpPr>
          <p:cNvPr id="76" name="Google Shape;76;p14"/>
          <p:cNvSpPr txBox="1">
            <a:spLocks noGrp="1"/>
          </p:cNvSpPr>
          <p:nvPr>
            <p:ph type="body" idx="2"/>
          </p:nvPr>
        </p:nvSpPr>
        <p:spPr>
          <a:xfrm>
            <a:off x="1060704" y="4923383"/>
            <a:ext cx="10067600" cy="4756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dk1"/>
              </a:buClr>
              <a:buSzPts val="1200"/>
              <a:buNone/>
              <a:defRPr sz="1600" b="1">
                <a:latin typeface="Inter 18pt Medium" panose="02000503000000020004" pitchFamily="2" charset="0"/>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dirty="0"/>
          </a:p>
        </p:txBody>
      </p:sp>
    </p:spTree>
    <p:extLst>
      <p:ext uri="{BB962C8B-B14F-4D97-AF65-F5344CB8AC3E}">
        <p14:creationId xmlns:p14="http://schemas.microsoft.com/office/powerpoint/2010/main" val="1298662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atin typeface="Inter 18pt Medium" panose="02000503000000020004" pitchFamily="2" charset="0"/>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dirty="0"/>
          </a:p>
        </p:txBody>
      </p:sp>
      <p:sp>
        <p:nvSpPr>
          <p:cNvPr id="79" name="Google Shape;79;p15"/>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609585" lvl="0" indent="-457189" algn="l" rtl="0">
              <a:lnSpc>
                <a:spcPct val="100000"/>
              </a:lnSpc>
              <a:spcBef>
                <a:spcPts val="1067"/>
              </a:spcBef>
              <a:spcAft>
                <a:spcPts val="0"/>
              </a:spcAft>
              <a:buClr>
                <a:schemeClr val="dk1"/>
              </a:buClr>
              <a:buSzPts val="1800"/>
              <a:buFont typeface="Noto Sans Symbols"/>
              <a:buChar char="▪"/>
              <a:defRPr>
                <a:latin typeface="Inter 18pt Medium" panose="02000503000000020004" pitchFamily="2" charset="0"/>
              </a:defRPr>
            </a:lvl1pPr>
            <a:lvl2pPr marL="1219170" lvl="1" indent="-423323" algn="l" rtl="0">
              <a:lnSpc>
                <a:spcPct val="150000"/>
              </a:lnSpc>
              <a:spcBef>
                <a:spcPts val="533"/>
              </a:spcBef>
              <a:spcAft>
                <a:spcPts val="0"/>
              </a:spcAft>
              <a:buClr>
                <a:schemeClr val="dk1"/>
              </a:buClr>
              <a:buSzPts val="1400"/>
              <a:buFont typeface="Arial"/>
              <a:buChar char="•"/>
              <a:defRPr/>
            </a:lvl2pPr>
            <a:lvl3pPr marL="1828754" lvl="2" indent="-406390" algn="l" rtl="0">
              <a:lnSpc>
                <a:spcPct val="150000"/>
              </a:lnSpc>
              <a:spcBef>
                <a:spcPts val="533"/>
              </a:spcBef>
              <a:spcAft>
                <a:spcPts val="0"/>
              </a:spcAft>
              <a:buClr>
                <a:schemeClr val="dk1"/>
              </a:buClr>
              <a:buSzPts val="1200"/>
              <a:buFont typeface="Courier New"/>
              <a:buChar char="o"/>
              <a:defRPr/>
            </a:lvl3pPr>
            <a:lvl4pPr marL="2438339" lvl="3" indent="-397923" algn="l" rtl="0">
              <a:lnSpc>
                <a:spcPct val="150000"/>
              </a:lnSpc>
              <a:spcBef>
                <a:spcPts val="533"/>
              </a:spcBef>
              <a:spcAft>
                <a:spcPts val="0"/>
              </a:spcAft>
              <a:buClr>
                <a:schemeClr val="dk1"/>
              </a:buClr>
              <a:buSzPts val="1100"/>
              <a:buFont typeface="Noto Sans Symbols"/>
              <a:buChar char="⮚"/>
              <a:defRPr/>
            </a:lvl4pPr>
            <a:lvl5pPr marL="3047924" lvl="4" indent="-380990" algn="l" rtl="0">
              <a:lnSpc>
                <a:spcPct val="150000"/>
              </a:lnSpc>
              <a:spcBef>
                <a:spcPts val="533"/>
              </a:spcBef>
              <a:spcAft>
                <a:spcPts val="0"/>
              </a:spcAft>
              <a:buClr>
                <a:schemeClr val="dk1"/>
              </a:buClr>
              <a:buSzPts val="900"/>
              <a:buFont typeface="Noto Sans Symbols"/>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dirty="0"/>
          </a:p>
        </p:txBody>
      </p:sp>
      <p:sp>
        <p:nvSpPr>
          <p:cNvPr id="80" name="Google Shape;80;p15"/>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lang="ko-KR" altLang="en-US" dirty="0"/>
          </a:p>
        </p:txBody>
      </p:sp>
      <p:sp>
        <p:nvSpPr>
          <p:cNvPr id="81" name="Google Shape;81;p15"/>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dirty="0"/>
          </a:p>
        </p:txBody>
      </p:sp>
      <p:cxnSp>
        <p:nvCxnSpPr>
          <p:cNvPr id="82" name="Google Shape;82;p15"/>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83" name="Google Shape;83;p15"/>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84" name="Google Shape;84;p15"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109291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구역 머리글" type="secHead">
  <p:cSld name="구역 머리글">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3600"/>
              <a:buFont typeface="Calibri"/>
              <a:buNone/>
              <a:defRPr sz="4800">
                <a:latin typeface="Inter 18pt Medium" panose="02000503000000020004" pitchFamily="2" charset="0"/>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dirty="0"/>
          </a:p>
        </p:txBody>
      </p:sp>
      <p:sp>
        <p:nvSpPr>
          <p:cNvPr id="87" name="Google Shape;87;p16"/>
          <p:cNvSpPr txBox="1">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chorCtr="0">
            <a:normAutofit/>
          </a:bodyPr>
          <a:lstStyle>
            <a:lvl1pPr marL="609585" lvl="0" indent="-304792" algn="l" rtl="0">
              <a:lnSpc>
                <a:spcPct val="100000"/>
              </a:lnSpc>
              <a:spcBef>
                <a:spcPts val="1067"/>
              </a:spcBef>
              <a:spcAft>
                <a:spcPts val="0"/>
              </a:spcAft>
              <a:buClr>
                <a:schemeClr val="dk1"/>
              </a:buClr>
              <a:buSzPts val="1500"/>
              <a:buNone/>
              <a:defRPr sz="2000" b="0">
                <a:solidFill>
                  <a:schemeClr val="dk1"/>
                </a:solidFill>
                <a:latin typeface="Inter 18pt Medium" panose="02000503000000020004" pitchFamily="2" charset="0"/>
              </a:defRPr>
            </a:lvl1pPr>
            <a:lvl2pPr marL="1219170" lvl="1" indent="-304792" algn="l" rtl="0">
              <a:lnSpc>
                <a:spcPct val="150000"/>
              </a:lnSpc>
              <a:spcBef>
                <a:spcPts val="533"/>
              </a:spcBef>
              <a:spcAft>
                <a:spcPts val="0"/>
              </a:spcAft>
              <a:buClr>
                <a:srgbClr val="888888"/>
              </a:buClr>
              <a:buSzPts val="1500"/>
              <a:buNone/>
              <a:defRPr sz="2000">
                <a:solidFill>
                  <a:srgbClr val="888888"/>
                </a:solidFill>
              </a:defRPr>
            </a:lvl2pPr>
            <a:lvl3pPr marL="1828754" lvl="2" indent="-304792" algn="l" rtl="0">
              <a:lnSpc>
                <a:spcPct val="150000"/>
              </a:lnSpc>
              <a:spcBef>
                <a:spcPts val="533"/>
              </a:spcBef>
              <a:spcAft>
                <a:spcPts val="0"/>
              </a:spcAft>
              <a:buClr>
                <a:srgbClr val="888888"/>
              </a:buClr>
              <a:buSzPts val="1400"/>
              <a:buNone/>
              <a:defRPr sz="1867">
                <a:solidFill>
                  <a:srgbClr val="888888"/>
                </a:solidFill>
              </a:defRPr>
            </a:lvl3pPr>
            <a:lvl4pPr marL="2438339" lvl="3" indent="-304792" algn="l" rtl="0">
              <a:lnSpc>
                <a:spcPct val="150000"/>
              </a:lnSpc>
              <a:spcBef>
                <a:spcPts val="533"/>
              </a:spcBef>
              <a:spcAft>
                <a:spcPts val="0"/>
              </a:spcAft>
              <a:buClr>
                <a:srgbClr val="888888"/>
              </a:buClr>
              <a:buSzPts val="1200"/>
              <a:buNone/>
              <a:defRPr sz="1600">
                <a:solidFill>
                  <a:srgbClr val="888888"/>
                </a:solidFill>
              </a:defRPr>
            </a:lvl4pPr>
            <a:lvl5pPr marL="3047924" lvl="4" indent="-304792" algn="l" rtl="0">
              <a:lnSpc>
                <a:spcPct val="150000"/>
              </a:lnSpc>
              <a:spcBef>
                <a:spcPts val="533"/>
              </a:spcBef>
              <a:spcAft>
                <a:spcPts val="0"/>
              </a:spcAft>
              <a:buClr>
                <a:srgbClr val="888888"/>
              </a:buClr>
              <a:buSzPts val="1200"/>
              <a:buNone/>
              <a:defRPr sz="1600">
                <a:solidFill>
                  <a:srgbClr val="888888"/>
                </a:solidFill>
              </a:defRPr>
            </a:lvl5pPr>
            <a:lvl6pPr marL="3657509" lvl="5" indent="-304792" algn="l" rtl="0">
              <a:lnSpc>
                <a:spcPct val="90000"/>
              </a:lnSpc>
              <a:spcBef>
                <a:spcPts val="533"/>
              </a:spcBef>
              <a:spcAft>
                <a:spcPts val="0"/>
              </a:spcAft>
              <a:buClr>
                <a:srgbClr val="888888"/>
              </a:buClr>
              <a:buSzPts val="1200"/>
              <a:buNone/>
              <a:defRPr sz="1600">
                <a:solidFill>
                  <a:srgbClr val="888888"/>
                </a:solidFill>
              </a:defRPr>
            </a:lvl6pPr>
            <a:lvl7pPr marL="4267093" lvl="6" indent="-304792" algn="l" rtl="0">
              <a:lnSpc>
                <a:spcPct val="90000"/>
              </a:lnSpc>
              <a:spcBef>
                <a:spcPts val="533"/>
              </a:spcBef>
              <a:spcAft>
                <a:spcPts val="0"/>
              </a:spcAft>
              <a:buClr>
                <a:srgbClr val="888888"/>
              </a:buClr>
              <a:buSzPts val="1200"/>
              <a:buNone/>
              <a:defRPr sz="1600">
                <a:solidFill>
                  <a:srgbClr val="888888"/>
                </a:solidFill>
              </a:defRPr>
            </a:lvl7pPr>
            <a:lvl8pPr marL="4876678" lvl="7" indent="-304792" algn="l" rtl="0">
              <a:lnSpc>
                <a:spcPct val="90000"/>
              </a:lnSpc>
              <a:spcBef>
                <a:spcPts val="533"/>
              </a:spcBef>
              <a:spcAft>
                <a:spcPts val="0"/>
              </a:spcAft>
              <a:buClr>
                <a:srgbClr val="888888"/>
              </a:buClr>
              <a:buSzPts val="1200"/>
              <a:buNone/>
              <a:defRPr sz="1600">
                <a:solidFill>
                  <a:srgbClr val="888888"/>
                </a:solidFill>
              </a:defRPr>
            </a:lvl8pPr>
            <a:lvl9pPr marL="5486263" lvl="8" indent="-304792" algn="l" rtl="0">
              <a:lnSpc>
                <a:spcPct val="90000"/>
              </a:lnSpc>
              <a:spcBef>
                <a:spcPts val="533"/>
              </a:spcBef>
              <a:spcAft>
                <a:spcPts val="0"/>
              </a:spcAft>
              <a:buClr>
                <a:srgbClr val="888888"/>
              </a:buClr>
              <a:buSzPts val="1200"/>
              <a:buNone/>
              <a:defRPr sz="1600">
                <a:solidFill>
                  <a:srgbClr val="888888"/>
                </a:solidFill>
              </a:defRPr>
            </a:lvl9pPr>
          </a:lstStyle>
          <a:p>
            <a:endParaRPr dirty="0"/>
          </a:p>
        </p:txBody>
      </p:sp>
    </p:spTree>
    <p:extLst>
      <p:ext uri="{BB962C8B-B14F-4D97-AF65-F5344CB8AC3E}">
        <p14:creationId xmlns:p14="http://schemas.microsoft.com/office/powerpoint/2010/main" val="408752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콘텐츠 2개" type="twoObj">
  <p:cSld name="콘텐츠 2개">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atin typeface="Inter 18pt Medium" panose="02000503000000020004" pitchFamily="2" charset="0"/>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dirty="0"/>
          </a:p>
        </p:txBody>
      </p:sp>
      <p:sp>
        <p:nvSpPr>
          <p:cNvPr id="90" name="Google Shape;90;p17"/>
          <p:cNvSpPr txBox="1">
            <a:spLocks noGrp="1"/>
          </p:cNvSpPr>
          <p:nvPr>
            <p:ph type="body" idx="1"/>
          </p:nvPr>
        </p:nvSpPr>
        <p:spPr>
          <a:xfrm>
            <a:off x="28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atin typeface="Inter 18pt Medium" panose="02000503000000020004" pitchFamily="2" charset="0"/>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dirty="0"/>
          </a:p>
        </p:txBody>
      </p:sp>
      <p:sp>
        <p:nvSpPr>
          <p:cNvPr id="91" name="Google Shape;91;p17"/>
          <p:cNvSpPr txBox="1">
            <a:spLocks noGrp="1"/>
          </p:cNvSpPr>
          <p:nvPr>
            <p:ph type="body" idx="2"/>
          </p:nvPr>
        </p:nvSpPr>
        <p:spPr>
          <a:xfrm>
            <a:off x="6048000" y="882000"/>
            <a:ext cx="5760000" cy="5580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1067"/>
              </a:spcBef>
              <a:spcAft>
                <a:spcPts val="0"/>
              </a:spcAft>
              <a:buClr>
                <a:schemeClr val="dk1"/>
              </a:buClr>
              <a:buSzPts val="1400"/>
              <a:buChar char="▪"/>
              <a:defRPr>
                <a:latin typeface="Inter 18pt Medium" panose="02000503000000020004" pitchFamily="2" charset="0"/>
              </a:defRPr>
            </a:lvl1pPr>
            <a:lvl2pPr marL="1219170" lvl="1" indent="-423323" algn="l" rtl="0">
              <a:lnSpc>
                <a:spcPct val="150000"/>
              </a:lnSpc>
              <a:spcBef>
                <a:spcPts val="533"/>
              </a:spcBef>
              <a:spcAft>
                <a:spcPts val="0"/>
              </a:spcAft>
              <a:buClr>
                <a:schemeClr val="dk1"/>
              </a:buClr>
              <a:buSzPts val="1400"/>
              <a:buChar char="•"/>
              <a:defRPr/>
            </a:lvl2pPr>
            <a:lvl3pPr marL="1828754" lvl="2" indent="-423323" algn="l" rtl="0">
              <a:lnSpc>
                <a:spcPct val="150000"/>
              </a:lnSpc>
              <a:spcBef>
                <a:spcPts val="533"/>
              </a:spcBef>
              <a:spcAft>
                <a:spcPts val="0"/>
              </a:spcAft>
              <a:buClr>
                <a:schemeClr val="dk1"/>
              </a:buClr>
              <a:buSzPts val="1400"/>
              <a:buChar char="o"/>
              <a:defRPr/>
            </a:lvl3pPr>
            <a:lvl4pPr marL="2438339" lvl="3" indent="-423323" algn="l" rtl="0">
              <a:lnSpc>
                <a:spcPct val="150000"/>
              </a:lnSpc>
              <a:spcBef>
                <a:spcPts val="533"/>
              </a:spcBef>
              <a:spcAft>
                <a:spcPts val="0"/>
              </a:spcAft>
              <a:buClr>
                <a:schemeClr val="dk1"/>
              </a:buClr>
              <a:buSzPts val="1400"/>
              <a:buChar char="⮚"/>
              <a:defRPr/>
            </a:lvl4pPr>
            <a:lvl5pPr marL="3047924" lvl="4" indent="-423323" algn="l" rtl="0">
              <a:lnSpc>
                <a:spcPct val="15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dirty="0"/>
          </a:p>
        </p:txBody>
      </p:sp>
      <p:sp>
        <p:nvSpPr>
          <p:cNvPr id="92" name="Google Shape;92;p17"/>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lang="ko-KR" altLang="en-US" dirty="0"/>
          </a:p>
        </p:txBody>
      </p:sp>
      <p:sp>
        <p:nvSpPr>
          <p:cNvPr id="93" name="Google Shape;93;p17"/>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altLang="ko" smtClean="0"/>
              <a:pPr/>
              <a:t>‹#›</a:t>
            </a:fld>
            <a:endParaRPr lang="ko" altLang="en-US" dirty="0"/>
          </a:p>
        </p:txBody>
      </p:sp>
      <p:cxnSp>
        <p:nvCxnSpPr>
          <p:cNvPr id="94" name="Google Shape;94;p17"/>
          <p:cNvCxnSpPr/>
          <p:nvPr/>
        </p:nvCxnSpPr>
        <p:spPr>
          <a:xfrm>
            <a:off x="288000" y="863241"/>
            <a:ext cx="11520000" cy="0"/>
          </a:xfrm>
          <a:prstGeom prst="straightConnector1">
            <a:avLst/>
          </a:prstGeom>
          <a:noFill/>
          <a:ln w="38100" cap="flat" cmpd="sng">
            <a:solidFill>
              <a:srgbClr val="DC2314"/>
            </a:solidFill>
            <a:prstDash val="solid"/>
            <a:miter lim="800000"/>
            <a:headEnd type="none" w="sm" len="sm"/>
            <a:tailEnd type="none" w="sm" len="sm"/>
          </a:ln>
        </p:spPr>
      </p:cxnSp>
      <p:cxnSp>
        <p:nvCxnSpPr>
          <p:cNvPr id="95" name="Google Shape;95;p17"/>
          <p:cNvCxnSpPr/>
          <p:nvPr/>
        </p:nvCxnSpPr>
        <p:spPr>
          <a:xfrm>
            <a:off x="286353" y="6496183"/>
            <a:ext cx="11520000" cy="0"/>
          </a:xfrm>
          <a:prstGeom prst="straightConnector1">
            <a:avLst/>
          </a:prstGeom>
          <a:noFill/>
          <a:ln w="38100" cap="flat" cmpd="sng">
            <a:solidFill>
              <a:srgbClr val="4F5B54"/>
            </a:solidFill>
            <a:prstDash val="solid"/>
            <a:miter lim="800000"/>
            <a:headEnd type="none" w="sm" len="sm"/>
            <a:tailEnd type="none" w="sm" len="sm"/>
          </a:ln>
        </p:spPr>
      </p:cxnSp>
      <p:pic>
        <p:nvPicPr>
          <p:cNvPr id="96" name="Google Shape;96;p17" descr="로고, 폰트, 그래픽, 상징이(가) 표시된 사진&#10;&#10;자동 생성된 설명"/>
          <p:cNvPicPr preferRelativeResize="0"/>
          <p:nvPr/>
        </p:nvPicPr>
        <p:blipFill rotWithShape="1">
          <a:blip r:embed="rId2">
            <a:alphaModFix/>
          </a:blip>
          <a:srcRect/>
          <a:stretch/>
        </p:blipFill>
        <p:spPr>
          <a:xfrm>
            <a:off x="286354" y="6538845"/>
            <a:ext cx="801745" cy="245239"/>
          </a:xfrm>
          <a:prstGeom prst="rect">
            <a:avLst/>
          </a:prstGeom>
          <a:noFill/>
          <a:ln>
            <a:noFill/>
          </a:ln>
        </p:spPr>
      </p:pic>
    </p:spTree>
    <p:extLst>
      <p:ext uri="{BB962C8B-B14F-4D97-AF65-F5344CB8AC3E}">
        <p14:creationId xmlns:p14="http://schemas.microsoft.com/office/powerpoint/2010/main" val="20128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8404569-D765-43C2-8340-087148904C6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BE04EF-251D-46F8-A503-E1A602C706AF}"/>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C09FC58-F98F-4A7F-A227-8AB4A39B1096}"/>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6DCC7B8D-6104-495A-91FE-1B47DE4F5B3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BB72816-82E2-41C5-BAB0-0950382A129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388614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365C0E-E93D-4CAE-B06A-C93825EA3825}"/>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290ED48-4817-4230-A08A-586DCD4553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C7C45704-2085-481A-860B-A505D23D0E70}"/>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42295324-0FAA-4253-BA97-C87E674E62B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EA7BB3A-C1BE-4FCE-AC65-191C9B65450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1137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2AC51D-97C7-4848-ABA0-65C5705E5F89}"/>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5BC0B4A0-5E71-4690-BE17-AF46A70751C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D2A562E1-662A-4491-9D7F-C80CB7893FC5}"/>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ADB65F56-24F6-444C-9BF4-749ED2E65230}"/>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6" name="바닥글 개체 틀 5">
            <a:extLst>
              <a:ext uri="{FF2B5EF4-FFF2-40B4-BE49-F238E27FC236}">
                <a16:creationId xmlns:a16="http://schemas.microsoft.com/office/drawing/2014/main" id="{C94091C2-9A72-4602-A7FB-05F41FDC7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D36AE7FA-6A7B-4CA7-B79B-C7F814441518}"/>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18114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15600CC-B091-4AB6-B06A-17A3034B9CF6}"/>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0D3A6C39-1899-4697-9161-79C8FF7DC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B90F7A0-7361-41C8-A375-45DF4A81CA7A}"/>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F8682492-7194-466D-A63D-7EF113DE9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745C2366-86A7-4DFE-84E6-D0B6D3764D8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AFA4FB5F-2131-4656-BF41-DCAF78DA7970}"/>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8" name="바닥글 개체 틀 7">
            <a:extLst>
              <a:ext uri="{FF2B5EF4-FFF2-40B4-BE49-F238E27FC236}">
                <a16:creationId xmlns:a16="http://schemas.microsoft.com/office/drawing/2014/main" id="{5D90CC0D-CB44-4834-B093-317C87AEC8A0}"/>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93291673-C454-4335-844A-8262DF6F73FA}"/>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2027671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FEA9AC-B2B9-4086-A59D-4EB40CAD0152}"/>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AB55F3F-2E38-4027-9228-236818FCACA9}"/>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4" name="바닥글 개체 틀 3">
            <a:extLst>
              <a:ext uri="{FF2B5EF4-FFF2-40B4-BE49-F238E27FC236}">
                <a16:creationId xmlns:a16="http://schemas.microsoft.com/office/drawing/2014/main" id="{85499A8D-98C4-4C50-8C3C-26BB88BD33A1}"/>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3300F24-DA3F-4DDD-8532-83E22BAA7B2E}"/>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65595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2D4AD045-EA87-45AC-AD9A-236899ED3823}"/>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3" name="바닥글 개체 틀 2">
            <a:extLst>
              <a:ext uri="{FF2B5EF4-FFF2-40B4-BE49-F238E27FC236}">
                <a16:creationId xmlns:a16="http://schemas.microsoft.com/office/drawing/2014/main" id="{8FF9AFC7-D979-48E1-AEF1-9B05F06FF402}"/>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A6DDAD02-ACD2-43B7-8E43-78DD701B189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53427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DB2E5C-36F7-4A13-9B51-45B3868C9011}"/>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95793381-7DA6-48D3-A9BC-63D2CCA874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BBEAA3EE-2FF4-4EC7-B040-003CC13A5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1FD824C2-A9CC-4E6E-B2D9-5F946B0ACFE1}"/>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6" name="바닥글 개체 틀 5">
            <a:extLst>
              <a:ext uri="{FF2B5EF4-FFF2-40B4-BE49-F238E27FC236}">
                <a16:creationId xmlns:a16="http://schemas.microsoft.com/office/drawing/2014/main" id="{BB441467-A80D-496D-874B-9B5631110A99}"/>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3613CA8A-1AA3-4DA5-8893-02B7B1BFB68C}"/>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121621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1C2249D-8B5C-4F26-94E2-B95039037C2C}"/>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747CBA9A-C604-4F0E-A769-0BA74051C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994A5BC6-157C-412F-B81B-D718D6BC68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5FD7EAF2-CCF3-427D-B323-73F7F060709F}"/>
              </a:ext>
            </a:extLst>
          </p:cNvPr>
          <p:cNvSpPr>
            <a:spLocks noGrp="1"/>
          </p:cNvSpPr>
          <p:nvPr>
            <p:ph type="dt" sz="half" idx="10"/>
          </p:nvPr>
        </p:nvSpPr>
        <p:spPr/>
        <p:txBody>
          <a:bodyPr/>
          <a:lstStyle/>
          <a:p>
            <a:fld id="{8D814C07-18ED-4257-927C-0E83AA50433D}" type="datetimeFigureOut">
              <a:rPr lang="ko-KR" altLang="en-US" smtClean="0"/>
              <a:t>2026-07-29</a:t>
            </a:fld>
            <a:endParaRPr lang="ko-KR" altLang="en-US"/>
          </a:p>
        </p:txBody>
      </p:sp>
      <p:sp>
        <p:nvSpPr>
          <p:cNvPr id="6" name="바닥글 개체 틀 5">
            <a:extLst>
              <a:ext uri="{FF2B5EF4-FFF2-40B4-BE49-F238E27FC236}">
                <a16:creationId xmlns:a16="http://schemas.microsoft.com/office/drawing/2014/main" id="{F4F496EB-629E-4241-8102-F3B3EDA61842}"/>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7E00982-F607-4E3B-956C-69700CBF3234}"/>
              </a:ext>
            </a:extLst>
          </p:cNvPr>
          <p:cNvSpPr>
            <a:spLocks noGrp="1"/>
          </p:cNvSpPr>
          <p:nvPr>
            <p:ph type="sldNum" sz="quarter" idx="12"/>
          </p:nvPr>
        </p:nvSpPr>
        <p:spPr/>
        <p:txBody>
          <a:body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55211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C25C2CCD-28CD-4836-85CC-E31843F1A1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23FDFF97-A252-4C2F-8CE1-4E6026A2D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70D5086-E3CE-40B0-B5E1-4213C44E5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14C07-18ED-4257-927C-0E83AA50433D}" type="datetimeFigureOut">
              <a:rPr lang="ko-KR" altLang="en-US" smtClean="0"/>
              <a:t>2026-07-29</a:t>
            </a:fld>
            <a:endParaRPr lang="ko-KR" altLang="en-US"/>
          </a:p>
        </p:txBody>
      </p:sp>
      <p:sp>
        <p:nvSpPr>
          <p:cNvPr id="5" name="바닥글 개체 틀 4">
            <a:extLst>
              <a:ext uri="{FF2B5EF4-FFF2-40B4-BE49-F238E27FC236}">
                <a16:creationId xmlns:a16="http://schemas.microsoft.com/office/drawing/2014/main" id="{34F7E4E5-7067-4C35-8D7E-696F4A76C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279DCB1A-E208-4870-BD21-169B1D1294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EC37C-7947-496B-BC71-97BD5835DB34}" type="slidenum">
              <a:rPr lang="ko-KR" altLang="en-US" smtClean="0"/>
              <a:t>‹#›</a:t>
            </a:fld>
            <a:endParaRPr lang="ko-KR" altLang="en-US"/>
          </a:p>
        </p:txBody>
      </p:sp>
    </p:spTree>
    <p:extLst>
      <p:ext uri="{BB962C8B-B14F-4D97-AF65-F5344CB8AC3E}">
        <p14:creationId xmlns:p14="http://schemas.microsoft.com/office/powerpoint/2010/main" val="42616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400"/>
              <a:buFont typeface="Calibri"/>
              <a:buNone/>
              <a:defRPr sz="2400" b="1"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dirty="0"/>
          </a:p>
        </p:txBody>
      </p:sp>
      <p:sp>
        <p:nvSpPr>
          <p:cNvPr id="65" name="Google Shape;65;p13"/>
          <p:cNvSpPr txBox="1">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100000"/>
              </a:lnSpc>
              <a:spcBef>
                <a:spcPts val="800"/>
              </a:spcBef>
              <a:spcAft>
                <a:spcPts val="0"/>
              </a:spcAft>
              <a:buClr>
                <a:schemeClr val="dk1"/>
              </a:buClr>
              <a:buSzPts val="1800"/>
              <a:buFont typeface="Noto Sans Symbols"/>
              <a:buChar char="▪"/>
              <a:defRPr sz="1800" b="1" i="0" u="none" strike="noStrike" cap="none">
                <a:solidFill>
                  <a:schemeClr val="dk1"/>
                </a:solidFill>
                <a:latin typeface="Calibri"/>
                <a:ea typeface="Calibri"/>
                <a:cs typeface="Calibri"/>
                <a:sym typeface="Calibri"/>
              </a:defRPr>
            </a:lvl1pPr>
            <a:lvl2pPr marL="914400" marR="0" lvl="1" indent="-317500" algn="l" rtl="0">
              <a:lnSpc>
                <a:spcPct val="15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50000"/>
              </a:lnSpc>
              <a:spcBef>
                <a:spcPts val="400"/>
              </a:spcBef>
              <a:spcAft>
                <a:spcPts val="0"/>
              </a:spcAft>
              <a:buClr>
                <a:schemeClr val="dk1"/>
              </a:buClr>
              <a:buSzPts val="1200"/>
              <a:buFont typeface="Courier New"/>
              <a:buChar char="o"/>
              <a:defRPr sz="1200" b="0" i="0" u="none" strike="noStrike" cap="none">
                <a:solidFill>
                  <a:schemeClr val="dk1"/>
                </a:solidFill>
                <a:latin typeface="Calibri"/>
                <a:ea typeface="Calibri"/>
                <a:cs typeface="Calibri"/>
                <a:sym typeface="Calibri"/>
              </a:defRPr>
            </a:lvl3pPr>
            <a:lvl4pPr marL="1828800" marR="0" lvl="3" indent="-298450" algn="l" rtl="0">
              <a:lnSpc>
                <a:spcPct val="150000"/>
              </a:lnSpc>
              <a:spcBef>
                <a:spcPts val="400"/>
              </a:spcBef>
              <a:spcAft>
                <a:spcPts val="0"/>
              </a:spcAft>
              <a:buClr>
                <a:schemeClr val="dk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85750" algn="l" rtl="0">
              <a:lnSpc>
                <a:spcPct val="150000"/>
              </a:lnSpc>
              <a:spcBef>
                <a:spcPts val="400"/>
              </a:spcBef>
              <a:spcAft>
                <a:spcPts val="0"/>
              </a:spcAft>
              <a:buClr>
                <a:schemeClr val="dk1"/>
              </a:buClr>
              <a:buSzPts val="900"/>
              <a:buFont typeface="Noto Sans Symbols"/>
              <a:buChar char="✔"/>
              <a:defRPr sz="9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dirty="0"/>
          </a:p>
        </p:txBody>
      </p:sp>
      <p:sp>
        <p:nvSpPr>
          <p:cNvPr id="66" name="Google Shape;66;p13"/>
          <p:cNvSpPr txBox="1">
            <a:spLocks noGrp="1"/>
          </p:cNvSpPr>
          <p:nvPr>
            <p:ph type="dt" idx="10"/>
          </p:nvPr>
        </p:nvSpPr>
        <p:spPr>
          <a:xfrm>
            <a:off x="838200" y="6538844"/>
            <a:ext cx="2743200" cy="2880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Inter 18pt Medium" panose="02000503000000020004" pitchFamily="2" charset="0"/>
                <a:ea typeface="Inter 18pt Medium" panose="02000503000000020004" pitchFamily="2" charset="0"/>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lang="ko-KR" altLang="en-US" dirty="0"/>
          </a:p>
        </p:txBody>
      </p:sp>
      <p:sp>
        <p:nvSpPr>
          <p:cNvPr id="67" name="Google Shape;67;p13"/>
          <p:cNvSpPr txBox="1">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1" i="0" u="none" strike="noStrike" cap="none">
                <a:solidFill>
                  <a:schemeClr val="dk1"/>
                </a:solidFill>
                <a:latin typeface="Inter 18pt Medium" panose="02000503000000020004" pitchFamily="2" charset="0"/>
                <a:ea typeface="Inter 18pt Medium" panose="02000503000000020004" pitchFamily="2" charset="0"/>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lang="ko-KR" altLang="en-US" dirty="0"/>
          </a:p>
        </p:txBody>
      </p:sp>
      <p:sp>
        <p:nvSpPr>
          <p:cNvPr id="68" name="Google Shape;68;p13"/>
          <p:cNvSpPr txBox="1">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1" i="0" u="none" strike="noStrike" cap="none">
                <a:solidFill>
                  <a:schemeClr val="dk1"/>
                </a:solidFill>
                <a:latin typeface="Inter 18pt Medium" panose="02000503000000020004" pitchFamily="2" charset="0"/>
                <a:ea typeface="Inter 18pt Medium" panose="02000503000000020004" pitchFamily="2" charset="0"/>
                <a:cs typeface="Calibri"/>
                <a:sym typeface="Calibri"/>
              </a:defRPr>
            </a:lvl1pPr>
            <a:lvl2pPr marL="0" marR="0" lvl="1" indent="0" algn="r" rtl="0">
              <a:spcBef>
                <a:spcPts val="0"/>
              </a:spcBef>
              <a:buNone/>
              <a:defRPr sz="1200" b="1" i="0" u="none" strike="noStrike" cap="none">
                <a:solidFill>
                  <a:schemeClr val="dk1"/>
                </a:solidFill>
                <a:latin typeface="Calibri"/>
                <a:ea typeface="Calibri"/>
                <a:cs typeface="Calibri"/>
                <a:sym typeface="Calibri"/>
              </a:defRPr>
            </a:lvl2pPr>
            <a:lvl3pPr marL="0" marR="0" lvl="2" indent="0" algn="r" rtl="0">
              <a:spcBef>
                <a:spcPts val="0"/>
              </a:spcBef>
              <a:buNone/>
              <a:defRPr sz="1200" b="1" i="0" u="none" strike="noStrike" cap="none">
                <a:solidFill>
                  <a:schemeClr val="dk1"/>
                </a:solidFill>
                <a:latin typeface="Calibri"/>
                <a:ea typeface="Calibri"/>
                <a:cs typeface="Calibri"/>
                <a:sym typeface="Calibri"/>
              </a:defRPr>
            </a:lvl3pPr>
            <a:lvl4pPr marL="0" marR="0" lvl="3" indent="0" algn="r" rtl="0">
              <a:spcBef>
                <a:spcPts val="0"/>
              </a:spcBef>
              <a:buNone/>
              <a:defRPr sz="1200" b="1" i="0" u="none" strike="noStrike" cap="none">
                <a:solidFill>
                  <a:schemeClr val="dk1"/>
                </a:solidFill>
                <a:latin typeface="Calibri"/>
                <a:ea typeface="Calibri"/>
                <a:cs typeface="Calibri"/>
                <a:sym typeface="Calibri"/>
              </a:defRPr>
            </a:lvl4pPr>
            <a:lvl5pPr marL="0" marR="0" lvl="4" indent="0" algn="r" rtl="0">
              <a:spcBef>
                <a:spcPts val="0"/>
              </a:spcBef>
              <a:buNone/>
              <a:defRPr sz="1200" b="1" i="0" u="none" strike="noStrike" cap="none">
                <a:solidFill>
                  <a:schemeClr val="dk1"/>
                </a:solidFill>
                <a:latin typeface="Calibri"/>
                <a:ea typeface="Calibri"/>
                <a:cs typeface="Calibri"/>
                <a:sym typeface="Calibri"/>
              </a:defRPr>
            </a:lvl5pPr>
            <a:lvl6pPr marL="0" marR="0" lvl="5" indent="0" algn="r" rtl="0">
              <a:spcBef>
                <a:spcPts val="0"/>
              </a:spcBef>
              <a:buNone/>
              <a:defRPr sz="1200" b="1" i="0" u="none" strike="noStrike" cap="none">
                <a:solidFill>
                  <a:schemeClr val="dk1"/>
                </a:solidFill>
                <a:latin typeface="Calibri"/>
                <a:ea typeface="Calibri"/>
                <a:cs typeface="Calibri"/>
                <a:sym typeface="Calibri"/>
              </a:defRPr>
            </a:lvl6pPr>
            <a:lvl7pPr marL="0" marR="0" lvl="6" indent="0" algn="r" rtl="0">
              <a:spcBef>
                <a:spcPts val="0"/>
              </a:spcBef>
              <a:buNone/>
              <a:defRPr sz="1200" b="1" i="0" u="none" strike="noStrike" cap="none">
                <a:solidFill>
                  <a:schemeClr val="dk1"/>
                </a:solidFill>
                <a:latin typeface="Calibri"/>
                <a:ea typeface="Calibri"/>
                <a:cs typeface="Calibri"/>
                <a:sym typeface="Calibri"/>
              </a:defRPr>
            </a:lvl7pPr>
            <a:lvl8pPr marL="0" marR="0" lvl="7" indent="0" algn="r" rtl="0">
              <a:spcBef>
                <a:spcPts val="0"/>
              </a:spcBef>
              <a:buNone/>
              <a:defRPr sz="1200" b="1" i="0" u="none" strike="noStrike" cap="none">
                <a:solidFill>
                  <a:schemeClr val="dk1"/>
                </a:solidFill>
                <a:latin typeface="Calibri"/>
                <a:ea typeface="Calibri"/>
                <a:cs typeface="Calibri"/>
                <a:sym typeface="Calibri"/>
              </a:defRPr>
            </a:lvl8pPr>
            <a:lvl9pPr marL="0" marR="0" lvl="8" indent="0" algn="r" rtl="0">
              <a:spcBef>
                <a:spcPts val="0"/>
              </a:spcBef>
              <a:buNone/>
              <a:defRPr sz="1200" b="1" i="0" u="none" strike="noStrike" cap="none">
                <a:solidFill>
                  <a:schemeClr val="dk1"/>
                </a:solidFill>
                <a:latin typeface="Calibri"/>
                <a:ea typeface="Calibri"/>
                <a:cs typeface="Calibri"/>
                <a:sym typeface="Calibri"/>
              </a:defRPr>
            </a:lvl9pPr>
          </a:lstStyle>
          <a:p>
            <a:fld id="{00000000-1234-1234-1234-123412341234}" type="slidenum">
              <a:rPr lang="en-US" altLang="ko" smtClean="0"/>
              <a:pPr/>
              <a:t>‹#›</a:t>
            </a:fld>
            <a:endParaRPr lang="ko" altLang="en-US" dirty="0"/>
          </a:p>
        </p:txBody>
      </p:sp>
    </p:spTree>
    <p:extLst>
      <p:ext uri="{BB962C8B-B14F-4D97-AF65-F5344CB8AC3E}">
        <p14:creationId xmlns:p14="http://schemas.microsoft.com/office/powerpoint/2010/main" val="1015260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Inter 18pt Medium" panose="02000503000000020004" pitchFamily="2" charset="0"/>
          <a:ea typeface="Inter 18pt Medium" panose="02000503000000020004" pitchFamily="2"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Inter 18pt Medium" panose="02000503000000020004" pitchFamily="2" charset="0"/>
          <a:ea typeface="Inter 18pt Medium" panose="02000503000000020004" pitchFamily="2"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1" name="Google Shape;111;p19"/>
          <p:cNvSpPr txBox="1">
            <a:spLocks noGrp="1"/>
          </p:cNvSpPr>
          <p:nvPr>
            <p:ph type="sldNum" idx="4294967295"/>
          </p:nvPr>
        </p:nvSpPr>
        <p:spPr>
          <a:xfrm>
            <a:off x="9448800" y="6538384"/>
            <a:ext cx="2743200" cy="287867"/>
          </a:xfrm>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US" altLang="ko"/>
              <a:pPr/>
              <a:t>1</a:t>
            </a:fld>
            <a:endParaRPr/>
          </a:p>
        </p:txBody>
      </p:sp>
      <p:sp>
        <p:nvSpPr>
          <p:cNvPr id="13" name="Google Shape;101;p18">
            <a:extLst>
              <a:ext uri="{FF2B5EF4-FFF2-40B4-BE49-F238E27FC236}">
                <a16:creationId xmlns:a16="http://schemas.microsoft.com/office/drawing/2014/main" id="{3DEF9A4B-287A-4CF3-810E-27802ADD602A}"/>
              </a:ext>
            </a:extLst>
          </p:cNvPr>
          <p:cNvSpPr txBox="1">
            <a:spLocks/>
          </p:cNvSpPr>
          <p:nvPr/>
        </p:nvSpPr>
        <p:spPr>
          <a:xfrm>
            <a:off x="520700" y="1651683"/>
            <a:ext cx="10962800" cy="15656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4800"/>
              <a:buFont typeface="Roboto"/>
              <a:buNone/>
              <a:defRPr sz="4800" b="0" i="0" u="none" strike="noStrike" cap="none">
                <a:solidFill>
                  <a:schemeClr val="lt1"/>
                </a:solidFill>
                <a:latin typeface="Roboto"/>
                <a:ea typeface="Roboto"/>
                <a:cs typeface="Roboto"/>
                <a:sym typeface="Roboto"/>
              </a:defRPr>
            </a:lvl9pPr>
          </a:lstStyle>
          <a:p>
            <a:pPr defTabSz="1219170" latinLnBrk="0">
              <a:buClr>
                <a:srgbClr val="FFFFFF"/>
              </a:buClr>
              <a:defRPr/>
            </a:pPr>
            <a:r>
              <a:rPr lang="en-US" sz="4000" b="1" kern="0" dirty="0">
                <a:solidFill>
                  <a:srgbClr val="424242"/>
                </a:solidFill>
              </a:rPr>
              <a:t>PRISM: Privacy-Aware Routing for Adaptive Cloud-edge LLM Inference via Semantic Sketch Collaboration</a:t>
            </a:r>
          </a:p>
        </p:txBody>
      </p:sp>
      <p:sp>
        <p:nvSpPr>
          <p:cNvPr id="14" name="Google Shape;102;p18">
            <a:extLst>
              <a:ext uri="{FF2B5EF4-FFF2-40B4-BE49-F238E27FC236}">
                <a16:creationId xmlns:a16="http://schemas.microsoft.com/office/drawing/2014/main" id="{86AA0774-A874-42C6-BAC5-9A9F22A16C98}"/>
              </a:ext>
            </a:extLst>
          </p:cNvPr>
          <p:cNvSpPr txBox="1">
            <a:spLocks/>
          </p:cNvSpPr>
          <p:nvPr/>
        </p:nvSpPr>
        <p:spPr>
          <a:xfrm>
            <a:off x="520700" y="3640717"/>
            <a:ext cx="10962800" cy="608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1pPr>
            <a:lvl2pPr marL="914400" marR="0" lvl="1"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2pPr>
            <a:lvl3pPr marL="1371600" marR="0" lvl="2"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3pPr>
            <a:lvl4pPr marL="1828800" marR="0" lvl="3"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4pPr>
            <a:lvl5pPr marL="2286000" marR="0" lvl="4"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5pPr>
            <a:lvl6pPr marL="2743200" marR="0" lvl="5"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6pPr>
            <a:lvl7pPr marL="3200400" marR="0" lvl="6"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7pPr>
            <a:lvl8pPr marL="3657600" marR="0" lvl="7"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8pPr>
            <a:lvl9pPr marL="4114800" marR="0" lvl="8" indent="-317500" algn="l" rtl="0">
              <a:lnSpc>
                <a:spcPct val="100000"/>
              </a:lnSpc>
              <a:spcBef>
                <a:spcPts val="0"/>
              </a:spcBef>
              <a:spcAft>
                <a:spcPts val="0"/>
              </a:spcAft>
              <a:buClr>
                <a:schemeClr val="lt1"/>
              </a:buClr>
              <a:buSzPts val="1800"/>
              <a:buFont typeface="Roboto"/>
              <a:buNone/>
              <a:defRPr sz="1800" b="0" i="0" u="none" strike="noStrike" cap="none">
                <a:solidFill>
                  <a:schemeClr val="lt1"/>
                </a:solidFill>
                <a:latin typeface="Roboto"/>
                <a:ea typeface="Roboto"/>
                <a:cs typeface="Roboto"/>
                <a:sym typeface="Roboto"/>
              </a:defRPr>
            </a:lvl9pPr>
          </a:lstStyle>
          <a:p>
            <a:pPr marL="0" indent="0" defTabSz="1219170" latinLnBrk="0">
              <a:buClr>
                <a:srgbClr val="FFFFFF"/>
              </a:buClr>
              <a:defRPr/>
            </a:pPr>
            <a:r>
              <a:rPr lang="en-US" altLang="ko" sz="2400" kern="0" dirty="0">
                <a:solidFill>
                  <a:srgbClr val="424242"/>
                </a:solidFill>
              </a:rPr>
              <a:t>Surin Lee</a:t>
            </a:r>
            <a:endParaRPr lang="en-US" sz="2400" kern="0" dirty="0">
              <a:solidFill>
                <a:srgbClr val="424242"/>
              </a:solidFill>
            </a:endParaRPr>
          </a:p>
        </p:txBody>
      </p:sp>
      <p:sp>
        <p:nvSpPr>
          <p:cNvPr id="15" name="Google Shape;103;p18">
            <a:extLst>
              <a:ext uri="{FF2B5EF4-FFF2-40B4-BE49-F238E27FC236}">
                <a16:creationId xmlns:a16="http://schemas.microsoft.com/office/drawing/2014/main" id="{CFB27834-E51D-4382-8A0D-318B47D825B5}"/>
              </a:ext>
            </a:extLst>
          </p:cNvPr>
          <p:cNvSpPr txBox="1"/>
          <p:nvPr/>
        </p:nvSpPr>
        <p:spPr>
          <a:xfrm>
            <a:off x="520700" y="4976033"/>
            <a:ext cx="10962800" cy="451302"/>
          </a:xfrm>
          <a:prstGeom prst="rect">
            <a:avLst/>
          </a:prstGeom>
          <a:noFill/>
          <a:ln>
            <a:noFill/>
          </a:ln>
        </p:spPr>
        <p:txBody>
          <a:bodyPr spcFirstLastPara="1" wrap="square" lIns="121900" tIns="121900" rIns="121900" bIns="121900" anchor="t" anchorCtr="0">
            <a:spAutoFit/>
          </a:bodyPr>
          <a:lstStyle/>
          <a:p>
            <a:r>
              <a:rPr lang="en-US" altLang="ko" sz="1333" i="1" dirty="0">
                <a:solidFill>
                  <a:srgbClr val="424242"/>
                </a:solidFill>
                <a:latin typeface="Roboto"/>
                <a:ea typeface="Roboto"/>
                <a:cs typeface="Roboto"/>
                <a:sym typeface="Roboto"/>
              </a:rPr>
              <a:t>INFONET Journal Club Presentation</a:t>
            </a:r>
            <a:endParaRPr sz="1333" i="1" dirty="0">
              <a:latin typeface="Roboto"/>
              <a:ea typeface="Roboto"/>
              <a:cs typeface="Roboto"/>
              <a:sym typeface="Roboto"/>
            </a:endParaRPr>
          </a:p>
        </p:txBody>
      </p:sp>
      <p:sp>
        <p:nvSpPr>
          <p:cNvPr id="16" name="Google Shape;104;p18">
            <a:extLst>
              <a:ext uri="{FF2B5EF4-FFF2-40B4-BE49-F238E27FC236}">
                <a16:creationId xmlns:a16="http://schemas.microsoft.com/office/drawing/2014/main" id="{90E79546-DFAE-49DA-9C48-5D72E835E068}"/>
              </a:ext>
            </a:extLst>
          </p:cNvPr>
          <p:cNvSpPr txBox="1"/>
          <p:nvPr/>
        </p:nvSpPr>
        <p:spPr>
          <a:xfrm>
            <a:off x="520700" y="4137117"/>
            <a:ext cx="10962800" cy="410393"/>
          </a:xfrm>
          <a:prstGeom prst="rect">
            <a:avLst/>
          </a:prstGeom>
          <a:noFill/>
          <a:ln>
            <a:noFill/>
          </a:ln>
        </p:spPr>
        <p:txBody>
          <a:bodyPr spcFirstLastPara="1" wrap="square" lIns="121900" tIns="121900" rIns="121900" bIns="121900" anchor="t" anchorCtr="0">
            <a:spAutoFit/>
          </a:bodyPr>
          <a:lstStyle/>
          <a:p>
            <a:r>
              <a:rPr lang="en-US" sz="1067" dirty="0">
                <a:solidFill>
                  <a:srgbClr val="424242"/>
                </a:solidFill>
                <a:latin typeface="Roboto"/>
                <a:ea typeface="Roboto"/>
                <a:cs typeface="Roboto"/>
                <a:sym typeface="Roboto"/>
              </a:rPr>
              <a:t>07 31, 2026</a:t>
            </a:r>
            <a:endParaRPr sz="1067" dirty="0">
              <a:latin typeface="Roboto"/>
              <a:ea typeface="Roboto"/>
              <a:cs typeface="Roboto"/>
              <a:sym typeface="Roboto"/>
            </a:endParaRPr>
          </a:p>
        </p:txBody>
      </p:sp>
    </p:spTree>
    <p:extLst>
      <p:ext uri="{BB962C8B-B14F-4D97-AF65-F5344CB8AC3E}">
        <p14:creationId xmlns:p14="http://schemas.microsoft.com/office/powerpoint/2010/main" val="4308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How Does PRISM Choose the Route?</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10</a:t>
            </a:fld>
            <a:endParaRPr dirty="0"/>
          </a:p>
        </p:txBody>
      </p:sp>
      <p:sp>
        <p:nvSpPr>
          <p:cNvPr id="120" name="Google Shape;120;p20"/>
          <p:cNvSpPr txBox="1"/>
          <p:nvPr/>
        </p:nvSpPr>
        <p:spPr>
          <a:xfrm>
            <a:off x="288000" y="1018301"/>
            <a:ext cx="5414300" cy="1938952"/>
          </a:xfrm>
          <a:prstGeom prst="rect">
            <a:avLst/>
          </a:prstGeom>
          <a:noFill/>
          <a:ln>
            <a:noFill/>
          </a:ln>
        </p:spPr>
        <p:txBody>
          <a:bodyPr spcFirstLastPara="1" wrap="square" lIns="121900" tIns="121900" rIns="121900" bIns="121900" anchor="t" anchorCtr="0">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Soft Gating for Three-Way Routing </a:t>
            </a:r>
          </a:p>
          <a:p>
            <a:pPr marL="609596" indent="-457200">
              <a:buClr>
                <a:schemeClr val="dk1"/>
              </a:buClr>
              <a:buSzPct val="100000"/>
              <a:buFont typeface="Arial" panose="020B0604020202020204" pitchFamily="34" charset="0"/>
              <a:buChar char="•"/>
            </a:pPr>
            <a:r>
              <a:rPr lang="en-US" altLang="ko" dirty="0">
                <a:solidFill>
                  <a:schemeClr val="dk1"/>
                </a:solidFill>
                <a:latin typeface="Inter 18pt Medium" panose="02000503000000020004" pitchFamily="2" charset="0"/>
                <a:ea typeface="Inter 18pt Medium" panose="02000503000000020004" pitchFamily="2" charset="0"/>
                <a:cs typeface="Calibri"/>
                <a:sym typeface="Calibri"/>
              </a:rPr>
              <a:t>Input Features </a:t>
            </a:r>
          </a:p>
          <a:p>
            <a:pPr marL="609596" indent="-457200">
              <a:buClr>
                <a:schemeClr val="dk1"/>
              </a:buClr>
              <a:buSzPct val="100000"/>
              <a:buFont typeface="Arial" panose="020B0604020202020204" pitchFamily="34" charset="0"/>
              <a:buChar char="•"/>
            </a:pPr>
            <a:r>
              <a:rPr lang="en-US" altLang="ko" dirty="0">
                <a:solidFill>
                  <a:schemeClr val="dk1"/>
                </a:solidFill>
                <a:latin typeface="Inter 18pt Medium" panose="02000503000000020004" pitchFamily="2" charset="0"/>
                <a:ea typeface="Inter 18pt Medium" panose="02000503000000020004" pitchFamily="2" charset="0"/>
                <a:cs typeface="Calibri"/>
                <a:sym typeface="Calibri"/>
              </a:rPr>
              <a:t>From Sensitivity Profiling:</a:t>
            </a:r>
          </a:p>
          <a:p>
            <a:pPr marL="1066796" lvl="1" indent="-457200">
              <a:buClr>
                <a:schemeClr val="dk1"/>
              </a:buClr>
              <a:buSzPct val="100000"/>
              <a:buFont typeface="Arial" panose="020B0604020202020204" pitchFamily="34" charset="0"/>
              <a:buChar char="•"/>
            </a:pPr>
            <a:r>
              <a:rPr lang="en-US" altLang="ko" dirty="0">
                <a:solidFill>
                  <a:schemeClr val="dk1"/>
                </a:solidFill>
                <a:latin typeface="Inter 18pt Medium" panose="02000503000000020004" pitchFamily="2" charset="0"/>
                <a:ea typeface="Inter 18pt Medium" panose="02000503000000020004" pitchFamily="2" charset="0"/>
                <a:cs typeface="Calibri"/>
                <a:sym typeface="Calibri"/>
              </a:rPr>
              <a:t>Risk score R(P)</a:t>
            </a:r>
          </a:p>
          <a:p>
            <a:pPr marL="1066796" lvl="1" indent="-457200">
              <a:buClr>
                <a:schemeClr val="dk1"/>
              </a:buClr>
              <a:buSzPct val="100000"/>
              <a:buFont typeface="Arial" panose="020B0604020202020204" pitchFamily="34" charset="0"/>
              <a:buChar char="•"/>
            </a:pPr>
            <a:r>
              <a:rPr lang="en-US" altLang="ko" dirty="0">
                <a:solidFill>
                  <a:schemeClr val="dk1"/>
                </a:solidFill>
                <a:latin typeface="Inter 18pt Medium" panose="02000503000000020004" pitchFamily="2" charset="0"/>
                <a:ea typeface="Inter 18pt Medium" panose="02000503000000020004" pitchFamily="2" charset="0"/>
                <a:cs typeface="Calibri"/>
                <a:sym typeface="Calibri"/>
              </a:rPr>
              <a:t>Sensitivity mask d</a:t>
            </a:r>
          </a:p>
          <a:p>
            <a:pPr marL="1066796" lvl="1" indent="-457200">
              <a:buClr>
                <a:schemeClr val="dk1"/>
              </a:buClr>
              <a:buSzPct val="100000"/>
              <a:buFont typeface="Arial" panose="020B0604020202020204" pitchFamily="34" charset="0"/>
              <a:buChar char="•"/>
            </a:pPr>
            <a:r>
              <a:rPr lang="en-US" altLang="ko" dirty="0">
                <a:solidFill>
                  <a:schemeClr val="dk1"/>
                </a:solidFill>
                <a:latin typeface="Inter 18pt Medium" panose="02000503000000020004" pitchFamily="2" charset="0"/>
                <a:ea typeface="Inter 18pt Medium" panose="02000503000000020004" pitchFamily="2" charset="0"/>
                <a:cs typeface="Calibri"/>
                <a:sym typeface="Calibri"/>
              </a:rPr>
              <a:t>Contextual sensitivity signals</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9C8BE3AA-F244-48B2-BBEF-48A1CF60BA59}"/>
                  </a:ext>
                </a:extLst>
              </p:cNvPr>
              <p:cNvSpPr txBox="1"/>
              <p:nvPr/>
            </p:nvSpPr>
            <p:spPr>
              <a:xfrm>
                <a:off x="985275" y="3147554"/>
                <a:ext cx="3327400" cy="6689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ko-KR" altLang="en-US" b="0" i="1" dirty="0" smtClean="0">
                          <a:latin typeface="Cambria Math" panose="02040503050406030204" pitchFamily="18" charset="0"/>
                        </a:rPr>
                        <m:t>𝜋</m:t>
                      </m:r>
                      <m:r>
                        <a:rPr lang="en-US" altLang="ko-KR" b="0" i="1" dirty="0" smtClean="0">
                          <a:latin typeface="Cambria Math" panose="02040503050406030204" pitchFamily="18" charset="0"/>
                        </a:rPr>
                        <m:t>=</m:t>
                      </m:r>
                      <m:r>
                        <a:rPr lang="en-US" altLang="ko-KR" b="0" i="1" dirty="0" smtClean="0">
                          <a:latin typeface="Cambria Math" panose="02040503050406030204" pitchFamily="18" charset="0"/>
                        </a:rPr>
                        <m:t>𝑠𝑜𝑓𝑡𝑚𝑎𝑥</m:t>
                      </m:r>
                      <m:r>
                        <a:rPr lang="en-US" altLang="ko-KR" b="0" i="1" dirty="0" smtClean="0">
                          <a:latin typeface="Cambria Math" panose="02040503050406030204" pitchFamily="18" charset="0"/>
                        </a:rPr>
                        <m:t>(</m:t>
                      </m:r>
                      <m:sSub>
                        <m:sSubPr>
                          <m:ctrlPr>
                            <a:rPr lang="en-US" altLang="ko-KR" b="0" i="1" dirty="0" smtClean="0">
                              <a:latin typeface="Cambria Math" panose="02040503050406030204" pitchFamily="18" charset="0"/>
                            </a:rPr>
                          </m:ctrlPr>
                        </m:sSubPr>
                        <m:e>
                          <m:r>
                            <a:rPr lang="en-US" altLang="ko-KR" b="0" i="1" dirty="0" smtClean="0">
                              <a:latin typeface="Cambria Math" panose="02040503050406030204" pitchFamily="18" charset="0"/>
                            </a:rPr>
                            <m:t>𝑓</m:t>
                          </m:r>
                        </m:e>
                        <m:sub>
                          <m:r>
                            <a:rPr lang="ko-KR" altLang="en-US" b="0" i="1" dirty="0" smtClean="0">
                              <a:latin typeface="Cambria Math" panose="02040503050406030204" pitchFamily="18" charset="0"/>
                            </a:rPr>
                            <m:t>𝜃</m:t>
                          </m:r>
                        </m:sub>
                      </m:sSub>
                      <m:d>
                        <m:dPr>
                          <m:ctrlPr>
                            <a:rPr lang="en-US" altLang="ko-KR" b="0" i="1" dirty="0" smtClean="0">
                              <a:latin typeface="Cambria Math" panose="02040503050406030204" pitchFamily="18" charset="0"/>
                            </a:rPr>
                          </m:ctrlPr>
                        </m:dPr>
                        <m:e>
                          <m:r>
                            <a:rPr lang="en-US" altLang="ko-KR" b="0" i="1" dirty="0" smtClean="0">
                              <a:latin typeface="Cambria Math" panose="02040503050406030204" pitchFamily="18" charset="0"/>
                            </a:rPr>
                            <m:t>𝑧</m:t>
                          </m:r>
                        </m:e>
                      </m:d>
                      <m:r>
                        <a:rPr lang="en-US" altLang="ko-KR" b="0" i="1" dirty="0" smtClean="0">
                          <a:latin typeface="Cambria Math" panose="02040503050406030204" pitchFamily="18" charset="0"/>
                        </a:rPr>
                        <m:t>)</m:t>
                      </m:r>
                    </m:oMath>
                  </m:oMathPara>
                </a14:m>
                <a:endParaRPr lang="en-US" altLang="ko-KR" dirty="0"/>
              </a:p>
              <a:p>
                <a:pPr/>
                <a14:m>
                  <m:oMathPara xmlns:m="http://schemas.openxmlformats.org/officeDocument/2006/math">
                    <m:oMathParaPr>
                      <m:jc m:val="centerGroup"/>
                    </m:oMathParaPr>
                    <m:oMath xmlns:m="http://schemas.openxmlformats.org/officeDocument/2006/math">
                      <m:r>
                        <a:rPr lang="ko-KR" altLang="en-US" i="1" smtClean="0">
                          <a:latin typeface="Cambria Math" panose="02040503050406030204" pitchFamily="18" charset="0"/>
                        </a:rPr>
                        <m:t>𝜋</m:t>
                      </m:r>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ko-KR" altLang="en-US" b="0" i="1" smtClean="0">
                              <a:latin typeface="Cambria Math" panose="02040503050406030204" pitchFamily="18" charset="0"/>
                            </a:rPr>
                            <m:t>𝜋</m:t>
                          </m:r>
                        </m:e>
                        <m:sub>
                          <m:r>
                            <a:rPr lang="en-US" altLang="ko-KR" b="0" i="1" smtClean="0">
                              <a:latin typeface="Cambria Math" panose="02040503050406030204" pitchFamily="18" charset="0"/>
                            </a:rPr>
                            <m:t>𝑐𝑙𝑜𝑢𝑑</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ko-KR" altLang="en-US" i="1">
                              <a:latin typeface="Cambria Math" panose="02040503050406030204" pitchFamily="18" charset="0"/>
                            </a:rPr>
                            <m:t>𝜋</m:t>
                          </m:r>
                        </m:e>
                        <m:sub>
                          <m:r>
                            <a:rPr lang="en-US" altLang="ko-KR" i="1">
                              <a:latin typeface="Cambria Math" panose="02040503050406030204" pitchFamily="18" charset="0"/>
                            </a:rPr>
                            <m:t>𝑐</m:t>
                          </m:r>
                          <m:r>
                            <a:rPr lang="en-US" altLang="ko-KR" b="0" i="1" smtClean="0">
                              <a:latin typeface="Cambria Math" panose="02040503050406030204" pitchFamily="18" charset="0"/>
                            </a:rPr>
                            <m:t>𝑜𝑙𝑙𝑎𝑏</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ko-KR" altLang="en-US" i="1">
                              <a:latin typeface="Cambria Math" panose="02040503050406030204" pitchFamily="18" charset="0"/>
                            </a:rPr>
                            <m:t>𝜋</m:t>
                          </m:r>
                        </m:e>
                        <m:sub>
                          <m:r>
                            <a:rPr lang="en-US" altLang="ko-KR" b="0" i="1" smtClean="0">
                              <a:latin typeface="Cambria Math" panose="02040503050406030204" pitchFamily="18" charset="0"/>
                            </a:rPr>
                            <m:t>𝑒𝑑𝑔𝑒</m:t>
                          </m:r>
                        </m:sub>
                      </m:sSub>
                      <m:r>
                        <a:rPr lang="en-US" altLang="ko-KR" b="0" i="1" smtClean="0">
                          <a:latin typeface="Cambria Math" panose="02040503050406030204" pitchFamily="18" charset="0"/>
                        </a:rPr>
                        <m:t>]</m:t>
                      </m:r>
                    </m:oMath>
                  </m:oMathPara>
                </a14:m>
                <a:endParaRPr lang="ko-KR" altLang="en-US" dirty="0"/>
              </a:p>
            </p:txBody>
          </p:sp>
        </mc:Choice>
        <mc:Fallback>
          <p:sp>
            <p:nvSpPr>
              <p:cNvPr id="3" name="TextBox 2">
                <a:extLst>
                  <a:ext uri="{FF2B5EF4-FFF2-40B4-BE49-F238E27FC236}">
                    <a16:creationId xmlns:a16="http://schemas.microsoft.com/office/drawing/2014/main" id="{9C8BE3AA-F244-48B2-BBEF-48A1CF60BA59}"/>
                  </a:ext>
                </a:extLst>
              </p:cNvPr>
              <p:cNvSpPr txBox="1">
                <a:spLocks noRot="1" noChangeAspect="1" noMove="1" noResize="1" noEditPoints="1" noAdjustHandles="1" noChangeArrowheads="1" noChangeShapeType="1" noTextEdit="1"/>
              </p:cNvSpPr>
              <p:nvPr/>
            </p:nvSpPr>
            <p:spPr>
              <a:xfrm>
                <a:off x="985275" y="3147554"/>
                <a:ext cx="3327400" cy="668901"/>
              </a:xfrm>
              <a:prstGeom prst="rect">
                <a:avLst/>
              </a:prstGeom>
              <a:blipFill>
                <a:blip r:embed="rId3"/>
                <a:stretch>
                  <a:fillRect b="-5455"/>
                </a:stretch>
              </a:blipFill>
            </p:spPr>
            <p:txBody>
              <a:bodyPr/>
              <a:lstStyle/>
              <a:p>
                <a:r>
                  <a:rPr lang="ko-KR" altLang="en-US">
                    <a:noFill/>
                  </a:rPr>
                  <a:t> </a:t>
                </a:r>
              </a:p>
            </p:txBody>
          </p:sp>
        </mc:Fallback>
      </mc:AlternateContent>
      <p:pic>
        <p:nvPicPr>
          <p:cNvPr id="21" name="그림 20">
            <a:extLst>
              <a:ext uri="{FF2B5EF4-FFF2-40B4-BE49-F238E27FC236}">
                <a16:creationId xmlns:a16="http://schemas.microsoft.com/office/drawing/2014/main" id="{8F0C158E-F773-4B60-8D69-FD2768D1AB61}"/>
              </a:ext>
            </a:extLst>
          </p:cNvPr>
          <p:cNvPicPr>
            <a:picLocks noChangeAspect="1"/>
          </p:cNvPicPr>
          <p:nvPr/>
        </p:nvPicPr>
        <p:blipFill rotWithShape="1">
          <a:blip r:embed="rId4"/>
          <a:srcRect r="8649"/>
          <a:stretch/>
        </p:blipFill>
        <p:spPr>
          <a:xfrm>
            <a:off x="6770145" y="1202860"/>
            <a:ext cx="5037855" cy="4961124"/>
          </a:xfrm>
          <a:prstGeom prst="rect">
            <a:avLst/>
          </a:prstGeom>
        </p:spPr>
      </p:pic>
      <p:sp>
        <p:nvSpPr>
          <p:cNvPr id="6" name="Rectangle 3">
            <a:extLst>
              <a:ext uri="{FF2B5EF4-FFF2-40B4-BE49-F238E27FC236}">
                <a16:creationId xmlns:a16="http://schemas.microsoft.com/office/drawing/2014/main" id="{0947D442-612C-42E2-87A1-076B616B46B0}"/>
              </a:ext>
            </a:extLst>
          </p:cNvPr>
          <p:cNvSpPr>
            <a:spLocks noChangeArrowheads="1"/>
          </p:cNvSpPr>
          <p:nvPr/>
        </p:nvSpPr>
        <p:spPr bwMode="auto">
          <a:xfrm>
            <a:off x="603250" y="3967826"/>
            <a:ext cx="6870700" cy="8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ko-KR" altLang="ko-KR" sz="1800" b="1" i="0" u="none" strike="noStrike" cap="none" normalizeH="0" baseline="0" dirty="0" err="1">
                <a:ln>
                  <a:noFill/>
                </a:ln>
                <a:solidFill>
                  <a:schemeClr val="tx1"/>
                </a:solidFill>
                <a:effectLst/>
                <a:latin typeface="Inter 24pt" panose="02000503000000020004" pitchFamily="2" charset="0"/>
              </a:rPr>
              <a:t>Training</a:t>
            </a:r>
            <a:r>
              <a:rPr kumimoji="0" lang="ko-KR" altLang="ko-KR" sz="1800" b="1" i="0" u="none" strike="noStrike" cap="none" normalizeH="0" baseline="0" dirty="0">
                <a:ln>
                  <a:noFill/>
                </a:ln>
                <a:solidFill>
                  <a:schemeClr val="tx1"/>
                </a:solidFill>
                <a:effectLst/>
                <a:latin typeface="Inter 24pt" panose="02000503000000020004" pitchFamily="2" charset="0"/>
              </a:rPr>
              <a:t>:</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soft</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routing</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probabilities</a:t>
            </a:r>
            <a:r>
              <a:rPr kumimoji="0" lang="ko-KR" altLang="ko-KR" sz="1800" b="0" i="0" u="none" strike="noStrike" cap="none" normalizeH="0" baseline="0" dirty="0">
                <a:ln>
                  <a:noFill/>
                </a:ln>
                <a:solidFill>
                  <a:schemeClr val="tx1"/>
                </a:solidFill>
                <a:effectLst/>
                <a:latin typeface="Inter 24pt" panose="02000503000000020004" pitchFamily="2" charset="0"/>
              </a:rPr>
              <a:t> + </a:t>
            </a:r>
            <a:r>
              <a:rPr kumimoji="0" lang="ko-KR" altLang="ko-KR" sz="1800" b="0" i="0" u="none" strike="noStrike" cap="none" normalizeH="0" baseline="0" dirty="0" err="1">
                <a:ln>
                  <a:noFill/>
                </a:ln>
                <a:solidFill>
                  <a:schemeClr val="tx1"/>
                </a:solidFill>
                <a:effectLst/>
                <a:latin typeface="Inter 24pt" panose="02000503000000020004" pitchFamily="2" charset="0"/>
              </a:rPr>
              <a:t>entropy</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regularization</a:t>
            </a:r>
            <a:endParaRPr kumimoji="0" lang="ko-KR" altLang="ko-KR" sz="1800" b="0" i="0" u="none" strike="noStrike" cap="none" normalizeH="0" baseline="0" dirty="0">
              <a:ln>
                <a:noFill/>
              </a:ln>
              <a:solidFill>
                <a:schemeClr val="tx1"/>
              </a:solidFill>
              <a:effectLst/>
              <a:latin typeface="Inter 24pt" panose="02000503000000020004" pitchFamily="2" charset="0"/>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ko-KR" altLang="ko-KR" sz="1800" b="1" i="0" u="none" strike="noStrike" cap="none" normalizeH="0" baseline="0" dirty="0" err="1">
                <a:ln>
                  <a:noFill/>
                </a:ln>
                <a:solidFill>
                  <a:schemeClr val="tx1"/>
                </a:solidFill>
                <a:effectLst/>
                <a:latin typeface="Inter 24pt" panose="02000503000000020004" pitchFamily="2" charset="0"/>
              </a:rPr>
              <a:t>Inference</a:t>
            </a:r>
            <a:r>
              <a:rPr kumimoji="0" lang="ko-KR" altLang="ko-KR" sz="1800" b="1" i="0" u="none" strike="noStrike" cap="none" normalizeH="0" baseline="0" dirty="0">
                <a:ln>
                  <a:noFill/>
                </a:ln>
                <a:solidFill>
                  <a:schemeClr val="tx1"/>
                </a:solidFill>
                <a:effectLst/>
                <a:latin typeface="Inter 24pt" panose="02000503000000020004" pitchFamily="2" charset="0"/>
              </a:rPr>
              <a:t>:</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select</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the</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route</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with</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the</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highest</a:t>
            </a:r>
            <a:r>
              <a:rPr kumimoji="0" lang="ko-KR" altLang="ko-KR" sz="1800" b="0" i="0" u="none" strike="noStrike" cap="none" normalizeH="0" baseline="0" dirty="0">
                <a:ln>
                  <a:noFill/>
                </a:ln>
                <a:solidFill>
                  <a:schemeClr val="tx1"/>
                </a:solidFill>
                <a:effectLst/>
                <a:latin typeface="Inter 24pt" panose="02000503000000020004" pitchFamily="2" charset="0"/>
              </a:rPr>
              <a:t> </a:t>
            </a:r>
            <a:r>
              <a:rPr kumimoji="0" lang="ko-KR" altLang="ko-KR" sz="1800" b="0" i="0" u="none" strike="noStrike" cap="none" normalizeH="0" baseline="0" dirty="0" err="1">
                <a:ln>
                  <a:noFill/>
                </a:ln>
                <a:solidFill>
                  <a:schemeClr val="tx1"/>
                </a:solidFill>
                <a:effectLst/>
                <a:latin typeface="Inter 24pt" panose="02000503000000020004" pitchFamily="2" charset="0"/>
              </a:rPr>
              <a:t>probability</a:t>
            </a:r>
            <a:endParaRPr kumimoji="0" lang="ko-KR" altLang="ko-KR" sz="1800" b="0" i="0" u="none" strike="noStrike" cap="none" normalizeH="0" baseline="0" dirty="0">
              <a:ln>
                <a:noFill/>
              </a:ln>
              <a:solidFill>
                <a:schemeClr val="tx1"/>
              </a:solidFill>
              <a:effectLst/>
              <a:latin typeface="Inter 24pt" panose="02000503000000020004" pitchFamily="2" charset="0"/>
            </a:endParaRPr>
          </a:p>
        </p:txBody>
      </p:sp>
    </p:spTree>
    <p:extLst>
      <p:ext uri="{BB962C8B-B14F-4D97-AF65-F5344CB8AC3E}">
        <p14:creationId xmlns:p14="http://schemas.microsoft.com/office/powerpoint/2010/main" val="2212910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Why Is Simple Masking Not Enough?</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11</a:t>
            </a:fld>
            <a:endParaRPr dirty="0"/>
          </a:p>
        </p:txBody>
      </p:sp>
      <p:sp>
        <p:nvSpPr>
          <p:cNvPr id="120" name="Google Shape;120;p20"/>
          <p:cNvSpPr txBox="1"/>
          <p:nvPr/>
        </p:nvSpPr>
        <p:spPr>
          <a:xfrm>
            <a:off x="288000" y="1018301"/>
            <a:ext cx="11520000" cy="3139281"/>
          </a:xfrm>
          <a:prstGeom prst="rect">
            <a:avLst/>
          </a:prstGeom>
          <a:noFill/>
          <a:ln>
            <a:noFill/>
          </a:ln>
        </p:spPr>
        <p:txBody>
          <a:bodyPr spcFirstLastPara="1" wrap="square" lIns="121900" tIns="121900" rIns="121900" bIns="121900" anchor="t" anchorCtr="0">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Why Not Simply Remove Names? </a:t>
            </a:r>
          </a:p>
          <a:p>
            <a:pPr marL="1066796" lvl="1" indent="-4572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“&lt;NAME&gt; owns a </a:t>
            </a: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black dog </a:t>
            </a: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and often walks it after dinner.”</a:t>
            </a:r>
          </a:p>
          <a:p>
            <a:pPr marL="1066796" lvl="1" indent="-4572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“The owner of the </a:t>
            </a: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black dog</a:t>
            </a: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 takes out the trash every Tuesday.”</a:t>
            </a:r>
          </a:p>
          <a:p>
            <a:pPr marL="1066796" lvl="1" indent="-457200">
              <a:buClr>
                <a:schemeClr val="dk1"/>
              </a:buClr>
              <a:buSzPts val="1800"/>
              <a:buFont typeface="Arial" panose="020B0604020202020204" pitchFamily="34" charset="0"/>
              <a:buChar char="•"/>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523996" lvl="2" indent="-4572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Shared semantic clue: “black dog” </a:t>
            </a:r>
            <a:r>
              <a:rPr lang="en-US" altLang="ko" sz="2000" dirty="0">
                <a:solidFill>
                  <a:schemeClr val="dk1"/>
                </a:solidFill>
                <a:latin typeface="Inter 18pt Medium" panose="02000503000000020004" pitchFamily="2" charset="0"/>
                <a:ea typeface="Inter 18pt Medium" panose="02000503000000020004" pitchFamily="2" charset="0"/>
                <a:cs typeface="Calibri"/>
                <a:sym typeface="Wingdings" panose="05000000000000000000" pitchFamily="2" charset="2"/>
              </a:rPr>
              <a:t> Linkage Attack </a:t>
            </a:r>
          </a:p>
          <a:p>
            <a:pPr marL="1523996" lvl="2" indent="-4572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Explicit identifiers may be removed, but contextual clues can still link records and reveal private information.</a:t>
            </a:r>
          </a:p>
          <a:p>
            <a:pPr marL="1066796" lvl="1" indent="-457200">
              <a:buClr>
                <a:schemeClr val="dk1"/>
              </a:buClr>
              <a:buSzPts val="1800"/>
              <a:buFont typeface="Arial" panose="020B0604020202020204" pitchFamily="34" charset="0"/>
              <a:buChar char="•"/>
            </a:pPr>
            <a:endParaRPr lang="en-US" altLang="ko" sz="24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52396">
              <a:buClr>
                <a:schemeClr val="dk1"/>
              </a:buClr>
              <a:buSzPts val="1800"/>
            </a:pPr>
            <a:endParaRPr lang="en-US" sz="2400" dirty="0">
              <a:solidFill>
                <a:srgbClr val="FF0000"/>
              </a:solidFill>
              <a:latin typeface="Inter 18pt Medium" panose="02000503000000020004" pitchFamily="2" charset="0"/>
              <a:ea typeface="Inter 18pt Medium" panose="02000503000000020004" pitchFamily="2" charset="0"/>
              <a:cs typeface="Calibri"/>
              <a:sym typeface="Calibri"/>
            </a:endParaRPr>
          </a:p>
        </p:txBody>
      </p:sp>
      <p:sp>
        <p:nvSpPr>
          <p:cNvPr id="8" name="TextBox 7">
            <a:extLst>
              <a:ext uri="{FF2B5EF4-FFF2-40B4-BE49-F238E27FC236}">
                <a16:creationId xmlns:a16="http://schemas.microsoft.com/office/drawing/2014/main" id="{AD807C85-E8E8-4AAD-B053-534E75E9505B}"/>
              </a:ext>
            </a:extLst>
          </p:cNvPr>
          <p:cNvSpPr txBox="1"/>
          <p:nvPr/>
        </p:nvSpPr>
        <p:spPr>
          <a:xfrm>
            <a:off x="805900" y="4157582"/>
            <a:ext cx="11520000" cy="461665"/>
          </a:xfrm>
          <a:prstGeom prst="rect">
            <a:avLst/>
          </a:prstGeom>
          <a:noFill/>
        </p:spPr>
        <p:txBody>
          <a:bodyPr wrap="square">
            <a:spAutoFit/>
          </a:bodyPr>
          <a:lstStyle/>
          <a:p>
            <a:r>
              <a:rPr lang="en-US" altLang="ko-KR" sz="2400" b="1" dirty="0">
                <a:latin typeface="Inter 18pt Medium" panose="02000503000000020004" pitchFamily="2" charset="0"/>
                <a:ea typeface="Inter 18pt Medium" panose="02000503000000020004" pitchFamily="2" charset="0"/>
                <a:cs typeface="Calibri" panose="020F0502020204030204" pitchFamily="34" charset="0"/>
              </a:rPr>
              <a:t>PRISM's approach: Perturb both the entity category and the entity value.</a:t>
            </a:r>
            <a:endParaRPr lang="ko-KR" altLang="en-US" sz="2400" dirty="0">
              <a:latin typeface="Inter 18pt Medium" panose="02000503000000020004" pitchFamily="2" charset="0"/>
              <a:cs typeface="Calibri" panose="020F0502020204030204" pitchFamily="34" charset="0"/>
            </a:endParaRPr>
          </a:p>
        </p:txBody>
      </p:sp>
    </p:spTree>
    <p:extLst>
      <p:ext uri="{BB962C8B-B14F-4D97-AF65-F5344CB8AC3E}">
        <p14:creationId xmlns:p14="http://schemas.microsoft.com/office/powerpoint/2010/main" val="38127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Step3: Adaptive TWO-Layer LDP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12</a:t>
            </a:fld>
            <a:endParaRPr dirty="0"/>
          </a:p>
        </p:txBody>
      </p:sp>
      <p:sp>
        <p:nvSpPr>
          <p:cNvPr id="120" name="Google Shape;120;p20"/>
          <p:cNvSpPr txBox="1"/>
          <p:nvPr/>
        </p:nvSpPr>
        <p:spPr>
          <a:xfrm>
            <a:off x="288000" y="1008101"/>
            <a:ext cx="12386600" cy="553957"/>
          </a:xfrm>
          <a:prstGeom prst="rect">
            <a:avLst/>
          </a:prstGeom>
          <a:noFill/>
          <a:ln>
            <a:noFill/>
          </a:ln>
        </p:spPr>
        <p:txBody>
          <a:bodyPr spcFirstLastPara="1" wrap="square" lIns="121900" tIns="121900" rIns="121900" bIns="121900" anchor="t" anchorCtr="0">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PRISM protects an entity at two levels</a:t>
            </a:r>
            <a:endParaRPr lang="en-US" sz="2400" dirty="0">
              <a:solidFill>
                <a:srgbClr val="FF0000"/>
              </a:solidFill>
              <a:latin typeface="Inter 18pt Medium" panose="02000503000000020004" pitchFamily="2" charset="0"/>
              <a:ea typeface="Inter 18pt Medium" panose="02000503000000020004" pitchFamily="2" charset="0"/>
              <a:cs typeface="Calibri"/>
              <a:sym typeface="Calibri"/>
            </a:endParaRP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ACD4120-1187-4DDD-A88C-4F8A83AE04A0}"/>
                  </a:ext>
                </a:extLst>
              </p:cNvPr>
              <p:cNvSpPr txBox="1"/>
              <p:nvPr/>
            </p:nvSpPr>
            <p:spPr>
              <a:xfrm>
                <a:off x="4349750" y="1562058"/>
                <a:ext cx="7308850" cy="3004220"/>
              </a:xfrm>
              <a:prstGeom prst="rect">
                <a:avLst/>
              </a:prstGeom>
              <a:noFill/>
            </p:spPr>
            <p:txBody>
              <a:bodyPr wrap="square">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Privacy Budget </a:t>
                </a:r>
              </a:p>
              <a:p>
                <a:pPr marL="1066796" lvl="1" indent="-457200">
                  <a:buClr>
                    <a:schemeClr val="dk1"/>
                  </a:buClr>
                  <a:buSzPts val="1800"/>
                  <a:buFont typeface="Arial" panose="020B0604020202020204" pitchFamily="34" charset="0"/>
                  <a:buChar char="•"/>
                </a:pPr>
                <a14:m>
                  <m:oMath xmlns:m="http://schemas.openxmlformats.org/officeDocument/2006/math">
                    <m:sSub>
                      <m:sSubPr>
                        <m:ctrlPr>
                          <a:rPr lang="en-US" altLang="ko" sz="200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𝑡𝑜𝑡𝑎𝑙</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 </m:t>
                    </m:r>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b="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1</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m:t>
                    </m:r>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b="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2</m:t>
                        </m:r>
                      </m:sub>
                    </m:sSub>
                  </m:oMath>
                </a14:m>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14:m>
                  <m:oMath xmlns:m="http://schemas.openxmlformats.org/officeDocument/2006/math">
                    <m:sSub>
                      <m:sSubPr>
                        <m:ctrlPr>
                          <a:rPr lang="en-US" altLang="ko" sz="200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1</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m:t>
                    </m:r>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b="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𝑡𝑜𝑡𝑎𝑙</m:t>
                        </m:r>
                      </m:sub>
                    </m:sSub>
                    <m:f>
                      <m:f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fPr>
                      <m:num>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𝑤</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𝑐</m:t>
                            </m:r>
                          </m:sub>
                        </m:sSub>
                      </m:num>
                      <m:den>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𝑤</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𝑐</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+(1−</m:t>
                        </m:r>
                        <m:sSub>
                          <m:sSubPr>
                            <m:ctrlP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𝑤</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𝑐</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m:t>
                        </m:r>
                        <m:r>
                          <a:rPr lang="ko" altLang="en-US" sz="2000" b="0" i="1" smtClean="0">
                            <a:solidFill>
                              <a:schemeClr val="dk1"/>
                            </a:solidFill>
                            <a:latin typeface="Cambria Math" panose="02040503050406030204" pitchFamily="18" charset="0"/>
                            <a:ea typeface="Inter 18pt Medium" panose="02000503000000020004" pitchFamily="2" charset="0"/>
                            <a:cs typeface="Calibri"/>
                            <a:sym typeface="Calibri"/>
                          </a:rPr>
                          <m:t>𝛼</m:t>
                        </m:r>
                      </m:den>
                    </m:f>
                  </m:oMath>
                </a14:m>
                <a:endParaRPr lang="en-US" altLang="ko" sz="2000" b="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14:m>
                  <m:oMath xmlns:m="http://schemas.openxmlformats.org/officeDocument/2006/math">
                    <m:sSub>
                      <m:sSubPr>
                        <m:ctrlPr>
                          <a:rPr lang="en-US" altLang="ko" sz="2000" i="1" smtClean="0">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i="1" smtClean="0">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2</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m:t>
                    </m:r>
                  </m:oMath>
                </a14:m>
                <a:r>
                  <a:rPr lang="en-US" altLang="ko" sz="2000" dirty="0">
                    <a:solidFill>
                      <a:schemeClr val="dk1"/>
                    </a:solidFill>
                    <a:ea typeface="Inter 18pt Medium" panose="02000503000000020004" pitchFamily="2" charset="0"/>
                    <a:cs typeface="Calibri"/>
                    <a:sym typeface="Calibri"/>
                  </a:rPr>
                  <a:t> </a:t>
                </a:r>
                <a14:m>
                  <m:oMath xmlns:m="http://schemas.openxmlformats.org/officeDocument/2006/math">
                    <m:sSub>
                      <m:sSubPr>
                        <m:ctrlPr>
                          <a:rPr lang="en-US" altLang="ko" sz="2000" i="1">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i="1">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i="1">
                            <a:solidFill>
                              <a:schemeClr val="dk1"/>
                            </a:solidFill>
                            <a:latin typeface="Cambria Math" panose="02040503050406030204" pitchFamily="18" charset="0"/>
                            <a:ea typeface="Inter 18pt Medium" panose="02000503000000020004" pitchFamily="2" charset="0"/>
                            <a:cs typeface="Calibri"/>
                            <a:sym typeface="Calibri"/>
                          </a:rPr>
                          <m:t>𝑡𝑜𝑡𝑎𝑙</m:t>
                        </m:r>
                      </m:sub>
                    </m:sSub>
                    <m:r>
                      <a:rPr lang="en-US" altLang="ko" sz="2000" b="0" i="1" smtClean="0">
                        <a:solidFill>
                          <a:schemeClr val="dk1"/>
                        </a:solidFill>
                        <a:latin typeface="Cambria Math" panose="02040503050406030204" pitchFamily="18" charset="0"/>
                        <a:ea typeface="Inter 18pt Medium" panose="02000503000000020004" pitchFamily="2" charset="0"/>
                        <a:cs typeface="Calibri"/>
                        <a:sym typeface="Calibri"/>
                      </a:rPr>
                      <m:t>−</m:t>
                    </m:r>
                  </m:oMath>
                </a14:m>
                <a:r>
                  <a:rPr lang="en-US" altLang="ko" sz="2000" dirty="0">
                    <a:solidFill>
                      <a:schemeClr val="dk1"/>
                    </a:solidFill>
                    <a:ea typeface="Inter 18pt Medium" panose="02000503000000020004" pitchFamily="2" charset="0"/>
                    <a:cs typeface="Calibri"/>
                    <a:sym typeface="Calibri"/>
                  </a:rPr>
                  <a:t> </a:t>
                </a:r>
                <a14:m>
                  <m:oMath xmlns:m="http://schemas.openxmlformats.org/officeDocument/2006/math">
                    <m:sSub>
                      <m:sSubPr>
                        <m:ctrlPr>
                          <a:rPr lang="en-US" altLang="ko" sz="2000" i="1">
                            <a:solidFill>
                              <a:schemeClr val="dk1"/>
                            </a:solidFill>
                            <a:latin typeface="Cambria Math" panose="02040503050406030204" pitchFamily="18" charset="0"/>
                            <a:ea typeface="Inter 18pt Medium" panose="02000503000000020004" pitchFamily="2" charset="0"/>
                            <a:cs typeface="Calibri"/>
                            <a:sym typeface="Calibri"/>
                          </a:rPr>
                        </m:ctrlPr>
                      </m:sSubPr>
                      <m:e>
                        <m:r>
                          <a:rPr lang="ko" altLang="en-US" sz="2000" i="1">
                            <a:solidFill>
                              <a:schemeClr val="dk1"/>
                            </a:solidFill>
                            <a:latin typeface="Cambria Math" panose="02040503050406030204" pitchFamily="18" charset="0"/>
                            <a:ea typeface="Inter 18pt Medium" panose="02000503000000020004" pitchFamily="2" charset="0"/>
                            <a:cs typeface="Calibri"/>
                            <a:sym typeface="Calibri"/>
                          </a:rPr>
                          <m:t>𝜖</m:t>
                        </m:r>
                      </m:e>
                      <m:sub>
                        <m:r>
                          <a:rPr lang="en-US" altLang="ko" sz="2000" i="1">
                            <a:solidFill>
                              <a:schemeClr val="dk1"/>
                            </a:solidFill>
                            <a:latin typeface="Cambria Math" panose="02040503050406030204" pitchFamily="18" charset="0"/>
                            <a:ea typeface="Inter 18pt Medium" panose="02000503000000020004" pitchFamily="2" charset="0"/>
                            <a:cs typeface="Calibri"/>
                            <a:sym typeface="Calibri"/>
                          </a:rPr>
                          <m:t>1</m:t>
                        </m:r>
                      </m:sub>
                    </m:sSub>
                  </m:oMath>
                </a14:m>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The allocation depends on the sensitivity weight </a:t>
                </a:r>
                <a14:m>
                  <m:oMath xmlns:m="http://schemas.openxmlformats.org/officeDocument/2006/math">
                    <m:sSub>
                      <m:sSubPr>
                        <m:ctrlPr>
                          <a:rPr lang="en-US" altLang="ko-KR" sz="2000" i="1" smtClean="0">
                            <a:latin typeface="Cambria Math" panose="02040503050406030204" pitchFamily="18" charset="0"/>
                          </a:rPr>
                        </m:ctrlPr>
                      </m:sSubPr>
                      <m:e>
                        <m:r>
                          <a:rPr lang="en-US" altLang="ko-KR" sz="2000" b="0" i="1" smtClean="0">
                            <a:latin typeface="Cambria Math" panose="02040503050406030204" pitchFamily="18" charset="0"/>
                          </a:rPr>
                          <m:t>𝑤</m:t>
                        </m:r>
                      </m:e>
                      <m:sub>
                        <m:r>
                          <a:rPr lang="en-US" altLang="ko-KR" sz="2000" b="0" i="1" smtClean="0">
                            <a:latin typeface="Cambria Math" panose="02040503050406030204" pitchFamily="18" charset="0"/>
                          </a:rPr>
                          <m:t>𝑐</m:t>
                        </m:r>
                      </m:sub>
                    </m:sSub>
                  </m:oMath>
                </a14:m>
                <a:r>
                  <a:rPr lang="en-US" altLang="ko-KR" sz="2000" dirty="0">
                    <a:latin typeface="Inter 24pt" panose="02000503000000020004" pitchFamily="2" charset="0"/>
                    <a:ea typeface="Inter 24pt" panose="02000503000000020004" pitchFamily="2" charset="0"/>
                  </a:rPr>
                  <a:t>of the entity category.</a:t>
                </a: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Different entity types receive different category/value perturbation budgets.</a:t>
                </a:r>
              </a:p>
            </p:txBody>
          </p:sp>
        </mc:Choice>
        <mc:Fallback>
          <p:sp>
            <p:nvSpPr>
              <p:cNvPr id="12" name="TextBox 11">
                <a:extLst>
                  <a:ext uri="{FF2B5EF4-FFF2-40B4-BE49-F238E27FC236}">
                    <a16:creationId xmlns:a16="http://schemas.microsoft.com/office/drawing/2014/main" id="{6ACD4120-1187-4DDD-A88C-4F8A83AE04A0}"/>
                  </a:ext>
                </a:extLst>
              </p:cNvPr>
              <p:cNvSpPr txBox="1">
                <a:spLocks noRot="1" noChangeAspect="1" noMove="1" noResize="1" noEditPoints="1" noAdjustHandles="1" noChangeArrowheads="1" noChangeShapeType="1" noTextEdit="1"/>
              </p:cNvSpPr>
              <p:nvPr/>
            </p:nvSpPr>
            <p:spPr>
              <a:xfrm>
                <a:off x="4349750" y="1562058"/>
                <a:ext cx="7308850" cy="3004220"/>
              </a:xfrm>
              <a:prstGeom prst="rect">
                <a:avLst/>
              </a:prstGeom>
              <a:blipFill>
                <a:blip r:embed="rId3"/>
                <a:stretch>
                  <a:fillRect t="-1014" b="-2637"/>
                </a:stretch>
              </a:blipFill>
            </p:spPr>
            <p:txBody>
              <a:bodyPr/>
              <a:lstStyle/>
              <a:p>
                <a:r>
                  <a:rPr lang="ko-KR" altLang="en-US">
                    <a:noFill/>
                  </a:rPr>
                  <a:t> </a:t>
                </a:r>
              </a:p>
            </p:txBody>
          </p:sp>
        </mc:Fallback>
      </mc:AlternateContent>
      <p:pic>
        <p:nvPicPr>
          <p:cNvPr id="6" name="그림 5">
            <a:extLst>
              <a:ext uri="{FF2B5EF4-FFF2-40B4-BE49-F238E27FC236}">
                <a16:creationId xmlns:a16="http://schemas.microsoft.com/office/drawing/2014/main" id="{77B503C6-E3D7-4195-BEDA-3860E9E7F78A}"/>
              </a:ext>
            </a:extLst>
          </p:cNvPr>
          <p:cNvPicPr>
            <a:picLocks noChangeAspect="1"/>
          </p:cNvPicPr>
          <p:nvPr/>
        </p:nvPicPr>
        <p:blipFill>
          <a:blip r:embed="rId4"/>
          <a:stretch>
            <a:fillRect/>
          </a:stretch>
        </p:blipFill>
        <p:spPr>
          <a:xfrm>
            <a:off x="966662" y="1562058"/>
            <a:ext cx="2398838" cy="4518446"/>
          </a:xfrm>
          <a:prstGeom prst="rect">
            <a:avLst/>
          </a:prstGeom>
        </p:spPr>
      </p:pic>
    </p:spTree>
    <p:extLst>
      <p:ext uri="{BB962C8B-B14F-4D97-AF65-F5344CB8AC3E}">
        <p14:creationId xmlns:p14="http://schemas.microsoft.com/office/powerpoint/2010/main" val="108679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Step3: Adaptive TWO-Layer LDP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13</a:t>
            </a:fld>
            <a:endParaRPr dirty="0"/>
          </a:p>
        </p:txBody>
      </p:sp>
      <p:sp>
        <p:nvSpPr>
          <p:cNvPr id="120" name="Google Shape;120;p20"/>
          <p:cNvSpPr txBox="1"/>
          <p:nvPr/>
        </p:nvSpPr>
        <p:spPr>
          <a:xfrm>
            <a:off x="288000" y="868628"/>
            <a:ext cx="12386600" cy="553957"/>
          </a:xfrm>
          <a:prstGeom prst="rect">
            <a:avLst/>
          </a:prstGeom>
          <a:noFill/>
          <a:ln>
            <a:noFill/>
          </a:ln>
        </p:spPr>
        <p:txBody>
          <a:bodyPr spcFirstLastPara="1" wrap="square" lIns="121900" tIns="121900" rIns="121900" bIns="121900" anchor="t" anchorCtr="0">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Two-Layer LDP transforms sensitive entities before cloud transmission.</a:t>
            </a:r>
            <a:endParaRPr lang="en-US" sz="2400" dirty="0">
              <a:solidFill>
                <a:srgbClr val="FF0000"/>
              </a:solidFill>
              <a:latin typeface="Inter 18pt Medium" panose="02000503000000020004" pitchFamily="2" charset="0"/>
              <a:ea typeface="Inter 18pt Medium" panose="02000503000000020004" pitchFamily="2" charset="0"/>
              <a:cs typeface="Calibri"/>
              <a:sym typeface="Calibri"/>
            </a:endParaRPr>
          </a:p>
        </p:txBody>
      </p:sp>
      <p:sp>
        <p:nvSpPr>
          <p:cNvPr id="12" name="TextBox 11">
            <a:extLst>
              <a:ext uri="{FF2B5EF4-FFF2-40B4-BE49-F238E27FC236}">
                <a16:creationId xmlns:a16="http://schemas.microsoft.com/office/drawing/2014/main" id="{6ACD4120-1187-4DDD-A88C-4F8A83AE04A0}"/>
              </a:ext>
            </a:extLst>
          </p:cNvPr>
          <p:cNvSpPr txBox="1"/>
          <p:nvPr/>
        </p:nvSpPr>
        <p:spPr>
          <a:xfrm>
            <a:off x="5253700" y="1422585"/>
            <a:ext cx="6938300" cy="4093428"/>
          </a:xfrm>
          <a:prstGeom prst="rect">
            <a:avLst/>
          </a:prstGeom>
          <a:noFill/>
        </p:spPr>
        <p:txBody>
          <a:bodyPr wrap="square">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Original</a:t>
            </a: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New York, August, Alice, 6-day, 3481 EUR</a:t>
            </a:r>
          </a:p>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Perturbed</a:t>
            </a: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066796" lvl="1" indent="-457200">
              <a:buClr>
                <a:schemeClr val="dk1"/>
              </a:buClr>
              <a:buSzPts val="1800"/>
              <a:buFont typeface="Arial" panose="020B0604020202020204" pitchFamily="34" charset="0"/>
              <a:buChar char="•"/>
            </a:pPr>
            <a:r>
              <a:rPr lang="en-US" altLang="ko-KR" sz="2000" dirty="0" err="1">
                <a:latin typeface="Inter 24pt" panose="02000503000000020004" pitchFamily="2" charset="0"/>
                <a:ea typeface="Inter 24pt" panose="02000503000000020004" pitchFamily="2" charset="0"/>
              </a:rPr>
              <a:t>Bibury</a:t>
            </a:r>
            <a:r>
              <a:rPr lang="en-US" altLang="ko-KR" sz="2000" dirty="0">
                <a:latin typeface="Inter 24pt" panose="02000503000000020004" pitchFamily="2" charset="0"/>
                <a:ea typeface="Inter 24pt" panose="02000503000000020004" pitchFamily="2" charset="0"/>
              </a:rPr>
              <a:t> Town, 2006, Monday </a:t>
            </a:r>
          </a:p>
          <a:p>
            <a:pPr marL="1066796" lvl="1" indent="-457200">
              <a:buClr>
                <a:schemeClr val="dk1"/>
              </a:buClr>
              <a:buSzPts val="1800"/>
              <a:buFont typeface="Arial" panose="020B0604020202020204" pitchFamily="34" charset="0"/>
              <a:buChar char="•"/>
            </a:pPr>
            <a:endParaRPr lang="en-US" altLang="ko-KR" sz="2000" dirty="0">
              <a:latin typeface="Inter 24pt" panose="02000503000000020004" pitchFamily="2" charset="0"/>
              <a:ea typeface="Inter 24pt" panose="02000503000000020004" pitchFamily="2" charset="0"/>
            </a:endParaRP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Original prompt </a:t>
            </a:r>
            <a:r>
              <a:rPr lang="en-US" altLang="ko-KR" sz="2000" dirty="0">
                <a:latin typeface="Inter 24pt" panose="02000503000000020004" pitchFamily="2" charset="0"/>
                <a:ea typeface="Inter 24pt" panose="02000503000000020004" pitchFamily="2" charset="0"/>
                <a:sym typeface="Wingdings" panose="05000000000000000000" pitchFamily="2" charset="2"/>
              </a:rPr>
              <a:t> Sensitivity-aware perturbation  Perturbed Prompt  Sent to Cloud</a:t>
            </a:r>
          </a:p>
          <a:p>
            <a:pPr marL="1066796" lvl="1" indent="-457200">
              <a:buClr>
                <a:schemeClr val="dk1"/>
              </a:buClr>
              <a:buSzPts val="1800"/>
              <a:buFont typeface="Arial" panose="020B0604020202020204" pitchFamily="34" charset="0"/>
              <a:buChar char="•"/>
            </a:pPr>
            <a:endParaRPr lang="en-US" altLang="ko-KR" sz="2000" dirty="0">
              <a:latin typeface="Inter 24pt" panose="02000503000000020004" pitchFamily="2" charset="0"/>
              <a:ea typeface="Inter 24pt" panose="02000503000000020004" pitchFamily="2" charset="0"/>
              <a:sym typeface="Wingdings" panose="05000000000000000000" pitchFamily="2" charset="2"/>
            </a:endParaRP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The cloud never receives the original private entities in the collaborative path.</a:t>
            </a:r>
            <a:endParaRPr lang="en-US" altLang="ko-KR" sz="2000" dirty="0">
              <a:latin typeface="Inter 24pt" panose="02000503000000020004" pitchFamily="2" charset="0"/>
              <a:ea typeface="Inter 24pt" panose="02000503000000020004" pitchFamily="2" charset="0"/>
              <a:sym typeface="Wingdings" panose="05000000000000000000" pitchFamily="2" charset="2"/>
            </a:endParaRPr>
          </a:p>
          <a:p>
            <a:pPr marL="1066796" lvl="1" indent="-457200">
              <a:buClr>
                <a:schemeClr val="dk1"/>
              </a:buClr>
              <a:buSzPts val="1800"/>
              <a:buFont typeface="Arial" panose="020B0604020202020204" pitchFamily="34" charset="0"/>
              <a:buChar char="•"/>
            </a:pPr>
            <a:endParaRPr lang="en-US" altLang="ko-KR" sz="2000" dirty="0">
              <a:latin typeface="Inter 24pt" panose="02000503000000020004" pitchFamily="2" charset="0"/>
              <a:ea typeface="Inter 24pt" panose="02000503000000020004" pitchFamily="2" charset="0"/>
              <a:sym typeface="Wingdings" panose="05000000000000000000" pitchFamily="2" charset="2"/>
            </a:endParaRPr>
          </a:p>
          <a:p>
            <a:pPr marL="1066796" lvl="1" indent="-457200">
              <a:buClr>
                <a:schemeClr val="dk1"/>
              </a:buClr>
              <a:buSzPts val="1800"/>
              <a:buFont typeface="Arial" panose="020B0604020202020204" pitchFamily="34" charset="0"/>
              <a:buChar char="•"/>
            </a:pPr>
            <a:r>
              <a:rPr lang="en-US" altLang="ko-KR" sz="2000" dirty="0">
                <a:latin typeface="Inter 24pt" panose="02000503000000020004" pitchFamily="2" charset="0"/>
                <a:ea typeface="Inter 24pt" panose="02000503000000020004" pitchFamily="2" charset="0"/>
              </a:rPr>
              <a:t>But can the cloud still provide a useful answer from such a distorted prompt?</a:t>
            </a:r>
          </a:p>
        </p:txBody>
      </p:sp>
      <p:pic>
        <p:nvPicPr>
          <p:cNvPr id="8" name="그림 7">
            <a:extLst>
              <a:ext uri="{FF2B5EF4-FFF2-40B4-BE49-F238E27FC236}">
                <a16:creationId xmlns:a16="http://schemas.microsoft.com/office/drawing/2014/main" id="{5D546CFA-8523-4F8A-9E5D-F764E1B73625}"/>
              </a:ext>
            </a:extLst>
          </p:cNvPr>
          <p:cNvPicPr>
            <a:picLocks noChangeAspect="1"/>
          </p:cNvPicPr>
          <p:nvPr/>
        </p:nvPicPr>
        <p:blipFill rotWithShape="1">
          <a:blip r:embed="rId3"/>
          <a:srcRect b="7077"/>
          <a:stretch/>
        </p:blipFill>
        <p:spPr>
          <a:xfrm>
            <a:off x="288000" y="1292057"/>
            <a:ext cx="4965700" cy="5017348"/>
          </a:xfrm>
          <a:prstGeom prst="rect">
            <a:avLst/>
          </a:prstGeom>
        </p:spPr>
      </p:pic>
    </p:spTree>
    <p:extLst>
      <p:ext uri="{BB962C8B-B14F-4D97-AF65-F5344CB8AC3E}">
        <p14:creationId xmlns:p14="http://schemas.microsoft.com/office/powerpoint/2010/main" val="2537195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21" name="TextBox 20">
            <a:extLst>
              <a:ext uri="{FF2B5EF4-FFF2-40B4-BE49-F238E27FC236}">
                <a16:creationId xmlns:a16="http://schemas.microsoft.com/office/drawing/2014/main" id="{391FE466-5B79-4D3E-A6DB-D68F6BB7F0AB}"/>
              </a:ext>
            </a:extLst>
          </p:cNvPr>
          <p:cNvSpPr txBox="1"/>
          <p:nvPr/>
        </p:nvSpPr>
        <p:spPr>
          <a:xfrm>
            <a:off x="5381301" y="1396410"/>
            <a:ext cx="6096000" cy="5078313"/>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Semantic Sketch</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A </a:t>
            </a:r>
            <a:r>
              <a:rPr lang="en-US" altLang="ko-KR" b="1" dirty="0">
                <a:latin typeface="Inter 24pt" panose="02000503000000020004" pitchFamily="2" charset="0"/>
                <a:ea typeface="Inter 24pt" panose="02000503000000020004" pitchFamily="2" charset="0"/>
              </a:rPr>
              <a:t>concise and structured response outline</a:t>
            </a:r>
            <a:r>
              <a:rPr lang="en-US" altLang="ko-KR" dirty="0">
                <a:latin typeface="Inter 24pt" panose="02000503000000020004" pitchFamily="2" charset="0"/>
                <a:ea typeface="Inter 24pt" panose="02000503000000020004" pitchFamily="2" charset="0"/>
              </a:rPr>
              <a:t>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Captures the </a:t>
            </a:r>
            <a:r>
              <a:rPr lang="en-US" altLang="ko-KR" b="1" dirty="0">
                <a:latin typeface="Inter 24pt" panose="02000503000000020004" pitchFamily="2" charset="0"/>
                <a:ea typeface="Inter 24pt" panose="02000503000000020004" pitchFamily="2" charset="0"/>
              </a:rPr>
              <a:t>task semantics</a:t>
            </a:r>
            <a:r>
              <a:rPr lang="en-US" altLang="ko-KR" dirty="0">
                <a:latin typeface="Inter 24pt" panose="02000503000000020004" pitchFamily="2" charset="0"/>
                <a:ea typeface="Inter 24pt" panose="02000503000000020004" pitchFamily="2" charset="0"/>
              </a:rPr>
              <a:t> of the perturbed prompt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Does not attempt to reconstruct the original sensitive entities </a:t>
            </a: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r>
              <a:rPr lang="en-US" altLang="ko-KR" b="1" dirty="0">
                <a:latin typeface="Inter 24pt" panose="02000503000000020004" pitchFamily="2" charset="0"/>
                <a:ea typeface="Inter 24pt" panose="02000503000000020004" pitchFamily="2" charset="0"/>
              </a:rPr>
              <a:t>What does the cloud provide?</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Task-level semantics</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Response structure</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High-level reasoning guidance</a:t>
            </a:r>
          </a:p>
          <a:p>
            <a:r>
              <a:rPr lang="en-US" altLang="ko-KR" b="1" dirty="0">
                <a:latin typeface="Inter 24pt" panose="02000503000000020004" pitchFamily="2" charset="0"/>
                <a:ea typeface="Inter 24pt" panose="02000503000000020004" pitchFamily="2" charset="0"/>
              </a:rPr>
              <a:t>What does the cloud NOT need?</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Alice's real identity</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The original destination</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Exact private context</a:t>
            </a:r>
          </a:p>
        </p:txBody>
      </p:sp>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Cloud-Edge Semantic Sketch Collaboration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14</a:t>
            </a:fld>
            <a:endParaRPr dirty="0"/>
          </a:p>
        </p:txBody>
      </p:sp>
      <p:sp>
        <p:nvSpPr>
          <p:cNvPr id="4" name="Rectangle 2">
            <a:extLst>
              <a:ext uri="{FF2B5EF4-FFF2-40B4-BE49-F238E27FC236}">
                <a16:creationId xmlns:a16="http://schemas.microsoft.com/office/drawing/2014/main" id="{48AA7820-8215-4D3A-A560-D71C143842F8}"/>
              </a:ext>
            </a:extLst>
          </p:cNvPr>
          <p:cNvSpPr>
            <a:spLocks noChangeArrowheads="1"/>
          </p:cNvSpPr>
          <p:nvPr/>
        </p:nvSpPr>
        <p:spPr bwMode="auto">
          <a:xfrm>
            <a:off x="6895868" y="2790030"/>
            <a:ext cx="3066865" cy="116955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1" eaLnBrk="0" fontAlgn="base" latinLnBrk="0" hangingPunct="0">
              <a:spcBef>
                <a:spcPct val="0"/>
              </a:spcBef>
              <a:spcAft>
                <a:spcPct val="0"/>
              </a:spcAft>
            </a:pPr>
            <a:r>
              <a:rPr kumimoji="0" lang="ko-KR" altLang="ko-KR" sz="1400" b="0" i="0" u="none" strike="noStrike" cap="none" normalizeH="0" baseline="0" dirty="0" err="1">
                <a:ln>
                  <a:noFill/>
                </a:ln>
                <a:solidFill>
                  <a:schemeClr val="accent1"/>
                </a:solidFill>
                <a:effectLst/>
                <a:latin typeface="Inter 24pt" panose="02000503000000020004" pitchFamily="2" charset="0"/>
              </a:rPr>
              <a:t>Day</a:t>
            </a:r>
            <a:r>
              <a:rPr kumimoji="0" lang="ko-KR" altLang="ko-KR" sz="1400" b="0" i="0" u="none" strike="noStrike" cap="none" normalizeH="0" baseline="0" dirty="0">
                <a:ln>
                  <a:noFill/>
                </a:ln>
                <a:solidFill>
                  <a:schemeClr val="accent1"/>
                </a:solidFill>
                <a:effectLst/>
                <a:latin typeface="Inter 24pt" panose="02000503000000020004" pitchFamily="2" charset="0"/>
              </a:rPr>
              <a:t> 1: </a:t>
            </a:r>
            <a:r>
              <a:rPr kumimoji="0" lang="ko-KR" altLang="ko-KR" sz="1400" b="0" i="0" u="none" strike="noStrike" cap="none" normalizeH="0" baseline="0" dirty="0" err="1">
                <a:ln>
                  <a:noFill/>
                </a:ln>
                <a:solidFill>
                  <a:schemeClr val="accent1"/>
                </a:solidFill>
                <a:effectLst/>
                <a:latin typeface="Inter 24pt" panose="02000503000000020004" pitchFamily="2" charset="0"/>
              </a:rPr>
              <a:t>Arrival</a:t>
            </a:r>
            <a:r>
              <a:rPr kumimoji="0" lang="ko-KR" altLang="ko-KR" sz="1400" b="0" i="0" u="none" strike="noStrike" cap="none" normalizeH="0" baseline="0" dirty="0">
                <a:ln>
                  <a:noFill/>
                </a:ln>
                <a:solidFill>
                  <a:schemeClr val="accent1"/>
                </a:solidFill>
                <a:effectLst/>
                <a:latin typeface="Inter 24pt" panose="02000503000000020004" pitchFamily="2" charset="0"/>
              </a:rPr>
              <a:t> and </a:t>
            </a:r>
            <a:r>
              <a:rPr kumimoji="0" lang="ko-KR" altLang="ko-KR" sz="1400" b="0" i="0" u="none" strike="noStrike" cap="none" normalizeH="0" baseline="0" dirty="0" err="1">
                <a:ln>
                  <a:noFill/>
                </a:ln>
                <a:solidFill>
                  <a:schemeClr val="accent1"/>
                </a:solidFill>
                <a:effectLst/>
                <a:latin typeface="Inter 24pt" panose="02000503000000020004" pitchFamily="2" charset="0"/>
              </a:rPr>
              <a:t>check-in</a:t>
            </a:r>
            <a:br>
              <a:rPr kumimoji="0" lang="ko-KR" altLang="ko-KR" sz="1400" b="0" i="0" u="none" strike="noStrike" cap="none" normalizeH="0" baseline="0" dirty="0">
                <a:ln>
                  <a:noFill/>
                </a:ln>
                <a:solidFill>
                  <a:schemeClr val="accent1"/>
                </a:solidFill>
                <a:effectLst/>
                <a:latin typeface="Inter 24pt" panose="02000503000000020004" pitchFamily="2" charset="0"/>
              </a:rPr>
            </a:br>
            <a:r>
              <a:rPr kumimoji="0" lang="ko-KR" altLang="ko-KR" sz="1400" b="0" i="0" u="none" strike="noStrike" cap="none" normalizeH="0" baseline="0" dirty="0" err="1">
                <a:ln>
                  <a:noFill/>
                </a:ln>
                <a:solidFill>
                  <a:schemeClr val="accent1"/>
                </a:solidFill>
                <a:effectLst/>
                <a:latin typeface="Inter 24pt" panose="02000503000000020004" pitchFamily="2" charset="0"/>
              </a:rPr>
              <a:t>Day</a:t>
            </a:r>
            <a:r>
              <a:rPr kumimoji="0" lang="ko-KR" altLang="ko-KR" sz="1400" b="0" i="0" u="none" strike="noStrike" cap="none" normalizeH="0" baseline="0" dirty="0">
                <a:ln>
                  <a:noFill/>
                </a:ln>
                <a:solidFill>
                  <a:schemeClr val="accent1"/>
                </a:solidFill>
                <a:effectLst/>
                <a:latin typeface="Inter 24pt" panose="02000503000000020004" pitchFamily="2" charset="0"/>
              </a:rPr>
              <a:t> 2: </a:t>
            </a:r>
            <a:r>
              <a:rPr kumimoji="0" lang="ko-KR" altLang="ko-KR" sz="1400" b="0" i="0" u="none" strike="noStrike" cap="none" normalizeH="0" baseline="0" dirty="0" err="1">
                <a:ln>
                  <a:noFill/>
                </a:ln>
                <a:solidFill>
                  <a:schemeClr val="accent1"/>
                </a:solidFill>
                <a:effectLst/>
                <a:latin typeface="Inter 24pt" panose="02000503000000020004" pitchFamily="2" charset="0"/>
              </a:rPr>
              <a:t>Explore</a:t>
            </a:r>
            <a:r>
              <a:rPr kumimoji="0" lang="ko-KR" altLang="ko-KR" sz="1400" b="0" i="0" u="none" strike="noStrike" cap="none" normalizeH="0" baseline="0" dirty="0">
                <a:ln>
                  <a:noFill/>
                </a:ln>
                <a:solidFill>
                  <a:schemeClr val="accent1"/>
                </a:solidFill>
                <a:effectLst/>
                <a:latin typeface="Inter 24pt" panose="02000503000000020004" pitchFamily="2" charset="0"/>
              </a:rPr>
              <a:t> </a:t>
            </a:r>
            <a:r>
              <a:rPr kumimoji="0" lang="ko-KR" altLang="ko-KR" sz="1400" b="0" i="0" u="none" strike="noStrike" cap="none" normalizeH="0" baseline="0" dirty="0" err="1">
                <a:ln>
                  <a:noFill/>
                </a:ln>
                <a:solidFill>
                  <a:schemeClr val="accent1"/>
                </a:solidFill>
                <a:effectLst/>
                <a:latin typeface="Inter 24pt" panose="02000503000000020004" pitchFamily="2" charset="0"/>
              </a:rPr>
              <a:t>the</a:t>
            </a:r>
            <a:r>
              <a:rPr kumimoji="0" lang="ko-KR" altLang="ko-KR" sz="1400" b="0" i="0" u="none" strike="noStrike" cap="none" normalizeH="0" baseline="0" dirty="0">
                <a:ln>
                  <a:noFill/>
                </a:ln>
                <a:solidFill>
                  <a:schemeClr val="accent1"/>
                </a:solidFill>
                <a:effectLst/>
                <a:latin typeface="Inter 24pt" panose="02000503000000020004" pitchFamily="2" charset="0"/>
              </a:rPr>
              <a:t> </a:t>
            </a:r>
            <a:r>
              <a:rPr kumimoji="0" lang="ko-KR" altLang="ko-KR" sz="1400" b="0" i="0" u="none" strike="noStrike" cap="none" normalizeH="0" baseline="0" dirty="0" err="1">
                <a:ln>
                  <a:noFill/>
                </a:ln>
                <a:solidFill>
                  <a:schemeClr val="accent1"/>
                </a:solidFill>
                <a:effectLst/>
                <a:latin typeface="Inter 24pt" panose="02000503000000020004" pitchFamily="2" charset="0"/>
              </a:rPr>
              <a:t>destination</a:t>
            </a:r>
            <a:br>
              <a:rPr kumimoji="0" lang="ko-KR" altLang="ko-KR" sz="1400" b="0" i="0" u="none" strike="noStrike" cap="none" normalizeH="0" baseline="0" dirty="0">
                <a:ln>
                  <a:noFill/>
                </a:ln>
                <a:solidFill>
                  <a:schemeClr val="accent1"/>
                </a:solidFill>
                <a:effectLst/>
                <a:latin typeface="Inter 24pt" panose="02000503000000020004" pitchFamily="2" charset="0"/>
              </a:rPr>
            </a:br>
            <a:r>
              <a:rPr kumimoji="0" lang="ko-KR" altLang="ko-KR" sz="1400" b="0" i="0" u="none" strike="noStrike" cap="none" normalizeH="0" baseline="0" dirty="0" err="1">
                <a:ln>
                  <a:noFill/>
                </a:ln>
                <a:solidFill>
                  <a:schemeClr val="accent1"/>
                </a:solidFill>
                <a:effectLst/>
                <a:latin typeface="Inter 24pt" panose="02000503000000020004" pitchFamily="2" charset="0"/>
              </a:rPr>
              <a:t>Day</a:t>
            </a:r>
            <a:r>
              <a:rPr kumimoji="0" lang="ko-KR" altLang="ko-KR" sz="1400" b="0" i="0" u="none" strike="noStrike" cap="none" normalizeH="0" baseline="0" dirty="0">
                <a:ln>
                  <a:noFill/>
                </a:ln>
                <a:solidFill>
                  <a:schemeClr val="accent1"/>
                </a:solidFill>
                <a:effectLst/>
                <a:latin typeface="Inter 24pt" panose="02000503000000020004" pitchFamily="2" charset="0"/>
              </a:rPr>
              <a:t> 3: </a:t>
            </a:r>
            <a:r>
              <a:rPr kumimoji="0" lang="ko-KR" altLang="ko-KR" sz="1400" b="0" i="0" u="none" strike="noStrike" cap="none" normalizeH="0" baseline="0" dirty="0" err="1">
                <a:ln>
                  <a:noFill/>
                </a:ln>
                <a:solidFill>
                  <a:schemeClr val="accent1"/>
                </a:solidFill>
                <a:effectLst/>
                <a:latin typeface="Inter 24pt" panose="02000503000000020004" pitchFamily="2" charset="0"/>
              </a:rPr>
              <a:t>Local</a:t>
            </a:r>
            <a:r>
              <a:rPr kumimoji="0" lang="ko-KR" altLang="ko-KR" sz="1400" b="0" i="0" u="none" strike="noStrike" cap="none" normalizeH="0" baseline="0" dirty="0">
                <a:ln>
                  <a:noFill/>
                </a:ln>
                <a:solidFill>
                  <a:schemeClr val="accent1"/>
                </a:solidFill>
                <a:effectLst/>
                <a:latin typeface="Inter 24pt" panose="02000503000000020004" pitchFamily="2" charset="0"/>
              </a:rPr>
              <a:t> </a:t>
            </a:r>
            <a:r>
              <a:rPr kumimoji="0" lang="ko-KR" altLang="ko-KR" sz="1400" b="0" i="0" u="none" strike="noStrike" cap="none" normalizeH="0" baseline="0" dirty="0" err="1">
                <a:ln>
                  <a:noFill/>
                </a:ln>
                <a:solidFill>
                  <a:schemeClr val="accent1"/>
                </a:solidFill>
                <a:effectLst/>
                <a:latin typeface="Inter 24pt" panose="02000503000000020004" pitchFamily="2" charset="0"/>
              </a:rPr>
              <a:t>activities</a:t>
            </a:r>
            <a:br>
              <a:rPr kumimoji="0" lang="ko-KR" altLang="ko-KR" sz="1400" b="0" i="0" u="none" strike="noStrike" cap="none" normalizeH="0" baseline="0" dirty="0">
                <a:ln>
                  <a:noFill/>
                </a:ln>
                <a:solidFill>
                  <a:schemeClr val="accent1"/>
                </a:solidFill>
                <a:effectLst/>
                <a:latin typeface="Inter 24pt" panose="02000503000000020004" pitchFamily="2" charset="0"/>
              </a:rPr>
            </a:br>
            <a:r>
              <a:rPr kumimoji="0" lang="ko-KR" altLang="ko-KR" sz="1400" b="0" i="0" u="none" strike="noStrike" cap="none" normalizeH="0" baseline="0" dirty="0">
                <a:ln>
                  <a:noFill/>
                </a:ln>
                <a:solidFill>
                  <a:schemeClr val="accent1"/>
                </a:solidFill>
                <a:effectLst/>
                <a:latin typeface="Inter 24pt" panose="02000503000000020004" pitchFamily="2" charset="0"/>
              </a:rPr>
              <a:t>...</a:t>
            </a:r>
            <a:br>
              <a:rPr kumimoji="0" lang="ko-KR" altLang="ko-KR" sz="1400" b="0" i="0" u="none" strike="noStrike" cap="none" normalizeH="0" baseline="0" dirty="0">
                <a:ln>
                  <a:noFill/>
                </a:ln>
                <a:solidFill>
                  <a:schemeClr val="accent1"/>
                </a:solidFill>
                <a:effectLst/>
                <a:latin typeface="Inter 24pt" panose="02000503000000020004" pitchFamily="2" charset="0"/>
              </a:rPr>
            </a:br>
            <a:r>
              <a:rPr kumimoji="0" lang="ko-KR" altLang="ko-KR" sz="1400" b="0" i="0" u="none" strike="noStrike" cap="none" normalizeH="0" baseline="0" dirty="0" err="1">
                <a:ln>
                  <a:noFill/>
                </a:ln>
                <a:solidFill>
                  <a:schemeClr val="accent1"/>
                </a:solidFill>
                <a:effectLst/>
                <a:latin typeface="Inter 24pt" panose="02000503000000020004" pitchFamily="2" charset="0"/>
              </a:rPr>
              <a:t>Day</a:t>
            </a:r>
            <a:r>
              <a:rPr kumimoji="0" lang="ko-KR" altLang="ko-KR" sz="1400" b="0" i="0" u="none" strike="noStrike" cap="none" normalizeH="0" baseline="0" dirty="0">
                <a:ln>
                  <a:noFill/>
                </a:ln>
                <a:solidFill>
                  <a:schemeClr val="accent1"/>
                </a:solidFill>
                <a:effectLst/>
                <a:latin typeface="Inter 24pt" panose="02000503000000020004" pitchFamily="2" charset="0"/>
              </a:rPr>
              <a:t> 6: </a:t>
            </a:r>
            <a:r>
              <a:rPr kumimoji="0" lang="ko-KR" altLang="ko-KR" sz="1400" b="0" i="0" u="none" strike="noStrike" cap="none" normalizeH="0" baseline="0" dirty="0" err="1">
                <a:ln>
                  <a:noFill/>
                </a:ln>
                <a:solidFill>
                  <a:schemeClr val="accent1"/>
                </a:solidFill>
                <a:effectLst/>
                <a:latin typeface="Inter 24pt" panose="02000503000000020004" pitchFamily="2" charset="0"/>
              </a:rPr>
              <a:t>Departure</a:t>
            </a:r>
            <a:endParaRPr kumimoji="0" lang="ko-KR" altLang="ko-KR" sz="1400" b="0" i="0" u="none" strike="noStrike" cap="none" normalizeH="0" baseline="0" dirty="0">
              <a:ln>
                <a:noFill/>
              </a:ln>
              <a:solidFill>
                <a:schemeClr val="accent1"/>
              </a:solidFill>
              <a:effectLst/>
              <a:latin typeface="Inter 24pt" panose="02000503000000020004" pitchFamily="2" charset="0"/>
            </a:endParaRPr>
          </a:p>
        </p:txBody>
      </p:sp>
      <p:sp>
        <p:nvSpPr>
          <p:cNvPr id="16" name="TextBox 15">
            <a:extLst>
              <a:ext uri="{FF2B5EF4-FFF2-40B4-BE49-F238E27FC236}">
                <a16:creationId xmlns:a16="http://schemas.microsoft.com/office/drawing/2014/main" id="{14B15A3F-DD68-44F3-9127-9BF3C3C7F0FF}"/>
              </a:ext>
            </a:extLst>
          </p:cNvPr>
          <p:cNvSpPr txBox="1"/>
          <p:nvPr/>
        </p:nvSpPr>
        <p:spPr>
          <a:xfrm>
            <a:off x="340413" y="992472"/>
            <a:ext cx="8270187" cy="369332"/>
          </a:xfrm>
          <a:prstGeom prst="rect">
            <a:avLst/>
          </a:prstGeom>
          <a:noFill/>
        </p:spPr>
        <p:txBody>
          <a:bodyPr wrap="square">
            <a:spAutoFit/>
          </a:bodyPr>
          <a:lstStyle/>
          <a:p>
            <a:r>
              <a:rPr lang="en-US" altLang="ko-KR" b="1" dirty="0"/>
              <a:t>PRISM does not ask the cloud to generate the final answer.</a:t>
            </a:r>
            <a:endParaRPr lang="ko-KR" altLang="en-US" dirty="0"/>
          </a:p>
        </p:txBody>
      </p:sp>
      <p:pic>
        <p:nvPicPr>
          <p:cNvPr id="7" name="그림 6">
            <a:extLst>
              <a:ext uri="{FF2B5EF4-FFF2-40B4-BE49-F238E27FC236}">
                <a16:creationId xmlns:a16="http://schemas.microsoft.com/office/drawing/2014/main" id="{3793F1D9-A186-46D9-9C93-738EA64A007D}"/>
              </a:ext>
            </a:extLst>
          </p:cNvPr>
          <p:cNvPicPr>
            <a:picLocks noChangeAspect="1"/>
          </p:cNvPicPr>
          <p:nvPr/>
        </p:nvPicPr>
        <p:blipFill>
          <a:blip r:embed="rId3"/>
          <a:stretch>
            <a:fillRect/>
          </a:stretch>
        </p:blipFill>
        <p:spPr>
          <a:xfrm>
            <a:off x="288000" y="1464969"/>
            <a:ext cx="4898701" cy="5015336"/>
          </a:xfrm>
          <a:prstGeom prst="rect">
            <a:avLst/>
          </a:prstGeom>
        </p:spPr>
      </p:pic>
      <p:sp>
        <p:nvSpPr>
          <p:cNvPr id="14" name="직사각형 13">
            <a:extLst>
              <a:ext uri="{FF2B5EF4-FFF2-40B4-BE49-F238E27FC236}">
                <a16:creationId xmlns:a16="http://schemas.microsoft.com/office/drawing/2014/main" id="{1E92EB62-CFD4-4BCB-A7CE-E4EB89F91266}"/>
              </a:ext>
            </a:extLst>
          </p:cNvPr>
          <p:cNvSpPr/>
          <p:nvPr/>
        </p:nvSpPr>
        <p:spPr>
          <a:xfrm>
            <a:off x="482600" y="4622800"/>
            <a:ext cx="3289300" cy="1714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751036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Edge-side Refinement</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15</a:t>
            </a:fld>
            <a:endParaRPr dirty="0"/>
          </a:p>
        </p:txBody>
      </p:sp>
      <p:pic>
        <p:nvPicPr>
          <p:cNvPr id="7" name="그림 6">
            <a:extLst>
              <a:ext uri="{FF2B5EF4-FFF2-40B4-BE49-F238E27FC236}">
                <a16:creationId xmlns:a16="http://schemas.microsoft.com/office/drawing/2014/main" id="{3793F1D9-A186-46D9-9C93-738EA64A007D}"/>
              </a:ext>
            </a:extLst>
          </p:cNvPr>
          <p:cNvPicPr>
            <a:picLocks noChangeAspect="1"/>
          </p:cNvPicPr>
          <p:nvPr/>
        </p:nvPicPr>
        <p:blipFill rotWithShape="1">
          <a:blip r:embed="rId3"/>
          <a:srcRect l="5415" t="64427" r="32853" b="4112"/>
          <a:stretch/>
        </p:blipFill>
        <p:spPr>
          <a:xfrm>
            <a:off x="288000" y="2279649"/>
            <a:ext cx="3723921" cy="1943100"/>
          </a:xfrm>
          <a:prstGeom prst="rect">
            <a:avLst/>
          </a:prstGeom>
        </p:spPr>
      </p:pic>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391FE466-5B79-4D3E-A6DB-D68F6BB7F0AB}"/>
                  </a:ext>
                </a:extLst>
              </p:cNvPr>
              <p:cNvSpPr txBox="1"/>
              <p:nvPr/>
            </p:nvSpPr>
            <p:spPr>
              <a:xfrm>
                <a:off x="4011921" y="1786371"/>
                <a:ext cx="7972101" cy="3787960"/>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The edge reconstructs the final response using local context.</a:t>
                </a: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Original Prompt P + Semantic Sketch S → Edge SLM→</a:t>
                </a:r>
                <a14:m>
                  <m:oMath xmlns:m="http://schemas.openxmlformats.org/officeDocument/2006/math">
                    <m:acc>
                      <m:accPr>
                        <m:chr m:val="̂"/>
                        <m:ctrlPr>
                          <a:rPr lang="en-US" altLang="ko-KR" i="1" dirty="0" smtClean="0">
                            <a:latin typeface="Cambria Math" panose="02040503050406030204" pitchFamily="18" charset="0"/>
                            <a:ea typeface="Inter 24pt" panose="02000503000000020004" pitchFamily="2" charset="0"/>
                          </a:rPr>
                        </m:ctrlPr>
                      </m:accPr>
                      <m:e>
                        <m:r>
                          <a:rPr lang="en-US" altLang="ko-KR" b="0" i="1" dirty="0" smtClean="0">
                            <a:latin typeface="Cambria Math" panose="02040503050406030204" pitchFamily="18" charset="0"/>
                            <a:ea typeface="Inter 24pt" panose="02000503000000020004" pitchFamily="2" charset="0"/>
                          </a:rPr>
                          <m:t>𝑅</m:t>
                        </m:r>
                      </m:e>
                    </m:acc>
                  </m:oMath>
                </a14:m>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Edge still knows: New York, August, Alice, 6 days, 3481 EUR </a:t>
                </a:r>
              </a:p>
              <a:p>
                <a:pPr marL="285750" indent="-285750">
                  <a:lnSpc>
                    <a:spcPct val="150000"/>
                  </a:lnSpc>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Cloud provides: Itinerary structure, Reasoning guidance, Semantic organization</a:t>
                </a:r>
              </a:p>
              <a:p>
                <a:pPr marL="285750" indent="-285750">
                  <a:lnSpc>
                    <a:spcPct val="150000"/>
                  </a:lnSpc>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Private context is reintegrated only on the edge device.</a:t>
                </a:r>
              </a:p>
              <a:p>
                <a:pPr marL="285750" indent="-285750">
                  <a:lnSpc>
                    <a:spcPct val="150000"/>
                  </a:lnSpc>
                  <a:buFont typeface="Arial" panose="020B0604020202020204" pitchFamily="34" charset="0"/>
                  <a:buChar char="•"/>
                </a:pPr>
                <a:r>
                  <a:rPr lang="en-US" altLang="ko-KR" b="1" dirty="0">
                    <a:solidFill>
                      <a:srgbClr val="C00000"/>
                    </a:solidFill>
                  </a:rPr>
                  <a:t>Cloud for semantic reasoning; Edge for private-context integration.</a:t>
                </a:r>
              </a:p>
              <a:p>
                <a:pPr marL="285750" indent="-285750">
                  <a:lnSpc>
                    <a:spcPct val="150000"/>
                  </a:lnSpc>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mc:Choice>
        <mc:Fallback>
          <p:sp>
            <p:nvSpPr>
              <p:cNvPr id="21" name="TextBox 20">
                <a:extLst>
                  <a:ext uri="{FF2B5EF4-FFF2-40B4-BE49-F238E27FC236}">
                    <a16:creationId xmlns:a16="http://schemas.microsoft.com/office/drawing/2014/main" id="{391FE466-5B79-4D3E-A6DB-D68F6BB7F0AB}"/>
                  </a:ext>
                </a:extLst>
              </p:cNvPr>
              <p:cNvSpPr txBox="1">
                <a:spLocks noRot="1" noChangeAspect="1" noMove="1" noResize="1" noEditPoints="1" noAdjustHandles="1" noChangeArrowheads="1" noChangeShapeType="1" noTextEdit="1"/>
              </p:cNvSpPr>
              <p:nvPr/>
            </p:nvSpPr>
            <p:spPr>
              <a:xfrm>
                <a:off x="4011921" y="1786371"/>
                <a:ext cx="7972101" cy="3787960"/>
              </a:xfrm>
              <a:prstGeom prst="rect">
                <a:avLst/>
              </a:prstGeom>
              <a:blipFill>
                <a:blip r:embed="rId4"/>
                <a:stretch>
                  <a:fillRect l="-612" t="-805"/>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4086966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Privacy Guarantee</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16</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288000" y="1037071"/>
            <a:ext cx="7972101" cy="733534"/>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Does the two-layer mechanism satisfy LDP? </a:t>
            </a:r>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EF67F817-75EF-4BF1-BDD3-E3D6DB612FBD}"/>
                  </a:ext>
                </a:extLst>
              </p:cNvPr>
              <p:cNvSpPr txBox="1"/>
              <p:nvPr/>
            </p:nvSpPr>
            <p:spPr>
              <a:xfrm>
                <a:off x="287999" y="1610810"/>
                <a:ext cx="7972101" cy="128753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Layer1</a:t>
                </a: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Category Randomized Response</a:t>
                </a:r>
              </a:p>
              <a:p>
                <a:pPr lvl="1"/>
                <a14:m>
                  <m:oMathPara xmlns:m="http://schemas.openxmlformats.org/officeDocument/2006/math">
                    <m:oMathParaPr>
                      <m:jc m:val="centerGroup"/>
                    </m:oMathParaPr>
                    <m:oMath xmlns:m="http://schemas.openxmlformats.org/officeDocument/2006/math">
                      <m:sSub>
                        <m:sSubPr>
                          <m:ctrlPr>
                            <a:rPr lang="en-US" altLang="ko-KR" i="1" smtClean="0">
                              <a:latin typeface="Cambria Math" panose="02040503050406030204" pitchFamily="18" charset="0"/>
                              <a:ea typeface="Inter 24pt" panose="02000503000000020004" pitchFamily="2" charset="0"/>
                            </a:rPr>
                          </m:ctrlPr>
                        </m:sSubPr>
                        <m:e>
                          <m:r>
                            <a:rPr lang="en-US" altLang="ko-KR" b="0" i="1" smtClean="0">
                              <a:latin typeface="Cambria Math" panose="02040503050406030204" pitchFamily="18" charset="0"/>
                              <a:ea typeface="Inter 24pt" panose="02000503000000020004" pitchFamily="2" charset="0"/>
                            </a:rPr>
                            <m:t>𝑀</m:t>
                          </m:r>
                        </m:e>
                        <m:sub>
                          <m:r>
                            <a:rPr lang="en-US" altLang="ko-KR" b="0" i="1" smtClean="0">
                              <a:latin typeface="Cambria Math" panose="02040503050406030204" pitchFamily="18" charset="0"/>
                              <a:ea typeface="Inter 24pt" panose="02000503000000020004" pitchFamily="2" charset="0"/>
                            </a:rPr>
                            <m:t>1</m:t>
                          </m:r>
                        </m:sub>
                      </m:sSub>
                      <m:r>
                        <a:rPr lang="en-US" altLang="ko-KR" b="0" i="1" smtClean="0">
                          <a:latin typeface="Cambria Math" panose="02040503050406030204" pitchFamily="18" charset="0"/>
                          <a:ea typeface="Inter 24pt" panose="02000503000000020004" pitchFamily="2" charset="0"/>
                        </a:rPr>
                        <m:t>:</m:t>
                      </m:r>
                      <m:sSub>
                        <m:sSubPr>
                          <m:ctrlPr>
                            <a:rPr lang="en-US" altLang="ko-KR" b="0" i="1" smtClean="0">
                              <a:latin typeface="Cambria Math" panose="02040503050406030204" pitchFamily="18" charset="0"/>
                              <a:ea typeface="Inter 24pt" panose="02000503000000020004" pitchFamily="2" charset="0"/>
                            </a:rPr>
                          </m:ctrlPr>
                        </m:sSubPr>
                        <m:e>
                          <m:r>
                            <a:rPr lang="ko-KR" altLang="en-US" b="0" i="1" smtClean="0">
                              <a:latin typeface="Cambria Math" panose="02040503050406030204" pitchFamily="18" charset="0"/>
                              <a:ea typeface="Inter 24pt" panose="02000503000000020004" pitchFamily="2" charset="0"/>
                            </a:rPr>
                            <m:t>𝜖</m:t>
                          </m:r>
                        </m:e>
                        <m:sub>
                          <m:r>
                            <a:rPr lang="en-US" altLang="ko-KR" b="0" i="1" smtClean="0">
                              <a:latin typeface="Cambria Math" panose="02040503050406030204" pitchFamily="18" charset="0"/>
                              <a:ea typeface="Inter 24pt" panose="02000503000000020004" pitchFamily="2" charset="0"/>
                            </a:rPr>
                            <m:t>1</m:t>
                          </m:r>
                        </m:sub>
                      </m:sSub>
                      <m:r>
                        <a:rPr lang="en-US" altLang="ko-KR" b="0" i="1" smtClean="0">
                          <a:latin typeface="Cambria Math" panose="02040503050406030204" pitchFamily="18" charset="0"/>
                          <a:ea typeface="Inter 24pt" panose="02000503000000020004" pitchFamily="2" charset="0"/>
                        </a:rPr>
                        <m:t>−</m:t>
                      </m:r>
                      <m:r>
                        <a:rPr lang="en-US" altLang="ko-KR" b="0" i="1" smtClean="0">
                          <a:latin typeface="Cambria Math" panose="02040503050406030204" pitchFamily="18" charset="0"/>
                          <a:ea typeface="Inter 24pt" panose="02000503000000020004" pitchFamily="2" charset="0"/>
                        </a:rPr>
                        <m:t>𝐿𝐷𝑃</m:t>
                      </m:r>
                    </m:oMath>
                  </m:oMathPara>
                </a14:m>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mc:Choice>
        <mc:Fallback>
          <p:sp>
            <p:nvSpPr>
              <p:cNvPr id="9" name="TextBox 8">
                <a:extLst>
                  <a:ext uri="{FF2B5EF4-FFF2-40B4-BE49-F238E27FC236}">
                    <a16:creationId xmlns:a16="http://schemas.microsoft.com/office/drawing/2014/main" id="{EF67F817-75EF-4BF1-BDD3-E3D6DB612FBD}"/>
                  </a:ext>
                </a:extLst>
              </p:cNvPr>
              <p:cNvSpPr txBox="1">
                <a:spLocks noRot="1" noChangeAspect="1" noMove="1" noResize="1" noEditPoints="1" noAdjustHandles="1" noChangeArrowheads="1" noChangeShapeType="1" noTextEdit="1"/>
              </p:cNvSpPr>
              <p:nvPr/>
            </p:nvSpPr>
            <p:spPr>
              <a:xfrm>
                <a:off x="287999" y="1610810"/>
                <a:ext cx="7972101" cy="1287532"/>
              </a:xfrm>
              <a:prstGeom prst="rect">
                <a:avLst/>
              </a:prstGeom>
              <a:blipFill>
                <a:blip r:embed="rId3"/>
                <a:stretch>
                  <a:fillRect l="-612" t="-2370"/>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48E5503F-030F-4FF5-8DE8-9B3E42B59096}"/>
                  </a:ext>
                </a:extLst>
              </p:cNvPr>
              <p:cNvSpPr txBox="1"/>
              <p:nvPr/>
            </p:nvSpPr>
            <p:spPr>
              <a:xfrm>
                <a:off x="287998" y="3056712"/>
                <a:ext cx="7972101" cy="128753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Layer2</a:t>
                </a: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Value Randomized Response </a:t>
                </a:r>
              </a:p>
              <a:p>
                <a:pPr lvl="1"/>
                <a14:m>
                  <m:oMathPara xmlns:m="http://schemas.openxmlformats.org/officeDocument/2006/math">
                    <m:oMathParaPr>
                      <m:jc m:val="centerGroup"/>
                    </m:oMathParaPr>
                    <m:oMath xmlns:m="http://schemas.openxmlformats.org/officeDocument/2006/math">
                      <m:sSub>
                        <m:sSubPr>
                          <m:ctrlPr>
                            <a:rPr lang="en-US" altLang="ko-KR" i="1" smtClean="0">
                              <a:latin typeface="Cambria Math" panose="02040503050406030204" pitchFamily="18" charset="0"/>
                              <a:ea typeface="Inter 24pt" panose="02000503000000020004" pitchFamily="2" charset="0"/>
                            </a:rPr>
                          </m:ctrlPr>
                        </m:sSubPr>
                        <m:e>
                          <m:r>
                            <a:rPr lang="en-US" altLang="ko-KR" b="0" i="1" smtClean="0">
                              <a:latin typeface="Cambria Math" panose="02040503050406030204" pitchFamily="18" charset="0"/>
                              <a:ea typeface="Inter 24pt" panose="02000503000000020004" pitchFamily="2" charset="0"/>
                            </a:rPr>
                            <m:t>𝑀</m:t>
                          </m:r>
                        </m:e>
                        <m:sub>
                          <m:r>
                            <a:rPr lang="en-US" altLang="ko-KR" b="0" i="1" smtClean="0">
                              <a:latin typeface="Cambria Math" panose="02040503050406030204" pitchFamily="18" charset="0"/>
                              <a:ea typeface="Inter 24pt" panose="02000503000000020004" pitchFamily="2" charset="0"/>
                            </a:rPr>
                            <m:t>2</m:t>
                          </m:r>
                        </m:sub>
                      </m:sSub>
                      <m:r>
                        <a:rPr lang="en-US" altLang="ko-KR" b="0" i="1" smtClean="0">
                          <a:latin typeface="Cambria Math" panose="02040503050406030204" pitchFamily="18" charset="0"/>
                          <a:ea typeface="Inter 24pt" panose="02000503000000020004" pitchFamily="2" charset="0"/>
                        </a:rPr>
                        <m:t>:</m:t>
                      </m:r>
                      <m:sSub>
                        <m:sSubPr>
                          <m:ctrlPr>
                            <a:rPr lang="en-US" altLang="ko-KR" b="0" i="1" smtClean="0">
                              <a:latin typeface="Cambria Math" panose="02040503050406030204" pitchFamily="18" charset="0"/>
                              <a:ea typeface="Inter 24pt" panose="02000503000000020004" pitchFamily="2" charset="0"/>
                            </a:rPr>
                          </m:ctrlPr>
                        </m:sSubPr>
                        <m:e>
                          <m:r>
                            <a:rPr lang="ko-KR" altLang="en-US" b="0" i="1" smtClean="0">
                              <a:latin typeface="Cambria Math" panose="02040503050406030204" pitchFamily="18" charset="0"/>
                              <a:ea typeface="Inter 24pt" panose="02000503000000020004" pitchFamily="2" charset="0"/>
                            </a:rPr>
                            <m:t>𝜖</m:t>
                          </m:r>
                        </m:e>
                        <m:sub>
                          <m:r>
                            <a:rPr lang="en-US" altLang="ko-KR" b="0" i="1" smtClean="0">
                              <a:latin typeface="Cambria Math" panose="02040503050406030204" pitchFamily="18" charset="0"/>
                              <a:ea typeface="Inter 24pt" panose="02000503000000020004" pitchFamily="2" charset="0"/>
                            </a:rPr>
                            <m:t>2</m:t>
                          </m:r>
                        </m:sub>
                      </m:sSub>
                      <m:r>
                        <a:rPr lang="en-US" altLang="ko-KR" b="0" i="1" smtClean="0">
                          <a:latin typeface="Cambria Math" panose="02040503050406030204" pitchFamily="18" charset="0"/>
                          <a:ea typeface="Inter 24pt" panose="02000503000000020004" pitchFamily="2" charset="0"/>
                        </a:rPr>
                        <m:t>−</m:t>
                      </m:r>
                      <m:r>
                        <a:rPr lang="en-US" altLang="ko-KR" b="0" i="1" smtClean="0">
                          <a:latin typeface="Cambria Math" panose="02040503050406030204" pitchFamily="18" charset="0"/>
                          <a:ea typeface="Inter 24pt" panose="02000503000000020004" pitchFamily="2" charset="0"/>
                        </a:rPr>
                        <m:t>𝐿𝐷𝑃</m:t>
                      </m:r>
                    </m:oMath>
                  </m:oMathPara>
                </a14:m>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mc:Choice>
        <mc:Fallback>
          <p:sp>
            <p:nvSpPr>
              <p:cNvPr id="10" name="TextBox 9">
                <a:extLst>
                  <a:ext uri="{FF2B5EF4-FFF2-40B4-BE49-F238E27FC236}">
                    <a16:creationId xmlns:a16="http://schemas.microsoft.com/office/drawing/2014/main" id="{48E5503F-030F-4FF5-8DE8-9B3E42B59096}"/>
                  </a:ext>
                </a:extLst>
              </p:cNvPr>
              <p:cNvSpPr txBox="1">
                <a:spLocks noRot="1" noChangeAspect="1" noMove="1" noResize="1" noEditPoints="1" noAdjustHandles="1" noChangeArrowheads="1" noChangeShapeType="1" noTextEdit="1"/>
              </p:cNvSpPr>
              <p:nvPr/>
            </p:nvSpPr>
            <p:spPr>
              <a:xfrm>
                <a:off x="287998" y="3056712"/>
                <a:ext cx="7972101" cy="1287532"/>
              </a:xfrm>
              <a:prstGeom prst="rect">
                <a:avLst/>
              </a:prstGeom>
              <a:blipFill>
                <a:blip r:embed="rId4"/>
                <a:stretch>
                  <a:fillRect l="-612" t="-2358"/>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DE3F20D-8881-4B1A-B4EE-E0678187FA78}"/>
                  </a:ext>
                </a:extLst>
              </p:cNvPr>
              <p:cNvSpPr txBox="1"/>
              <p:nvPr/>
            </p:nvSpPr>
            <p:spPr>
              <a:xfrm>
                <a:off x="287998" y="4797778"/>
                <a:ext cx="7972101" cy="923330"/>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Sequential Composition</a:t>
                </a:r>
                <a:endParaRPr lang="en-US" altLang="ko-KR" dirty="0">
                  <a:latin typeface="Inter 24pt" panose="02000503000000020004" pitchFamily="2" charset="0"/>
                  <a:ea typeface="Inter 24pt" panose="02000503000000020004" pitchFamily="2" charset="0"/>
                </a:endParaRPr>
              </a:p>
              <a:p>
                <a:pPr lvl="1"/>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𝑀</m:t>
                      </m:r>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𝑀</m:t>
                          </m:r>
                        </m:e>
                        <m:sub>
                          <m:r>
                            <a:rPr lang="en-US" altLang="ko-KR" b="0" i="1" smtClean="0">
                              <a:latin typeface="Cambria Math" panose="02040503050406030204" pitchFamily="18" charset="0"/>
                            </a:rPr>
                            <m:t>2</m:t>
                          </m:r>
                        </m:sub>
                      </m:sSub>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𝑀</m:t>
                          </m:r>
                        </m:e>
                        <m:sub>
                          <m:r>
                            <a:rPr lang="en-US" altLang="ko-KR" b="0" i="1" smtClean="0">
                              <a:latin typeface="Cambria Math" panose="02040503050406030204" pitchFamily="18" charset="0"/>
                            </a:rPr>
                            <m:t>1</m:t>
                          </m:r>
                        </m:sub>
                      </m:sSub>
                    </m:oMath>
                  </m:oMathPara>
                </a14:m>
                <a:endParaRPr lang="en-US" altLang="ko-KR" b="0" dirty="0"/>
              </a:p>
              <a:p>
                <a:pPr lvl="1"/>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𝑀</m:t>
                      </m:r>
                      <m:r>
                        <a:rPr lang="en-US" altLang="ko-KR" b="0" i="1" smtClean="0">
                          <a:latin typeface="Cambria Math" panose="02040503050406030204" pitchFamily="18" charset="0"/>
                        </a:rPr>
                        <m:t> </m:t>
                      </m:r>
                      <m:r>
                        <a:rPr lang="en-US" altLang="ko-KR" b="0" i="1" smtClean="0">
                          <a:latin typeface="Cambria Math" panose="02040503050406030204" pitchFamily="18" charset="0"/>
                        </a:rPr>
                        <m:t>𝑠𝑎𝑡𝑖𝑠𝑓𝑖𝑒𝑠</m:t>
                      </m:r>
                      <m:r>
                        <a:rPr lang="en-US" altLang="ko-KR" b="0" i="1" smtClean="0">
                          <a:latin typeface="Cambria Math" panose="02040503050406030204" pitchFamily="18" charset="0"/>
                        </a:rPr>
                        <m:t> </m:t>
                      </m:r>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ko-KR" altLang="en-US" b="0" i="1" smtClean="0">
                                  <a:latin typeface="Cambria Math" panose="02040503050406030204" pitchFamily="18" charset="0"/>
                                </a:rPr>
                                <m:t>𝜖</m:t>
                              </m:r>
                            </m:e>
                            <m:sub>
                              <m:r>
                                <a:rPr lang="en-US" altLang="ko-KR" b="0" i="1" smtClean="0">
                                  <a:latin typeface="Cambria Math" panose="02040503050406030204" pitchFamily="18" charset="0"/>
                                </a:rPr>
                                <m:t>1</m:t>
                              </m:r>
                            </m:sub>
                          </m:sSub>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ko-KR" altLang="en-US" b="0" i="1" smtClean="0">
                                  <a:latin typeface="Cambria Math" panose="02040503050406030204" pitchFamily="18" charset="0"/>
                                </a:rPr>
                                <m:t>𝜖</m:t>
                              </m:r>
                            </m:e>
                            <m:sub>
                              <m:r>
                                <a:rPr lang="en-US" altLang="ko-KR" b="0" i="1" smtClean="0">
                                  <a:latin typeface="Cambria Math" panose="02040503050406030204" pitchFamily="18" charset="0"/>
                                </a:rPr>
                                <m:t>2</m:t>
                              </m:r>
                            </m:sub>
                          </m:sSub>
                        </m:e>
                      </m:d>
                      <m:r>
                        <a:rPr lang="en-US" altLang="ko-KR" b="0" i="1" smtClean="0">
                          <a:latin typeface="Cambria Math" panose="02040503050406030204" pitchFamily="18" charset="0"/>
                        </a:rPr>
                        <m:t>−</m:t>
                      </m:r>
                      <m:r>
                        <a:rPr lang="en-US" altLang="ko-KR" b="0" i="1" smtClean="0">
                          <a:latin typeface="Cambria Math" panose="02040503050406030204" pitchFamily="18" charset="0"/>
                        </a:rPr>
                        <m:t>𝐿𝐷𝑃</m:t>
                      </m:r>
                    </m:oMath>
                  </m:oMathPara>
                </a14:m>
                <a:endParaRPr lang="en-US" altLang="ko-KR" dirty="0"/>
              </a:p>
            </p:txBody>
          </p:sp>
        </mc:Choice>
        <mc:Fallback>
          <p:sp>
            <p:nvSpPr>
              <p:cNvPr id="11" name="TextBox 10">
                <a:extLst>
                  <a:ext uri="{FF2B5EF4-FFF2-40B4-BE49-F238E27FC236}">
                    <a16:creationId xmlns:a16="http://schemas.microsoft.com/office/drawing/2014/main" id="{ADE3F20D-8881-4B1A-B4EE-E0678187FA78}"/>
                  </a:ext>
                </a:extLst>
              </p:cNvPr>
              <p:cNvSpPr txBox="1">
                <a:spLocks noRot="1" noChangeAspect="1" noMove="1" noResize="1" noEditPoints="1" noAdjustHandles="1" noChangeArrowheads="1" noChangeShapeType="1" noTextEdit="1"/>
              </p:cNvSpPr>
              <p:nvPr/>
            </p:nvSpPr>
            <p:spPr>
              <a:xfrm>
                <a:off x="287998" y="4797778"/>
                <a:ext cx="7972101" cy="923330"/>
              </a:xfrm>
              <a:prstGeom prst="rect">
                <a:avLst/>
              </a:prstGeom>
              <a:blipFill>
                <a:blip r:embed="rId5"/>
                <a:stretch>
                  <a:fillRect l="-612" t="-3289" b="-5263"/>
                </a:stretch>
              </a:blipFill>
            </p:spPr>
            <p:txBody>
              <a:bodyPr/>
              <a:lstStyle/>
              <a:p>
                <a:r>
                  <a:rPr lang="ko-KR" altLang="en-US">
                    <a:noFill/>
                  </a:rPr>
                  <a:t> </a:t>
                </a:r>
              </a:p>
            </p:txBody>
          </p:sp>
        </mc:Fallback>
      </mc:AlternateContent>
      <p:sp>
        <p:nvSpPr>
          <p:cNvPr id="13" name="TextBox 12">
            <a:extLst>
              <a:ext uri="{FF2B5EF4-FFF2-40B4-BE49-F238E27FC236}">
                <a16:creationId xmlns:a16="http://schemas.microsoft.com/office/drawing/2014/main" id="{C52FEBE1-6324-4960-BCF4-1065F59C54D5}"/>
              </a:ext>
            </a:extLst>
          </p:cNvPr>
          <p:cNvSpPr txBox="1"/>
          <p:nvPr/>
        </p:nvSpPr>
        <p:spPr>
          <a:xfrm>
            <a:off x="6578600" y="2828835"/>
            <a:ext cx="6096000" cy="1200329"/>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Theoretical Result</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Formal LDP guarantee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Adaptive budget allocation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Sensitivity-dependent perturbation</a:t>
            </a:r>
          </a:p>
        </p:txBody>
      </p:sp>
      <p:sp>
        <p:nvSpPr>
          <p:cNvPr id="15" name="TextBox 14">
            <a:extLst>
              <a:ext uri="{FF2B5EF4-FFF2-40B4-BE49-F238E27FC236}">
                <a16:creationId xmlns:a16="http://schemas.microsoft.com/office/drawing/2014/main" id="{80A12252-579B-481F-BB0D-9EF35FC283B5}"/>
              </a:ext>
            </a:extLst>
          </p:cNvPr>
          <p:cNvSpPr txBox="1"/>
          <p:nvPr/>
        </p:nvSpPr>
        <p:spPr>
          <a:xfrm>
            <a:off x="561975" y="5989976"/>
            <a:ext cx="11423650" cy="369332"/>
          </a:xfrm>
          <a:prstGeom prst="rect">
            <a:avLst/>
          </a:prstGeom>
          <a:noFill/>
        </p:spPr>
        <p:txBody>
          <a:bodyPr wrap="square">
            <a:spAutoFit/>
          </a:bodyPr>
          <a:lstStyle/>
          <a:p>
            <a:r>
              <a:rPr lang="en-US" altLang="ko-KR" dirty="0">
                <a:latin typeface="Inter 24pt" panose="02000503000000020004" pitchFamily="2" charset="0"/>
                <a:ea typeface="Inter 24pt" panose="02000503000000020004" pitchFamily="2" charset="0"/>
              </a:rPr>
              <a:t>The privacy analysis establishes the formal guarantee of the proposed perturbation mechanism.</a:t>
            </a:r>
            <a:endParaRPr lang="ko-KR" altLang="en-US" dirty="0">
              <a:latin typeface="Inter 24pt" panose="02000503000000020004" pitchFamily="2" charset="0"/>
            </a:endParaRPr>
          </a:p>
        </p:txBody>
      </p:sp>
    </p:spTree>
    <p:extLst>
      <p:ext uri="{BB962C8B-B14F-4D97-AF65-F5344CB8AC3E}">
        <p14:creationId xmlns:p14="http://schemas.microsoft.com/office/powerpoint/2010/main" val="3720626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Privacy Guarantee</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17</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288000" y="1037071"/>
            <a:ext cx="7972101" cy="733534"/>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More details in Paper</a:t>
            </a:r>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p:pic>
        <p:nvPicPr>
          <p:cNvPr id="3" name="그림 2">
            <a:extLst>
              <a:ext uri="{FF2B5EF4-FFF2-40B4-BE49-F238E27FC236}">
                <a16:creationId xmlns:a16="http://schemas.microsoft.com/office/drawing/2014/main" id="{E4E52D98-A327-44BA-8720-90A32945D192}"/>
              </a:ext>
            </a:extLst>
          </p:cNvPr>
          <p:cNvPicPr>
            <a:picLocks noChangeAspect="1"/>
          </p:cNvPicPr>
          <p:nvPr/>
        </p:nvPicPr>
        <p:blipFill rotWithShape="1">
          <a:blip r:embed="rId3"/>
          <a:srcRect t="2018"/>
          <a:stretch/>
        </p:blipFill>
        <p:spPr>
          <a:xfrm>
            <a:off x="484352" y="2404367"/>
            <a:ext cx="4290203" cy="2558107"/>
          </a:xfrm>
          <a:prstGeom prst="rect">
            <a:avLst/>
          </a:prstGeom>
        </p:spPr>
      </p:pic>
      <p:pic>
        <p:nvPicPr>
          <p:cNvPr id="5" name="그림 4">
            <a:extLst>
              <a:ext uri="{FF2B5EF4-FFF2-40B4-BE49-F238E27FC236}">
                <a16:creationId xmlns:a16="http://schemas.microsoft.com/office/drawing/2014/main" id="{B982233D-D0F3-4B39-B816-5995D2266FB3}"/>
              </a:ext>
            </a:extLst>
          </p:cNvPr>
          <p:cNvPicPr>
            <a:picLocks noChangeAspect="1"/>
          </p:cNvPicPr>
          <p:nvPr/>
        </p:nvPicPr>
        <p:blipFill>
          <a:blip r:embed="rId4"/>
          <a:stretch>
            <a:fillRect/>
          </a:stretch>
        </p:blipFill>
        <p:spPr>
          <a:xfrm>
            <a:off x="4774555" y="1403838"/>
            <a:ext cx="3378845" cy="4998601"/>
          </a:xfrm>
          <a:prstGeom prst="rect">
            <a:avLst/>
          </a:prstGeom>
        </p:spPr>
      </p:pic>
      <p:pic>
        <p:nvPicPr>
          <p:cNvPr id="8" name="그림 7">
            <a:extLst>
              <a:ext uri="{FF2B5EF4-FFF2-40B4-BE49-F238E27FC236}">
                <a16:creationId xmlns:a16="http://schemas.microsoft.com/office/drawing/2014/main" id="{8304E45E-25B2-4A99-9A37-1CE1A7C64B54}"/>
              </a:ext>
            </a:extLst>
          </p:cNvPr>
          <p:cNvPicPr>
            <a:picLocks noChangeAspect="1"/>
          </p:cNvPicPr>
          <p:nvPr/>
        </p:nvPicPr>
        <p:blipFill rotWithShape="1">
          <a:blip r:embed="rId5"/>
          <a:srcRect l="6907"/>
          <a:stretch/>
        </p:blipFill>
        <p:spPr>
          <a:xfrm>
            <a:off x="8153400" y="2695779"/>
            <a:ext cx="3733800" cy="1975285"/>
          </a:xfrm>
          <a:prstGeom prst="rect">
            <a:avLst/>
          </a:prstGeom>
        </p:spPr>
      </p:pic>
    </p:spTree>
    <p:extLst>
      <p:ext uri="{BB962C8B-B14F-4D97-AF65-F5344CB8AC3E}">
        <p14:creationId xmlns:p14="http://schemas.microsoft.com/office/powerpoint/2010/main" val="2307831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Experimental Setup</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18</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288000" y="1037071"/>
            <a:ext cx="7972101" cy="36933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Evaluation across privacy-sensitive application domains</a:t>
            </a:r>
            <a:endParaRPr lang="en-US" altLang="ko-KR" dirty="0"/>
          </a:p>
        </p:txBody>
      </p:sp>
      <p:sp>
        <p:nvSpPr>
          <p:cNvPr id="9" name="TextBox 8">
            <a:extLst>
              <a:ext uri="{FF2B5EF4-FFF2-40B4-BE49-F238E27FC236}">
                <a16:creationId xmlns:a16="http://schemas.microsoft.com/office/drawing/2014/main" id="{EF67F817-75EF-4BF1-BDD3-E3D6DB612FBD}"/>
              </a:ext>
            </a:extLst>
          </p:cNvPr>
          <p:cNvSpPr txBox="1"/>
          <p:nvPr/>
        </p:nvSpPr>
        <p:spPr>
          <a:xfrm>
            <a:off x="287999" y="1610810"/>
            <a:ext cx="7972101" cy="733534"/>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Dataset</a:t>
            </a:r>
            <a:endParaRPr lang="en-US" altLang="ko-KR" dirty="0">
              <a:latin typeface="Inter 24pt" panose="02000503000000020004" pitchFamily="2" charset="0"/>
              <a:ea typeface="Inter 24pt" panose="02000503000000020004" pitchFamily="2" charset="0"/>
            </a:endParaRPr>
          </a:p>
          <a:p>
            <a:pPr marL="285750" indent="-285750">
              <a:lnSpc>
                <a:spcPct val="150000"/>
              </a:lnSpc>
              <a:buFont typeface="Arial" panose="020B0604020202020204" pitchFamily="34" charset="0"/>
              <a:buChar char="•"/>
            </a:pPr>
            <a:endParaRPr lang="en-US" altLang="ko-KR" dirty="0"/>
          </a:p>
        </p:txBody>
      </p:sp>
      <p:sp>
        <p:nvSpPr>
          <p:cNvPr id="11" name="TextBox 10">
            <a:extLst>
              <a:ext uri="{FF2B5EF4-FFF2-40B4-BE49-F238E27FC236}">
                <a16:creationId xmlns:a16="http://schemas.microsoft.com/office/drawing/2014/main" id="{ADE3F20D-8881-4B1A-B4EE-E0678187FA78}"/>
              </a:ext>
            </a:extLst>
          </p:cNvPr>
          <p:cNvSpPr txBox="1"/>
          <p:nvPr/>
        </p:nvSpPr>
        <p:spPr>
          <a:xfrm>
            <a:off x="287999" y="4513657"/>
            <a:ext cx="7972101" cy="1754326"/>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Baseline</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Cloud-only</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Edge-only</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Uniform LDP</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Selective LDP</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PRISM</a:t>
            </a:r>
          </a:p>
        </p:txBody>
      </p:sp>
      <p:graphicFrame>
        <p:nvGraphicFramePr>
          <p:cNvPr id="2" name="표 1">
            <a:extLst>
              <a:ext uri="{FF2B5EF4-FFF2-40B4-BE49-F238E27FC236}">
                <a16:creationId xmlns:a16="http://schemas.microsoft.com/office/drawing/2014/main" id="{86F8D1C0-AE17-4312-9AB0-C7714DC70B53}"/>
              </a:ext>
            </a:extLst>
          </p:cNvPr>
          <p:cNvGraphicFramePr>
            <a:graphicFrameLocks noGrp="1"/>
          </p:cNvGraphicFramePr>
          <p:nvPr>
            <p:extLst>
              <p:ext uri="{D42A27DB-BD31-4B8C-83A1-F6EECF244321}">
                <p14:modId xmlns:p14="http://schemas.microsoft.com/office/powerpoint/2010/main" val="82516885"/>
              </p:ext>
            </p:extLst>
          </p:nvPr>
        </p:nvGraphicFramePr>
        <p:xfrm>
          <a:off x="287998" y="1959090"/>
          <a:ext cx="6400802" cy="2286000"/>
        </p:xfrm>
        <a:graphic>
          <a:graphicData uri="http://schemas.openxmlformats.org/drawingml/2006/table">
            <a:tbl>
              <a:tblPr/>
              <a:tblGrid>
                <a:gridCol w="3200401">
                  <a:extLst>
                    <a:ext uri="{9D8B030D-6E8A-4147-A177-3AD203B41FA5}">
                      <a16:colId xmlns:a16="http://schemas.microsoft.com/office/drawing/2014/main" val="1995566272"/>
                    </a:ext>
                  </a:extLst>
                </a:gridCol>
                <a:gridCol w="3200401">
                  <a:extLst>
                    <a:ext uri="{9D8B030D-6E8A-4147-A177-3AD203B41FA5}">
                      <a16:colId xmlns:a16="http://schemas.microsoft.com/office/drawing/2014/main" val="2528981388"/>
                    </a:ext>
                  </a:extLst>
                </a:gridCol>
              </a:tblGrid>
              <a:tr h="173218">
                <a:tc>
                  <a:txBody>
                    <a:bodyPr/>
                    <a:lstStyle/>
                    <a:p>
                      <a:r>
                        <a:rPr lang="en-US" sz="1900"/>
                        <a:t>Domain</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r"/>
                      <a:r>
                        <a:rPr lang="en-US" sz="1900"/>
                        <a:t># Prompts</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5843478"/>
                  </a:ext>
                </a:extLst>
              </a:tr>
              <a:tr h="173218">
                <a:tc>
                  <a:txBody>
                    <a:bodyPr/>
                    <a:lstStyle/>
                    <a:p>
                      <a:r>
                        <a:rPr lang="en-US" sz="1900"/>
                        <a:t>Tourism</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altLang="ko-KR" sz="1900" dirty="0"/>
                        <a:t>40</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0609130"/>
                  </a:ext>
                </a:extLst>
              </a:tr>
              <a:tr h="173218">
                <a:tc>
                  <a:txBody>
                    <a:bodyPr/>
                    <a:lstStyle/>
                    <a:p>
                      <a:r>
                        <a:rPr lang="en-US" sz="1900"/>
                        <a:t>Medical</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altLang="ko-KR" sz="1900"/>
                        <a:t>40</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999937"/>
                  </a:ext>
                </a:extLst>
              </a:tr>
              <a:tr h="173218">
                <a:tc>
                  <a:txBody>
                    <a:bodyPr/>
                    <a:lstStyle/>
                    <a:p>
                      <a:r>
                        <a:rPr lang="en-US" sz="1900"/>
                        <a:t>Banking</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altLang="ko-KR" sz="1900"/>
                        <a:t>40</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7786024"/>
                  </a:ext>
                </a:extLst>
              </a:tr>
              <a:tr h="173218">
                <a:tc>
                  <a:txBody>
                    <a:bodyPr/>
                    <a:lstStyle/>
                    <a:p>
                      <a:r>
                        <a:rPr lang="en-US" sz="1900"/>
                        <a:t>General Knowledge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altLang="ko-KR" sz="1900"/>
                        <a:t>40</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6190065"/>
                  </a:ext>
                </a:extLst>
              </a:tr>
              <a:tr h="173218">
                <a:tc>
                  <a:txBody>
                    <a:bodyPr/>
                    <a:lstStyle/>
                    <a:p>
                      <a:r>
                        <a:rPr lang="en-US" sz="1900" b="1"/>
                        <a:t>Total</a:t>
                      </a:r>
                      <a:endParaRPr lang="en-US" sz="1900"/>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algn="r"/>
                      <a:r>
                        <a:rPr lang="en-US" altLang="ko-KR" sz="1900" b="1" dirty="0"/>
                        <a:t>160</a:t>
                      </a:r>
                      <a:endParaRPr lang="ko-KR" altLang="en-US" sz="1900" dirty="0"/>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715058159"/>
                  </a:ext>
                </a:extLst>
              </a:tr>
            </a:tbl>
          </a:graphicData>
        </a:graphic>
      </p:graphicFrame>
      <p:sp>
        <p:nvSpPr>
          <p:cNvPr id="12" name="TextBox 11">
            <a:extLst>
              <a:ext uri="{FF2B5EF4-FFF2-40B4-BE49-F238E27FC236}">
                <a16:creationId xmlns:a16="http://schemas.microsoft.com/office/drawing/2014/main" id="{93509106-AAF7-4D9B-BE39-B49CF64B1134}"/>
              </a:ext>
            </a:extLst>
          </p:cNvPr>
          <p:cNvSpPr txBox="1"/>
          <p:nvPr/>
        </p:nvSpPr>
        <p:spPr>
          <a:xfrm>
            <a:off x="2561299" y="4513657"/>
            <a:ext cx="7972101" cy="1200329"/>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Metrics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Inference Quality: GPT-4o, 1-10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Completion Time: end-to-end latency</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Energy Consumption: Edge-side energy in Joules </a:t>
            </a:r>
          </a:p>
        </p:txBody>
      </p:sp>
    </p:spTree>
    <p:extLst>
      <p:ext uri="{BB962C8B-B14F-4D97-AF65-F5344CB8AC3E}">
        <p14:creationId xmlns:p14="http://schemas.microsoft.com/office/powerpoint/2010/main" val="1499566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Main Results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19</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288000" y="1037071"/>
            <a:ext cx="9338600" cy="36933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PRISM achieves the best overall trade-off among privacy-preserving methods.</a:t>
            </a:r>
            <a:endParaRPr lang="en-US" altLang="ko-KR" dirty="0"/>
          </a:p>
        </p:txBody>
      </p:sp>
      <p:sp>
        <p:nvSpPr>
          <p:cNvPr id="12" name="TextBox 11">
            <a:extLst>
              <a:ext uri="{FF2B5EF4-FFF2-40B4-BE49-F238E27FC236}">
                <a16:creationId xmlns:a16="http://schemas.microsoft.com/office/drawing/2014/main" id="{93509106-AAF7-4D9B-BE39-B49CF64B1134}"/>
              </a:ext>
            </a:extLst>
          </p:cNvPr>
          <p:cNvSpPr txBox="1"/>
          <p:nvPr/>
        </p:nvSpPr>
        <p:spPr>
          <a:xfrm>
            <a:off x="421028" y="4378881"/>
            <a:ext cx="7972101" cy="1754326"/>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Key Observations </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PRISM vs. Uniform / Selective LDP</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Much lower latency</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Much lower edge energy consumption</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Higher inference quality</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Cloud-Only remains the strongest, but provides no privacy protection.</a:t>
            </a:r>
          </a:p>
        </p:txBody>
      </p:sp>
      <p:pic>
        <p:nvPicPr>
          <p:cNvPr id="4" name="그림 3">
            <a:extLst>
              <a:ext uri="{FF2B5EF4-FFF2-40B4-BE49-F238E27FC236}">
                <a16:creationId xmlns:a16="http://schemas.microsoft.com/office/drawing/2014/main" id="{C406EE6E-8539-4361-8E59-C622C19EEB96}"/>
              </a:ext>
            </a:extLst>
          </p:cNvPr>
          <p:cNvPicPr>
            <a:picLocks noChangeAspect="1"/>
          </p:cNvPicPr>
          <p:nvPr/>
        </p:nvPicPr>
        <p:blipFill rotWithShape="1">
          <a:blip r:embed="rId3"/>
          <a:srcRect l="5377" r="4702"/>
          <a:stretch/>
        </p:blipFill>
        <p:spPr>
          <a:xfrm>
            <a:off x="139700" y="1727312"/>
            <a:ext cx="4267379" cy="2454397"/>
          </a:xfrm>
          <a:prstGeom prst="rect">
            <a:avLst/>
          </a:prstGeom>
        </p:spPr>
      </p:pic>
      <p:pic>
        <p:nvPicPr>
          <p:cNvPr id="6" name="그림 5">
            <a:extLst>
              <a:ext uri="{FF2B5EF4-FFF2-40B4-BE49-F238E27FC236}">
                <a16:creationId xmlns:a16="http://schemas.microsoft.com/office/drawing/2014/main" id="{BC5D8044-9E37-420E-8EC7-002152E18FCB}"/>
              </a:ext>
            </a:extLst>
          </p:cNvPr>
          <p:cNvPicPr>
            <a:picLocks noChangeAspect="1"/>
          </p:cNvPicPr>
          <p:nvPr/>
        </p:nvPicPr>
        <p:blipFill>
          <a:blip r:embed="rId4"/>
          <a:stretch>
            <a:fillRect/>
          </a:stretch>
        </p:blipFill>
        <p:spPr>
          <a:xfrm>
            <a:off x="4407079" y="1761676"/>
            <a:ext cx="7492642" cy="2211569"/>
          </a:xfrm>
          <a:prstGeom prst="rect">
            <a:avLst/>
          </a:prstGeom>
        </p:spPr>
      </p:pic>
    </p:spTree>
    <p:extLst>
      <p:ext uri="{BB962C8B-B14F-4D97-AF65-F5344CB8AC3E}">
        <p14:creationId xmlns:p14="http://schemas.microsoft.com/office/powerpoint/2010/main" val="3036666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ko" dirty="0">
                <a:solidFill>
                  <a:srgbClr val="DC2314"/>
                </a:solidFill>
              </a:rPr>
              <a:t>Overview</a:t>
            </a:r>
            <a:endParaRPr dirty="0">
              <a:solidFill>
                <a:srgbClr val="DC2314"/>
              </a:solidFill>
              <a:ea typeface="Inter 18pt Medium" panose="02000503000000020004" pitchFamily="2" charset="0"/>
            </a:endParaRPr>
          </a:p>
        </p:txBody>
      </p:sp>
      <p:sp>
        <p:nvSpPr>
          <p:cNvPr id="110" name="Google Shape;110;p19"/>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r>
              <a:rPr lang="en-US" altLang="ko" kern="0" dirty="0">
                <a:solidFill>
                  <a:srgbClr val="000000"/>
                </a:solidFill>
              </a:rPr>
              <a:t>INFONET LAB.</a:t>
            </a:r>
            <a:endParaRPr kern="0" dirty="0">
              <a:solidFill>
                <a:srgbClr val="000000"/>
              </a:solidFill>
            </a:endParaRPr>
          </a:p>
        </p:txBody>
      </p:sp>
      <p:sp>
        <p:nvSpPr>
          <p:cNvPr id="111" name="Google Shape;111;p19"/>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pPr defTabSz="1219170" latinLnBrk="0">
              <a:buClr>
                <a:srgbClr val="000000"/>
              </a:buClr>
            </a:pPr>
            <a:fld id="{00000000-1234-1234-1234-123412341234}" type="slidenum">
              <a:rPr lang="en-US" altLang="ko" kern="0">
                <a:solidFill>
                  <a:srgbClr val="000000"/>
                </a:solidFill>
              </a:rPr>
              <a:pPr defTabSz="1219170" latinLnBrk="0">
                <a:buClr>
                  <a:srgbClr val="000000"/>
                </a:buClr>
              </a:pPr>
              <a:t>2</a:t>
            </a:fld>
            <a:endParaRPr kern="0" dirty="0">
              <a:solidFill>
                <a:srgbClr val="000000"/>
              </a:solidFill>
            </a:endParaRPr>
          </a:p>
        </p:txBody>
      </p:sp>
      <p:sp>
        <p:nvSpPr>
          <p:cNvPr id="112" name="Google Shape;112;p19"/>
          <p:cNvSpPr txBox="1"/>
          <p:nvPr/>
        </p:nvSpPr>
        <p:spPr>
          <a:xfrm>
            <a:off x="4189080" y="1336630"/>
            <a:ext cx="7924769" cy="2769949"/>
          </a:xfrm>
          <a:prstGeom prst="rect">
            <a:avLst/>
          </a:prstGeom>
          <a:noFill/>
          <a:ln>
            <a:noFill/>
          </a:ln>
        </p:spPr>
        <p:txBody>
          <a:bodyPr spcFirstLastPara="1" wrap="square" lIns="121900" tIns="121900" rIns="121900" bIns="121900" anchor="t" anchorCtr="0">
            <a:spAutoFit/>
          </a:bodyPr>
          <a:lstStyle/>
          <a:p>
            <a:pPr marL="495296" indent="-342900" defTabSz="1219170" latinLnBrk="0">
              <a:buClr>
                <a:srgbClr val="000000"/>
              </a:buClr>
              <a:buSzPts val="1800"/>
              <a:buFont typeface="Arial" panose="020B0604020202020204" pitchFamily="34" charset="0"/>
              <a:buChar char="•"/>
            </a:pPr>
            <a:r>
              <a:rPr lang="en-US" altLang="ko" sz="2000" kern="0" dirty="0">
                <a:solidFill>
                  <a:srgbClr val="000000"/>
                </a:solidFill>
                <a:latin typeface="Inter 18pt Medium" panose="02000503000000020004" pitchFamily="2" charset="0"/>
                <a:ea typeface="Inter 18pt Medium" panose="02000503000000020004" pitchFamily="2" charset="0"/>
                <a:cs typeface="Calibri"/>
                <a:sym typeface="Calibri"/>
              </a:rPr>
              <a:t>Title: PRISM: Privacy-Aware Routing for Adaptive Cloud-edge LLM Inference via Semantic Sketch Collaboration</a:t>
            </a:r>
          </a:p>
          <a:p>
            <a:pPr marL="495296" indent="-342900" defTabSz="1219170" latinLnBrk="0">
              <a:buClr>
                <a:srgbClr val="000000"/>
              </a:buClr>
              <a:buSzPts val="1800"/>
              <a:buFont typeface="Arial" panose="020B0604020202020204" pitchFamily="34" charset="0"/>
              <a:buChar char="•"/>
            </a:pPr>
            <a:endParaRPr lang="en-US" altLang="ko" sz="2000" kern="0" dirty="0">
              <a:solidFill>
                <a:srgbClr val="000000"/>
              </a:solidFill>
              <a:latin typeface="Inter 18pt Medium" panose="02000503000000020004" pitchFamily="2" charset="0"/>
              <a:ea typeface="Inter 18pt Medium" panose="02000503000000020004" pitchFamily="2" charset="0"/>
              <a:cs typeface="Calibri"/>
              <a:sym typeface="Calibri"/>
            </a:endParaRPr>
          </a:p>
          <a:p>
            <a:pPr marL="495296" indent="-342900" defTabSz="1219170" latinLnBrk="0">
              <a:buClr>
                <a:srgbClr val="000000"/>
              </a:buClr>
              <a:buSzPts val="1800"/>
              <a:buFont typeface="Arial" panose="020B0604020202020204" pitchFamily="34" charset="0"/>
              <a:buChar char="•"/>
            </a:pPr>
            <a:r>
              <a:rPr lang="en-US" altLang="ko" sz="2000" kern="0" dirty="0">
                <a:solidFill>
                  <a:srgbClr val="000000"/>
                </a:solidFill>
                <a:latin typeface="Inter 18pt Medium" panose="02000503000000020004" pitchFamily="2" charset="0"/>
                <a:ea typeface="Inter 18pt Medium" panose="02000503000000020004" pitchFamily="2" charset="0"/>
                <a:cs typeface="Calibri"/>
                <a:sym typeface="Calibri"/>
              </a:rPr>
              <a:t>Publisher: AAAI26</a:t>
            </a:r>
          </a:p>
          <a:p>
            <a:pPr marL="495296" indent="-342900" defTabSz="1219170" latinLnBrk="0">
              <a:buClr>
                <a:srgbClr val="000000"/>
              </a:buClr>
              <a:buSzPts val="1800"/>
              <a:buFont typeface="Arial" panose="020B0604020202020204" pitchFamily="34" charset="0"/>
              <a:buChar char="•"/>
            </a:pPr>
            <a:endParaRPr lang="en-US" altLang="ko" sz="2000" kern="0" dirty="0">
              <a:solidFill>
                <a:srgbClr val="000000"/>
              </a:solidFill>
              <a:latin typeface="Inter 18pt Medium" panose="02000503000000020004" pitchFamily="2" charset="0"/>
              <a:ea typeface="Inter 18pt Medium" panose="02000503000000020004" pitchFamily="2" charset="0"/>
              <a:cs typeface="Calibri"/>
              <a:sym typeface="Calibri"/>
            </a:endParaRPr>
          </a:p>
          <a:p>
            <a:pPr marL="495296" indent="-342900" defTabSz="1219170" latinLnBrk="0">
              <a:buClr>
                <a:srgbClr val="000000"/>
              </a:buClr>
              <a:buSzPts val="1800"/>
              <a:buFont typeface="Arial" panose="020B0604020202020204" pitchFamily="34" charset="0"/>
              <a:buChar char="•"/>
            </a:pPr>
            <a:r>
              <a:rPr lang="en-US" altLang="ko" sz="2000" kern="0" dirty="0">
                <a:solidFill>
                  <a:srgbClr val="000000"/>
                </a:solidFill>
                <a:latin typeface="Inter 18pt Medium" panose="02000503000000020004" pitchFamily="2" charset="0"/>
                <a:ea typeface="Inter 18pt Medium" panose="02000503000000020004" pitchFamily="2" charset="0"/>
                <a:cs typeface="Calibri"/>
                <a:sym typeface="Calibri"/>
              </a:rPr>
              <a:t>Key Idea: Cloud-Edge Inference, Adaptive Two-Layer Local Differential Privacy, Semantic Sketch </a:t>
            </a:r>
          </a:p>
          <a:p>
            <a:pPr marL="152396" defTabSz="1219170" latinLnBrk="0">
              <a:buClr>
                <a:srgbClr val="000000"/>
              </a:buClr>
              <a:buSzPts val="1800"/>
            </a:pPr>
            <a:endParaRPr lang="en-US" altLang="ko" sz="2400" kern="0" dirty="0">
              <a:solidFill>
                <a:srgbClr val="000000"/>
              </a:solidFill>
              <a:latin typeface="Inter 18pt Medium" panose="02000503000000020004" pitchFamily="2" charset="0"/>
              <a:ea typeface="Inter 18pt Medium" panose="02000503000000020004" pitchFamily="2" charset="0"/>
              <a:cs typeface="Calibri"/>
              <a:sym typeface="Calibri"/>
            </a:endParaRPr>
          </a:p>
        </p:txBody>
      </p:sp>
      <p:pic>
        <p:nvPicPr>
          <p:cNvPr id="4" name="그림 3">
            <a:extLst>
              <a:ext uri="{FF2B5EF4-FFF2-40B4-BE49-F238E27FC236}">
                <a16:creationId xmlns:a16="http://schemas.microsoft.com/office/drawing/2014/main" id="{E78DB4D5-F602-4DAA-9ABC-BD1125462DB9}"/>
              </a:ext>
            </a:extLst>
          </p:cNvPr>
          <p:cNvPicPr>
            <a:picLocks noChangeAspect="1"/>
          </p:cNvPicPr>
          <p:nvPr/>
        </p:nvPicPr>
        <p:blipFill>
          <a:blip r:embed="rId3"/>
          <a:stretch>
            <a:fillRect/>
          </a:stretch>
        </p:blipFill>
        <p:spPr>
          <a:xfrm>
            <a:off x="384000" y="1267714"/>
            <a:ext cx="4020980" cy="4762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Main Results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20</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288000" y="1037071"/>
            <a:ext cx="9338600" cy="36933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Robustness Across Cloud–Edge Model Pairs</a:t>
            </a:r>
            <a:endParaRPr lang="en-US" altLang="ko-KR" dirty="0"/>
          </a:p>
        </p:txBody>
      </p:sp>
      <p:sp>
        <p:nvSpPr>
          <p:cNvPr id="12" name="TextBox 11">
            <a:extLst>
              <a:ext uri="{FF2B5EF4-FFF2-40B4-BE49-F238E27FC236}">
                <a16:creationId xmlns:a16="http://schemas.microsoft.com/office/drawing/2014/main" id="{93509106-AAF7-4D9B-BE39-B49CF64B1134}"/>
              </a:ext>
            </a:extLst>
          </p:cNvPr>
          <p:cNvSpPr txBox="1"/>
          <p:nvPr/>
        </p:nvSpPr>
        <p:spPr>
          <a:xfrm>
            <a:off x="5869149" y="2347858"/>
            <a:ext cx="6322851" cy="2862322"/>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Fastest / Lowest Edge Energy</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GPT-4o + Qwen1.5</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7.08 s / 632.24 J / IQ 6.91</a:t>
            </a: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r>
              <a:rPr lang="en-US" altLang="ko-KR" b="1" dirty="0">
                <a:latin typeface="Inter 24pt" panose="02000503000000020004" pitchFamily="2" charset="0"/>
                <a:ea typeface="Inter 24pt" panose="02000503000000020004" pitchFamily="2" charset="0"/>
              </a:rPr>
              <a:t>Highest IQ</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Qwen3-235B + Phi-3.5</a:t>
            </a: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IQ 7.22</a:t>
            </a:r>
          </a:p>
          <a:p>
            <a:pPr marL="285750"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PRISM generally maintains similar efficiency and quality across heterogeneous model combinations.</a:t>
            </a:r>
          </a:p>
        </p:txBody>
      </p:sp>
      <p:pic>
        <p:nvPicPr>
          <p:cNvPr id="3" name="그림 2">
            <a:extLst>
              <a:ext uri="{FF2B5EF4-FFF2-40B4-BE49-F238E27FC236}">
                <a16:creationId xmlns:a16="http://schemas.microsoft.com/office/drawing/2014/main" id="{BD868CC7-3F3F-421B-A683-53389F736A32}"/>
              </a:ext>
            </a:extLst>
          </p:cNvPr>
          <p:cNvPicPr>
            <a:picLocks noChangeAspect="1"/>
          </p:cNvPicPr>
          <p:nvPr/>
        </p:nvPicPr>
        <p:blipFill>
          <a:blip r:embed="rId3"/>
          <a:stretch>
            <a:fillRect/>
          </a:stretch>
        </p:blipFill>
        <p:spPr>
          <a:xfrm>
            <a:off x="532341" y="2159436"/>
            <a:ext cx="5430008" cy="3801005"/>
          </a:xfrm>
          <a:prstGeom prst="rect">
            <a:avLst/>
          </a:prstGeom>
        </p:spPr>
      </p:pic>
    </p:spTree>
    <p:extLst>
      <p:ext uri="{BB962C8B-B14F-4D97-AF65-F5344CB8AC3E}">
        <p14:creationId xmlns:p14="http://schemas.microsoft.com/office/powerpoint/2010/main" val="3186166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t>Limitations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21</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186400" y="1049771"/>
            <a:ext cx="12005600" cy="5355312"/>
          </a:xfrm>
          <a:prstGeom prst="rect">
            <a:avLst/>
          </a:prstGeom>
          <a:noFill/>
        </p:spPr>
        <p:txBody>
          <a:bodyPr wrap="square">
            <a:spAutoFit/>
          </a:bodyPr>
          <a:lstStyle/>
          <a:p>
            <a:pPr marL="342900" indent="-342900">
              <a:buAutoNum type="arabicPeriod"/>
            </a:pPr>
            <a:r>
              <a:rPr lang="en-US" altLang="ko-KR" b="1" dirty="0">
                <a:latin typeface="Inter 24pt" panose="02000503000000020004" pitchFamily="2" charset="0"/>
                <a:ea typeface="Inter 24pt" panose="02000503000000020004" pitchFamily="2" charset="0"/>
              </a:rPr>
              <a:t>Limited empirical privacy evaluation</a:t>
            </a:r>
          </a:p>
          <a:p>
            <a:pPr marL="342900" indent="-342900">
              <a:buAutoNum type="arabicPeriod"/>
            </a:pPr>
            <a:endParaRPr lang="en-US" altLang="ko-KR" b="1" dirty="0">
              <a:latin typeface="Inter 24pt" panose="02000503000000020004" pitchFamily="2" charset="0"/>
              <a:ea typeface="Inter 24pt" panose="02000503000000020004" pitchFamily="2" charset="0"/>
            </a:endParaRPr>
          </a:p>
          <a:p>
            <a:pPr marL="285750"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The paper provides an LDP guarantee, but does not directly evaluate:</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Sensitive-entity reconstruction </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Semantic inference attacks </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Cross-record linkage attacks</a:t>
            </a:r>
          </a:p>
          <a:p>
            <a:pPr marL="285750" indent="-285750">
              <a:buFont typeface="Arial" panose="020B0604020202020204" pitchFamily="34" charset="0"/>
              <a:buChar char="•"/>
            </a:pPr>
            <a:r>
              <a:rPr lang="en-US" altLang="ko-KR" b="1" dirty="0">
                <a:latin typeface="Inter 24pt" panose="02000503000000020004" pitchFamily="2" charset="0"/>
                <a:ea typeface="Inter 24pt" panose="02000503000000020004" pitchFamily="2" charset="0"/>
              </a:rPr>
              <a:t> The motivation discusses linkage attacks, but the evaluation does not directly measure linkage resistance.</a:t>
            </a:r>
          </a:p>
          <a:p>
            <a:pPr marL="285750" indent="-285750">
              <a:buFont typeface="Arial" panose="020B0604020202020204" pitchFamily="34" charset="0"/>
              <a:buChar char="•"/>
            </a:pPr>
            <a:endParaRPr lang="en-US" altLang="ko-KR" b="1" dirty="0">
              <a:latin typeface="Inter 24pt" panose="02000503000000020004" pitchFamily="2" charset="0"/>
              <a:ea typeface="Inter 24pt" panose="02000503000000020004" pitchFamily="2" charset="0"/>
            </a:endParaRPr>
          </a:p>
          <a:p>
            <a:pPr marL="342900" indent="-342900">
              <a:buFont typeface="+mj-lt"/>
              <a:buAutoNum type="arabicPeriod" startAt="2"/>
            </a:pPr>
            <a:r>
              <a:rPr lang="en-US" altLang="ko-KR" b="1" dirty="0">
                <a:latin typeface="Inter 24pt" panose="02000503000000020004" pitchFamily="2" charset="0"/>
                <a:ea typeface="Inter 24pt" panose="02000503000000020004" pitchFamily="2" charset="0"/>
              </a:rPr>
              <a:t>Small, semi-synthetic evaluation set (160 prompts across four domains)</a:t>
            </a:r>
          </a:p>
          <a:p>
            <a:pPr marL="800100" lvl="1"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It remains unclear how the method performs on:</a:t>
            </a:r>
          </a:p>
          <a:p>
            <a:pPr marL="1257300" lvl="2"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Real user conversations</a:t>
            </a:r>
          </a:p>
          <a:p>
            <a:pPr marL="1257300" lvl="2"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Long-context interactions</a:t>
            </a:r>
          </a:p>
          <a:p>
            <a:pPr marL="1257300" lvl="2"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Multi-turn privacy leakage </a:t>
            </a:r>
          </a:p>
          <a:p>
            <a:pPr marL="1257300" lvl="2" indent="-34290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342900" indent="-342900">
              <a:buFont typeface="+mj-lt"/>
              <a:buAutoNum type="arabicPeriod" startAt="2"/>
            </a:pPr>
            <a:r>
              <a:rPr lang="en-US" altLang="ko-KR" b="1" dirty="0">
                <a:latin typeface="Inter 24pt" panose="02000503000000020004" pitchFamily="2" charset="0"/>
                <a:ea typeface="Inter 24pt" panose="02000503000000020004" pitchFamily="2" charset="0"/>
              </a:rPr>
              <a:t>Sensitivity profiling relies on relatively simple signals</a:t>
            </a:r>
          </a:p>
          <a:p>
            <a:pPr marL="800100" lvl="1"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NER</a:t>
            </a:r>
          </a:p>
          <a:p>
            <a:pPr marL="800100" lvl="1"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Predefined category weights</a:t>
            </a:r>
          </a:p>
          <a:p>
            <a:pPr marL="800100" lvl="1" indent="-34290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First-person cues </a:t>
            </a:r>
          </a:p>
          <a:p>
            <a:pPr marL="800100" lvl="1" indent="-34290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p:txBody>
      </p:sp>
    </p:spTree>
    <p:extLst>
      <p:ext uri="{BB962C8B-B14F-4D97-AF65-F5344CB8AC3E}">
        <p14:creationId xmlns:p14="http://schemas.microsoft.com/office/powerpoint/2010/main" val="3650153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err="1"/>
              <a:t>Takeways</a:t>
            </a:r>
            <a:r>
              <a:rPr lang="en-US" altLang="ko-KR" dirty="0"/>
              <a:t>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22</a:t>
            </a:fld>
            <a:endParaRPr dirty="0"/>
          </a:p>
        </p:txBody>
      </p:sp>
      <p:sp>
        <p:nvSpPr>
          <p:cNvPr id="21" name="TextBox 20">
            <a:extLst>
              <a:ext uri="{FF2B5EF4-FFF2-40B4-BE49-F238E27FC236}">
                <a16:creationId xmlns:a16="http://schemas.microsoft.com/office/drawing/2014/main" id="{391FE466-5B79-4D3E-A6DB-D68F6BB7F0AB}"/>
              </a:ext>
            </a:extLst>
          </p:cNvPr>
          <p:cNvSpPr txBox="1"/>
          <p:nvPr/>
        </p:nvSpPr>
        <p:spPr>
          <a:xfrm>
            <a:off x="186400" y="1049771"/>
            <a:ext cx="12005600" cy="4247317"/>
          </a:xfrm>
          <a:prstGeom prst="rect">
            <a:avLst/>
          </a:prstGeom>
          <a:noFill/>
        </p:spPr>
        <p:txBody>
          <a:bodyPr wrap="square">
            <a:spAutoFit/>
          </a:bodyPr>
          <a:lstStyle/>
          <a:p>
            <a:r>
              <a:rPr lang="en-US" altLang="ko-KR" b="1" dirty="0">
                <a:latin typeface="Inter 24pt" panose="02000503000000020004" pitchFamily="2" charset="0"/>
                <a:ea typeface="Inter 24pt" panose="02000503000000020004" pitchFamily="2" charset="0"/>
              </a:rPr>
              <a:t>PRISM in Three Ideas</a:t>
            </a:r>
          </a:p>
          <a:p>
            <a:r>
              <a:rPr lang="en-US" altLang="ko-KR" dirty="0">
                <a:latin typeface="Inter 24pt" panose="02000503000000020004" pitchFamily="2" charset="0"/>
                <a:ea typeface="Inter 24pt" panose="02000503000000020004" pitchFamily="2" charset="0"/>
              </a:rPr>
              <a:t>1. Route according to sensitivity</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Cloud ∣ Collaboration ∣ Edge</a:t>
            </a:r>
          </a:p>
          <a:p>
            <a:pPr marL="742950" lvl="1"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r>
              <a:rPr lang="en-US" altLang="ko-KR" dirty="0">
                <a:latin typeface="Inter 24pt" panose="02000503000000020004" pitchFamily="2" charset="0"/>
                <a:ea typeface="Inter 24pt" panose="02000503000000020004" pitchFamily="2" charset="0"/>
              </a:rPr>
              <a:t>2. Perturb according to entity risk</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Category LDP + Value LDP</a:t>
            </a:r>
          </a:p>
          <a:p>
            <a:endParaRPr lang="en-US" altLang="ko-KR" dirty="0">
              <a:latin typeface="Inter 24pt" panose="02000503000000020004" pitchFamily="2" charset="0"/>
              <a:ea typeface="Inter 24pt" panose="02000503000000020004" pitchFamily="2" charset="0"/>
            </a:endParaRPr>
          </a:p>
          <a:p>
            <a:r>
              <a:rPr lang="en-US" altLang="ko-KR" dirty="0">
                <a:latin typeface="Inter 24pt" panose="02000503000000020004" pitchFamily="2" charset="0"/>
                <a:ea typeface="Inter 24pt" panose="02000503000000020004" pitchFamily="2" charset="0"/>
              </a:rPr>
              <a:t>3. Separate semantic reasoning from private context</a:t>
            </a:r>
          </a:p>
          <a:p>
            <a:pPr marL="742950" lvl="1" indent="-285750">
              <a:buFont typeface="Arial" panose="020B0604020202020204" pitchFamily="34" charset="0"/>
              <a:buChar char="•"/>
            </a:pPr>
            <a:r>
              <a:rPr lang="en-US" altLang="ko-KR" dirty="0">
                <a:latin typeface="Inter 24pt" panose="02000503000000020004" pitchFamily="2" charset="0"/>
                <a:ea typeface="Inter 24pt" panose="02000503000000020004" pitchFamily="2" charset="0"/>
              </a:rPr>
              <a:t>Cloud Sketch + Edge Refinement</a:t>
            </a:r>
          </a:p>
          <a:p>
            <a:pPr marL="742950" lvl="1" indent="-285750">
              <a:buFont typeface="Arial" panose="020B0604020202020204" pitchFamily="34" charset="0"/>
              <a:buChar char="•"/>
            </a:pPr>
            <a:endParaRPr lang="en-US" altLang="ko-KR" dirty="0">
              <a:latin typeface="Inter 24pt" panose="02000503000000020004" pitchFamily="2" charset="0"/>
              <a:ea typeface="Inter 24pt" panose="02000503000000020004" pitchFamily="2" charset="0"/>
            </a:endParaRPr>
          </a:p>
          <a:p>
            <a:pPr marL="742950" lvl="1" indent="-285750">
              <a:buFont typeface="Arial" panose="020B0604020202020204" pitchFamily="34" charset="0"/>
              <a:buChar char="•"/>
            </a:pPr>
            <a:r>
              <a:rPr lang="en-US" altLang="ko-KR" b="1" dirty="0">
                <a:latin typeface="Inter 24pt" panose="02000503000000020004" pitchFamily="2" charset="0"/>
                <a:ea typeface="Inter 24pt" panose="02000503000000020004" pitchFamily="2" charset="0"/>
              </a:rPr>
              <a:t>PRISM shows that privacy-aware routing and selective cloud–edge collaboration can substantially improve the privacy–utility–efficiency trade-off.</a:t>
            </a:r>
          </a:p>
          <a:p>
            <a:pPr marL="742950" lvl="1" indent="-285750">
              <a:buFont typeface="Arial" panose="020B0604020202020204" pitchFamily="34" charset="0"/>
              <a:buChar char="•"/>
            </a:pPr>
            <a:endParaRPr lang="en-US" altLang="ko-KR" b="1" dirty="0">
              <a:latin typeface="Inter 24pt" panose="02000503000000020004" pitchFamily="2" charset="0"/>
              <a:ea typeface="Inter 24pt" panose="02000503000000020004" pitchFamily="2" charset="0"/>
            </a:endParaRPr>
          </a:p>
          <a:p>
            <a:pPr marL="742950" lvl="1" indent="-285750">
              <a:buFont typeface="Arial" panose="020B0604020202020204" pitchFamily="34" charset="0"/>
              <a:buChar char="•"/>
            </a:pPr>
            <a:r>
              <a:rPr lang="en-US" altLang="ko-KR" b="1" dirty="0">
                <a:latin typeface="Inter 24pt" panose="02000503000000020004" pitchFamily="2" charset="0"/>
                <a:ea typeface="Inter 24pt" panose="02000503000000020004" pitchFamily="2" charset="0"/>
              </a:rPr>
              <a:t>However, stronger empirical evaluation of inferential and linkage privacy would make the privacy claims more convincing.</a:t>
            </a:r>
          </a:p>
        </p:txBody>
      </p:sp>
    </p:spTree>
    <p:extLst>
      <p:ext uri="{BB962C8B-B14F-4D97-AF65-F5344CB8AC3E}">
        <p14:creationId xmlns:p14="http://schemas.microsoft.com/office/powerpoint/2010/main" val="2124664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ea typeface="Inter 18pt Medium" panose="02000503000000020004" pitchFamily="2" charset="0"/>
              </a:rPr>
              <a:t>Motivation: Cloud LLMs Create a Privacy–Utility Dilemma</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3</a:t>
            </a:fld>
            <a:endParaRPr dirty="0"/>
          </a:p>
        </p:txBody>
      </p:sp>
      <p:sp>
        <p:nvSpPr>
          <p:cNvPr id="120" name="Google Shape;120;p20"/>
          <p:cNvSpPr txBox="1"/>
          <p:nvPr/>
        </p:nvSpPr>
        <p:spPr>
          <a:xfrm>
            <a:off x="288000" y="1018301"/>
            <a:ext cx="11520000" cy="2400617"/>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Cloud LLMs are powerful, but user prompts may contain sensitive information.</a:t>
            </a:r>
          </a:p>
          <a:p>
            <a:pPr marL="152396">
              <a:buClr>
                <a:schemeClr val="dk1"/>
              </a:buClr>
              <a:buSzPts val="1800"/>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52396">
              <a:buClr>
                <a:schemeClr val="dk1"/>
              </a:buClr>
              <a:buSzPts val="1800"/>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Cloud LLM</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Strong reasoning capability</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Low local computation</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Raw prompts leave the user device</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Potential privacy leakage</a:t>
            </a:r>
            <a:endParaRPr lang="en-US" altLang="ko" sz="2400" dirty="0">
              <a:solidFill>
                <a:schemeClr val="dk1"/>
              </a:solidFill>
              <a:latin typeface="Inter 18pt Medium" panose="02000503000000020004" pitchFamily="2" charset="0"/>
              <a:ea typeface="Inter 18pt Medium" panose="02000503000000020004" pitchFamily="2" charset="0"/>
              <a:cs typeface="Calibri"/>
              <a:sym typeface="Calibri"/>
            </a:endParaRPr>
          </a:p>
        </p:txBody>
      </p:sp>
      <p:sp>
        <p:nvSpPr>
          <p:cNvPr id="10" name="TextBox 9">
            <a:extLst>
              <a:ext uri="{FF2B5EF4-FFF2-40B4-BE49-F238E27FC236}">
                <a16:creationId xmlns:a16="http://schemas.microsoft.com/office/drawing/2014/main" id="{8C851262-CFEF-4B42-811A-3CE64656F480}"/>
              </a:ext>
            </a:extLst>
          </p:cNvPr>
          <p:cNvSpPr txBox="1"/>
          <p:nvPr/>
        </p:nvSpPr>
        <p:spPr>
          <a:xfrm>
            <a:off x="818600" y="4963032"/>
            <a:ext cx="11520000" cy="400110"/>
          </a:xfrm>
          <a:prstGeom prst="rect">
            <a:avLst/>
          </a:prstGeom>
          <a:noFill/>
        </p:spPr>
        <p:txBody>
          <a:bodyPr wrap="square">
            <a:spAutoFit/>
          </a:bodyPr>
          <a:lstStyle/>
          <a:p>
            <a:r>
              <a:rPr lang="en-US" altLang="ko-KR" sz="2000" dirty="0">
                <a:solidFill>
                  <a:srgbClr val="C00000"/>
                </a:solidFill>
                <a:latin typeface="Inter 18pt Medium" panose="02000503000000020004" pitchFamily="2" charset="0"/>
                <a:ea typeface="Inter 18pt Medium" panose="02000503000000020004" pitchFamily="2" charset="0"/>
                <a:cs typeface="Calibri" panose="020F0502020204030204" pitchFamily="34" charset="0"/>
              </a:rPr>
              <a:t>Can we preserve the capability of cloud LLMs without exposing sensitive user context?</a:t>
            </a:r>
            <a:endParaRPr lang="ko-KR" altLang="en-US" sz="2000" dirty="0">
              <a:solidFill>
                <a:srgbClr val="C00000"/>
              </a:solidFill>
              <a:latin typeface="Inter 18pt Medium" panose="02000503000000020004" pitchFamily="2" charset="0"/>
              <a:cs typeface="Calibri" panose="020F0502020204030204" pitchFamily="34" charset="0"/>
            </a:endParaRPr>
          </a:p>
        </p:txBody>
      </p:sp>
      <p:sp>
        <p:nvSpPr>
          <p:cNvPr id="8" name="TextBox 7">
            <a:extLst>
              <a:ext uri="{FF2B5EF4-FFF2-40B4-BE49-F238E27FC236}">
                <a16:creationId xmlns:a16="http://schemas.microsoft.com/office/drawing/2014/main" id="{74301D37-5D4B-44AF-A1D5-D4AAE1C83FB3}"/>
              </a:ext>
            </a:extLst>
          </p:cNvPr>
          <p:cNvSpPr txBox="1"/>
          <p:nvPr/>
        </p:nvSpPr>
        <p:spPr>
          <a:xfrm>
            <a:off x="6578600" y="1694913"/>
            <a:ext cx="6096000" cy="1631216"/>
          </a:xfrm>
          <a:prstGeom prst="rect">
            <a:avLst/>
          </a:prstGeom>
          <a:noFill/>
        </p:spPr>
        <p:txBody>
          <a:bodyPr wrap="square">
            <a:spAutoFit/>
          </a:bodyPr>
          <a:lstStyle/>
          <a:p>
            <a:pPr marL="152396">
              <a:buClr>
                <a:schemeClr val="dk1"/>
              </a:buClr>
              <a:buSzPts val="1800"/>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Edge SLM</a:t>
            </a: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Sensitive data remain local</a:t>
            </a: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Better privacy</a:t>
            </a: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Limited compute and memory</a:t>
            </a: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Lower response quality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ea typeface="Inter 18pt Medium" panose="02000503000000020004" pitchFamily="2" charset="0"/>
              </a:rPr>
              <a:t>Not All Prompts Have the Same Privacy Risk</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4</a:t>
            </a:fld>
            <a:endParaRPr dirty="0"/>
          </a:p>
        </p:txBody>
      </p:sp>
      <p:sp>
        <p:nvSpPr>
          <p:cNvPr id="120" name="Google Shape;120;p20"/>
          <p:cNvSpPr txBox="1"/>
          <p:nvPr/>
        </p:nvSpPr>
        <p:spPr>
          <a:xfrm>
            <a:off x="288000" y="899551"/>
            <a:ext cx="11904000" cy="4555053"/>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Different prompts require different levels of protection.</a:t>
            </a: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Low Privacy Risk</a:t>
            </a:r>
          </a:p>
          <a:p>
            <a:pPr marL="609596" lvl="1" algn="ctr">
              <a:buClr>
                <a:schemeClr val="dk1"/>
              </a:buClr>
              <a:buSzPts val="1800"/>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“What is the capital of France?”</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No personal information</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Little benefit from privacy perturbation</a:t>
            </a:r>
            <a:b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b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495296"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High Privacy Risk</a:t>
            </a:r>
          </a:p>
          <a:p>
            <a:pPr marL="609596" lvl="1" algn="ctr">
              <a:buClr>
                <a:schemeClr val="dk1"/>
              </a:buClr>
              <a:buSzPts val="1800"/>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“I tested positive for HIV last week and have been experiencing fever and diarrhea. </a:t>
            </a:r>
            <a:b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b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Should I be concerned about secondary infections?”</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Sensitive health information</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Personal context</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High privacy risk</a:t>
            </a:r>
          </a:p>
          <a:p>
            <a:pPr marL="609596" lvl="1">
              <a:buClr>
                <a:schemeClr val="dk1"/>
              </a:buClr>
              <a:buSzPts val="1800"/>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152396">
              <a:buClr>
                <a:schemeClr val="dk1"/>
              </a:buClr>
              <a:buSzPts val="1800"/>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Applying the same privacy mechanism to every prompt is unnecessary and may hurt utility.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ea typeface="Inter 18pt Medium" panose="02000503000000020004" pitchFamily="2" charset="0"/>
              </a:rPr>
              <a:t>Existing cloud–edge privacy mechanisms are often coarse-grained.</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5</a:t>
            </a:fld>
            <a:endParaRPr dirty="0"/>
          </a:p>
        </p:txBody>
      </p:sp>
      <p:sp>
        <p:nvSpPr>
          <p:cNvPr id="120" name="Google Shape;120;p20"/>
          <p:cNvSpPr txBox="1"/>
          <p:nvPr/>
        </p:nvSpPr>
        <p:spPr>
          <a:xfrm>
            <a:off x="288000" y="912251"/>
            <a:ext cx="11904000" cy="4862829"/>
          </a:xfrm>
          <a:prstGeom prst="rect">
            <a:avLst/>
          </a:prstGeom>
          <a:noFill/>
          <a:ln>
            <a:noFill/>
          </a:ln>
        </p:spPr>
        <p:txBody>
          <a:bodyPr spcFirstLastPara="1" wrap="square" lIns="121900" tIns="121900" rIns="121900" bIns="121900" anchor="t" anchorCtr="0">
            <a:spAutoFit/>
          </a:bodyPr>
          <a:lstStyle/>
          <a:p>
            <a:pPr marL="495296" indent="-342900">
              <a:buClr>
                <a:schemeClr val="dk1"/>
              </a:buClr>
              <a:buSzPts val="1800"/>
              <a:buFont typeface="Arial" panose="020B0604020202020204" pitchFamily="34" charset="0"/>
              <a:buChar char="•"/>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Binary Routing</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Sensitive → Edge</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Non-sensitive → Cloud</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Relies on a fixed threshold</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Misrouting can reduce privacy or utility</a:t>
            </a:r>
          </a:p>
          <a:p>
            <a:pPr marL="1409696" lvl="2" indent="-342900">
              <a:buClr>
                <a:schemeClr val="dk1"/>
              </a:buClr>
              <a:buSzPts val="1800"/>
              <a:buFont typeface="Arial" panose="020B0604020202020204" pitchFamily="34" charset="0"/>
              <a:buChar char="•"/>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495296" indent="-342900">
              <a:buClr>
                <a:schemeClr val="dk1"/>
              </a:buClr>
              <a:buSzPts val="1800"/>
              <a:buFont typeface="Arial" panose="020B0604020202020204" pitchFamily="34" charset="0"/>
              <a:buChar char="•"/>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Uniform LDP(Local Differential Privacy) </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Entire Prompt → Perturb → Cloud</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Perturbs sensitive and non-sensitive tokens alike</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Can severely distort</a:t>
            </a:r>
          </a:p>
          <a:p>
            <a:pPr marL="1409696" lvl="2" indent="-342900">
              <a:buClr>
                <a:schemeClr val="dk1"/>
              </a:buClr>
              <a:buSzPts val="1800"/>
              <a:buFont typeface="Arial" panose="020B0604020202020204" pitchFamily="34" charset="0"/>
              <a:buChar char="•"/>
            </a:pP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495296" indent="-342900">
              <a:buClr>
                <a:schemeClr val="dk1"/>
              </a:buClr>
              <a:buSzPts val="1800"/>
              <a:buFont typeface="Arial" panose="020B0604020202020204" pitchFamily="34" charset="0"/>
              <a:buChar char="•"/>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Selective LDP</a:t>
            </a:r>
          </a:p>
          <a:p>
            <a:pPr marL="952496" lvl="1"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Detected Entities → Perturb → Cloud</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Avoids perturbing every token</a:t>
            </a:r>
          </a:p>
          <a:p>
            <a:pPr marL="1409696" lvl="2" indent="-342900">
              <a:buClr>
                <a:schemeClr val="dk1"/>
              </a:buClr>
              <a:buSzPts val="1800"/>
              <a:buFont typeface="Arial" panose="020B0604020202020204" pitchFamily="34" charset="0"/>
              <a:buChar char="•"/>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Still applies similar protection across entities</a:t>
            </a:r>
          </a:p>
        </p:txBody>
      </p:sp>
      <p:sp>
        <p:nvSpPr>
          <p:cNvPr id="2" name="Rectangle 1">
            <a:extLst>
              <a:ext uri="{FF2B5EF4-FFF2-40B4-BE49-F238E27FC236}">
                <a16:creationId xmlns:a16="http://schemas.microsoft.com/office/drawing/2014/main" id="{84EDCEA4-5F30-434D-BF31-3334B985773C}"/>
              </a:ext>
            </a:extLst>
          </p:cNvPr>
          <p:cNvSpPr>
            <a:spLocks noChangeArrowheads="1"/>
          </p:cNvSpPr>
          <p:nvPr/>
        </p:nvSpPr>
        <p:spPr bwMode="auto">
          <a:xfrm>
            <a:off x="1201705" y="5973040"/>
            <a:ext cx="91021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Key</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limitation</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neither</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routing</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nor</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protection</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is</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sufficiently</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 </a:t>
            </a:r>
            <a:r>
              <a:rPr kumimoji="0" lang="ko-KR" altLang="ko-KR" sz="2000" b="1" i="0" u="none" strike="noStrike" cap="none" normalizeH="0" baseline="0" dirty="0" err="1">
                <a:ln>
                  <a:noFill/>
                </a:ln>
                <a:solidFill>
                  <a:srgbClr val="FF0000"/>
                </a:solidFill>
                <a:effectLst/>
                <a:latin typeface="Inter 18pt Medium" panose="02000503000000020004" pitchFamily="2" charset="0"/>
                <a:cs typeface="Calibri" panose="020F0502020204030204" pitchFamily="34" charset="0"/>
              </a:rPr>
              <a:t>context-aware</a:t>
            </a:r>
            <a:r>
              <a:rPr kumimoji="0" lang="ko-KR" altLang="ko-KR" sz="2000" b="1"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rPr>
              <a:t>.</a:t>
            </a:r>
            <a:endParaRPr kumimoji="0" lang="ko-KR" altLang="ko-KR" sz="2000" b="0" i="0" u="none" strike="noStrike" cap="none" normalizeH="0" baseline="0" dirty="0">
              <a:ln>
                <a:noFill/>
              </a:ln>
              <a:solidFill>
                <a:srgbClr val="FF0000"/>
              </a:solidFill>
              <a:effectLst/>
              <a:latin typeface="Inter 18pt Medium" panose="02000503000000020004" pitchFamily="2" charset="0"/>
              <a:cs typeface="Calibri" panose="020F0502020204030204" pitchFamily="34" charset="0"/>
            </a:endParaRPr>
          </a:p>
        </p:txBody>
      </p:sp>
    </p:spTree>
    <p:extLst>
      <p:ext uri="{BB962C8B-B14F-4D97-AF65-F5344CB8AC3E}">
        <p14:creationId xmlns:p14="http://schemas.microsoft.com/office/powerpoint/2010/main" val="2630637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ea typeface="Inter 18pt Medium" panose="02000503000000020004" pitchFamily="2" charset="0"/>
              </a:rPr>
              <a:t>PRISM: Key Idea</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6</a:t>
            </a:fld>
            <a:endParaRPr dirty="0"/>
          </a:p>
        </p:txBody>
      </p:sp>
      <p:sp>
        <p:nvSpPr>
          <p:cNvPr id="120" name="Google Shape;120;p20"/>
          <p:cNvSpPr txBox="1"/>
          <p:nvPr/>
        </p:nvSpPr>
        <p:spPr>
          <a:xfrm>
            <a:off x="5245101" y="1336160"/>
            <a:ext cx="6858000" cy="3016170"/>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PRISM adapts both where inference happens and </a:t>
            </a:r>
            <a:b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b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how much information is protected.</a:t>
            </a:r>
          </a:p>
          <a:p>
            <a:pPr marL="152396">
              <a:buClr>
                <a:schemeClr val="dk1"/>
              </a:buClr>
              <a:buSzPts val="1800"/>
            </a:pPr>
            <a:endPar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endParaRPr>
          </a:p>
          <a:p>
            <a:pPr marL="609596" indent="-457200">
              <a:buClr>
                <a:schemeClr val="dk1"/>
              </a:buClr>
              <a:buSzPts val="1800"/>
              <a:buFont typeface="+mj-lt"/>
              <a:buAutoNum type="arabicPeriod"/>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Route according to context sensitivity</a:t>
            </a:r>
            <a:b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b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609596" indent="-457200">
              <a:buClr>
                <a:schemeClr val="dk1"/>
              </a:buClr>
              <a:buSzPts val="1800"/>
              <a:buFont typeface="+mj-lt"/>
              <a:buAutoNum type="arabicPeriod"/>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Perturb entities according to privacy risk</a:t>
            </a:r>
            <a:b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br>
            <a:endPar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endParaRPr>
          </a:p>
          <a:p>
            <a:pPr marL="609596" indent="-457200">
              <a:buClr>
                <a:schemeClr val="dk1"/>
              </a:buClr>
              <a:buSzPts val="1800"/>
              <a:buFont typeface="+mj-lt"/>
              <a:buAutoNum type="arabicPeriod"/>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Use the cloud for semantic guidance, </a:t>
            </a:r>
            <a:b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b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not private-context reconstruction</a:t>
            </a:r>
            <a:endParaRPr lang="en-US" altLang="ko" sz="2400" dirty="0">
              <a:solidFill>
                <a:schemeClr val="dk1"/>
              </a:solidFill>
              <a:latin typeface="Inter 18pt Medium" panose="02000503000000020004" pitchFamily="2" charset="0"/>
              <a:ea typeface="Inter 18pt Medium" panose="02000503000000020004" pitchFamily="2" charset="0"/>
              <a:cs typeface="Calibri"/>
              <a:sym typeface="Calibri"/>
            </a:endParaRPr>
          </a:p>
        </p:txBody>
      </p:sp>
      <p:pic>
        <p:nvPicPr>
          <p:cNvPr id="4" name="그림 3">
            <a:extLst>
              <a:ext uri="{FF2B5EF4-FFF2-40B4-BE49-F238E27FC236}">
                <a16:creationId xmlns:a16="http://schemas.microsoft.com/office/drawing/2014/main" id="{73F8C059-E7BA-402F-BE41-5F4322BE440B}"/>
              </a:ext>
            </a:extLst>
          </p:cNvPr>
          <p:cNvPicPr>
            <a:picLocks noChangeAspect="1"/>
          </p:cNvPicPr>
          <p:nvPr/>
        </p:nvPicPr>
        <p:blipFill>
          <a:blip r:embed="rId3"/>
          <a:stretch>
            <a:fillRect/>
          </a:stretch>
        </p:blipFill>
        <p:spPr>
          <a:xfrm>
            <a:off x="0" y="960150"/>
            <a:ext cx="5454697" cy="5446544"/>
          </a:xfrm>
          <a:prstGeom prst="rect">
            <a:avLst/>
          </a:prstGeom>
        </p:spPr>
      </p:pic>
    </p:spTree>
    <p:extLst>
      <p:ext uri="{BB962C8B-B14F-4D97-AF65-F5344CB8AC3E}">
        <p14:creationId xmlns:p14="http://schemas.microsoft.com/office/powerpoint/2010/main" val="1771109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KR" dirty="0">
                <a:ea typeface="Inter 18pt Medium" panose="02000503000000020004" pitchFamily="2" charset="0"/>
              </a:rPr>
              <a:t>Running Example: A Private Travel Request</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7</a:t>
            </a:fld>
            <a:endParaRPr dirty="0"/>
          </a:p>
        </p:txBody>
      </p:sp>
      <p:sp>
        <p:nvSpPr>
          <p:cNvPr id="120" name="Google Shape;120;p20"/>
          <p:cNvSpPr txBox="1"/>
          <p:nvPr/>
        </p:nvSpPr>
        <p:spPr>
          <a:xfrm>
            <a:off x="5039147" y="1336160"/>
            <a:ext cx="7063954" cy="1538842"/>
          </a:xfrm>
          <a:prstGeom prst="rect">
            <a:avLst/>
          </a:prstGeom>
          <a:noFill/>
          <a:ln>
            <a:noFill/>
          </a:ln>
        </p:spPr>
        <p:txBody>
          <a:bodyPr spcFirstLastPara="1" wrap="square" lIns="121900" tIns="121900" rIns="121900" bIns="121900" anchor="t" anchorCtr="0">
            <a:spAutoFit/>
          </a:bodyPr>
          <a:lstStyle/>
          <a:p>
            <a:pPr marL="152396">
              <a:buClr>
                <a:schemeClr val="dk1"/>
              </a:buClr>
              <a:buSzPts val="1800"/>
            </a:pPr>
            <a:r>
              <a:rPr lang="en-US" altLang="ko" sz="2000" dirty="0">
                <a:solidFill>
                  <a:schemeClr val="dk1"/>
                </a:solidFill>
                <a:latin typeface="Inter 24pt" panose="02000503000000020004" pitchFamily="2" charset="0"/>
                <a:ea typeface="Inter 24pt" panose="02000503000000020004" pitchFamily="2" charset="0"/>
                <a:cs typeface="Calibri"/>
                <a:sym typeface="Calibri"/>
              </a:rPr>
              <a:t>“I'm considering traveling to </a:t>
            </a:r>
            <a:r>
              <a:rPr lang="en-US" altLang="ko" sz="2000" b="1" dirty="0">
                <a:solidFill>
                  <a:schemeClr val="dk1"/>
                </a:solidFill>
                <a:latin typeface="Inter 24pt" panose="02000503000000020004" pitchFamily="2" charset="0"/>
                <a:ea typeface="Inter 24pt" panose="02000503000000020004" pitchFamily="2" charset="0"/>
                <a:cs typeface="Calibri"/>
                <a:sym typeface="Calibri"/>
              </a:rPr>
              <a:t>New York</a:t>
            </a:r>
            <a:r>
              <a:rPr lang="en-US" altLang="ko" sz="2000" dirty="0">
                <a:solidFill>
                  <a:schemeClr val="dk1"/>
                </a:solidFill>
                <a:latin typeface="Inter 24pt" panose="02000503000000020004" pitchFamily="2" charset="0"/>
                <a:ea typeface="Inter 24pt" panose="02000503000000020004" pitchFamily="2" charset="0"/>
                <a:cs typeface="Calibri"/>
                <a:sym typeface="Calibri"/>
              </a:rPr>
              <a:t> in </a:t>
            </a:r>
            <a:r>
              <a:rPr lang="en-US" altLang="ko" sz="2000" b="1" dirty="0">
                <a:solidFill>
                  <a:schemeClr val="dk1"/>
                </a:solidFill>
                <a:latin typeface="Inter 24pt" panose="02000503000000020004" pitchFamily="2" charset="0"/>
                <a:ea typeface="Inter 24pt" panose="02000503000000020004" pitchFamily="2" charset="0"/>
                <a:cs typeface="Calibri"/>
                <a:sym typeface="Calibri"/>
              </a:rPr>
              <a:t>August </a:t>
            </a:r>
            <a:r>
              <a:rPr lang="en-US" altLang="ko" sz="2000" dirty="0">
                <a:solidFill>
                  <a:schemeClr val="dk1"/>
                </a:solidFill>
                <a:latin typeface="Inter 24pt" panose="02000503000000020004" pitchFamily="2" charset="0"/>
                <a:ea typeface="Inter 24pt" panose="02000503000000020004" pitchFamily="2" charset="0"/>
                <a:cs typeface="Calibri"/>
                <a:sym typeface="Calibri"/>
              </a:rPr>
              <a:t>with my friend </a:t>
            </a:r>
            <a:r>
              <a:rPr lang="en-US" altLang="ko" sz="2000" b="1" dirty="0">
                <a:solidFill>
                  <a:schemeClr val="dk1"/>
                </a:solidFill>
                <a:latin typeface="Inter 24pt" panose="02000503000000020004" pitchFamily="2" charset="0"/>
                <a:ea typeface="Inter 24pt" panose="02000503000000020004" pitchFamily="2" charset="0"/>
                <a:cs typeface="Calibri"/>
                <a:sym typeface="Calibri"/>
              </a:rPr>
              <a:t>Alice</a:t>
            </a:r>
            <a:r>
              <a:rPr lang="en-US" altLang="ko" sz="2000" dirty="0">
                <a:solidFill>
                  <a:schemeClr val="dk1"/>
                </a:solidFill>
                <a:latin typeface="Inter 24pt" panose="02000503000000020004" pitchFamily="2" charset="0"/>
                <a:ea typeface="Inter 24pt" panose="02000503000000020004" pitchFamily="2" charset="0"/>
                <a:cs typeface="Calibri"/>
                <a:sym typeface="Calibri"/>
              </a:rPr>
              <a:t>. It's a </a:t>
            </a:r>
            <a:r>
              <a:rPr lang="en-US" altLang="ko" sz="2000" b="1" dirty="0">
                <a:solidFill>
                  <a:schemeClr val="dk1"/>
                </a:solidFill>
                <a:latin typeface="Inter 24pt" panose="02000503000000020004" pitchFamily="2" charset="0"/>
                <a:ea typeface="Inter 24pt" panose="02000503000000020004" pitchFamily="2" charset="0"/>
                <a:cs typeface="Calibri"/>
                <a:sym typeface="Calibri"/>
              </a:rPr>
              <a:t>6-day, 3481 EUR </a:t>
            </a:r>
            <a:r>
              <a:rPr lang="en-US" altLang="ko" sz="2000" dirty="0">
                <a:solidFill>
                  <a:schemeClr val="dk1"/>
                </a:solidFill>
                <a:latin typeface="Inter 24pt" panose="02000503000000020004" pitchFamily="2" charset="0"/>
                <a:ea typeface="Inter 24pt" panose="02000503000000020004" pitchFamily="2" charset="0"/>
                <a:cs typeface="Calibri"/>
                <a:sym typeface="Calibri"/>
              </a:rPr>
              <a:t>trip. </a:t>
            </a:r>
            <a:br>
              <a:rPr lang="en-US" altLang="ko" sz="2000" dirty="0">
                <a:solidFill>
                  <a:schemeClr val="dk1"/>
                </a:solidFill>
                <a:latin typeface="Inter 24pt" panose="02000503000000020004" pitchFamily="2" charset="0"/>
                <a:ea typeface="Inter 24pt" panose="02000503000000020004" pitchFamily="2" charset="0"/>
                <a:cs typeface="Calibri"/>
                <a:sym typeface="Calibri"/>
              </a:rPr>
            </a:br>
            <a:r>
              <a:rPr lang="en-US" altLang="ko" sz="2000" dirty="0">
                <a:solidFill>
                  <a:schemeClr val="dk1"/>
                </a:solidFill>
                <a:latin typeface="Inter 24pt" panose="02000503000000020004" pitchFamily="2" charset="0"/>
                <a:ea typeface="Inter 24pt" panose="02000503000000020004" pitchFamily="2" charset="0"/>
                <a:cs typeface="Calibri"/>
                <a:sym typeface="Calibri"/>
              </a:rPr>
              <a:t>Please help me plan.”</a:t>
            </a:r>
          </a:p>
          <a:p>
            <a:pPr marL="152396">
              <a:buClr>
                <a:schemeClr val="dk1"/>
              </a:buClr>
              <a:buSzPts val="1800"/>
            </a:pPr>
            <a:endParaRPr lang="en-US" altLang="ko" sz="2400" dirty="0">
              <a:solidFill>
                <a:schemeClr val="dk1"/>
              </a:solidFill>
              <a:latin typeface="Inter 18pt Medium" panose="02000503000000020004" pitchFamily="2" charset="0"/>
              <a:ea typeface="Inter 18pt Medium" panose="02000503000000020004" pitchFamily="2" charset="0"/>
              <a:cs typeface="Calibri"/>
              <a:sym typeface="Calibri"/>
            </a:endParaRPr>
          </a:p>
        </p:txBody>
      </p:sp>
      <p:pic>
        <p:nvPicPr>
          <p:cNvPr id="3" name="그림 2">
            <a:extLst>
              <a:ext uri="{FF2B5EF4-FFF2-40B4-BE49-F238E27FC236}">
                <a16:creationId xmlns:a16="http://schemas.microsoft.com/office/drawing/2014/main" id="{CFEB5642-8FF6-4C6F-8C8F-2EA39B3608E6}"/>
              </a:ext>
            </a:extLst>
          </p:cNvPr>
          <p:cNvPicPr>
            <a:picLocks noChangeAspect="1"/>
          </p:cNvPicPr>
          <p:nvPr/>
        </p:nvPicPr>
        <p:blipFill>
          <a:blip r:embed="rId3"/>
          <a:stretch>
            <a:fillRect/>
          </a:stretch>
        </p:blipFill>
        <p:spPr>
          <a:xfrm>
            <a:off x="288000" y="1100356"/>
            <a:ext cx="4751147" cy="5166131"/>
          </a:xfrm>
          <a:prstGeom prst="rect">
            <a:avLst/>
          </a:prstGeom>
        </p:spPr>
      </p:pic>
      <p:sp>
        <p:nvSpPr>
          <p:cNvPr id="11" name="TextBox 10">
            <a:extLst>
              <a:ext uri="{FF2B5EF4-FFF2-40B4-BE49-F238E27FC236}">
                <a16:creationId xmlns:a16="http://schemas.microsoft.com/office/drawing/2014/main" id="{95439BE7-8229-491F-8371-298338F6414C}"/>
              </a:ext>
            </a:extLst>
          </p:cNvPr>
          <p:cNvSpPr txBox="1"/>
          <p:nvPr/>
        </p:nvSpPr>
        <p:spPr>
          <a:xfrm>
            <a:off x="5308599" y="5361105"/>
            <a:ext cx="6604001" cy="646331"/>
          </a:xfrm>
          <a:prstGeom prst="rect">
            <a:avLst/>
          </a:prstGeom>
          <a:noFill/>
        </p:spPr>
        <p:txBody>
          <a:bodyPr wrap="square">
            <a:spAutoFit/>
          </a:bodyPr>
          <a:lstStyle/>
          <a:p>
            <a:r>
              <a:rPr lang="en-US" altLang="ko-KR" dirty="0">
                <a:latin typeface="Inter 24pt" panose="02000503000000020004" pitchFamily="2" charset="0"/>
                <a:ea typeface="Inter 24pt" panose="02000503000000020004" pitchFamily="2" charset="0"/>
              </a:rPr>
              <a:t>This prompt contains useful task information, but also potentially sensitive personal context.</a:t>
            </a:r>
            <a:endParaRPr lang="ko-KR" altLang="en-US" dirty="0">
              <a:latin typeface="Inter 24pt" panose="02000503000000020004" pitchFamily="2" charset="0"/>
              <a:cs typeface="Calibri" panose="020F0502020204030204" pitchFamily="34" charset="0"/>
            </a:endParaRPr>
          </a:p>
        </p:txBody>
      </p:sp>
      <p:graphicFrame>
        <p:nvGraphicFramePr>
          <p:cNvPr id="7" name="표 6">
            <a:extLst>
              <a:ext uri="{FF2B5EF4-FFF2-40B4-BE49-F238E27FC236}">
                <a16:creationId xmlns:a16="http://schemas.microsoft.com/office/drawing/2014/main" id="{CCD7CDDD-18BF-4031-AACB-367202B7F530}"/>
              </a:ext>
            </a:extLst>
          </p:cNvPr>
          <p:cNvGraphicFramePr>
            <a:graphicFrameLocks noGrp="1"/>
          </p:cNvGraphicFramePr>
          <p:nvPr>
            <p:extLst>
              <p:ext uri="{D42A27DB-BD31-4B8C-83A1-F6EECF244321}">
                <p14:modId xmlns:p14="http://schemas.microsoft.com/office/powerpoint/2010/main" val="1926193088"/>
              </p:ext>
            </p:extLst>
          </p:nvPr>
        </p:nvGraphicFramePr>
        <p:xfrm>
          <a:off x="5442162" y="2834481"/>
          <a:ext cx="6257924" cy="2260920"/>
        </p:xfrm>
        <a:graphic>
          <a:graphicData uri="http://schemas.openxmlformats.org/drawingml/2006/table">
            <a:tbl>
              <a:tblPr/>
              <a:tblGrid>
                <a:gridCol w="3128962">
                  <a:extLst>
                    <a:ext uri="{9D8B030D-6E8A-4147-A177-3AD203B41FA5}">
                      <a16:colId xmlns:a16="http://schemas.microsoft.com/office/drawing/2014/main" val="3796359774"/>
                    </a:ext>
                  </a:extLst>
                </a:gridCol>
                <a:gridCol w="3128962">
                  <a:extLst>
                    <a:ext uri="{9D8B030D-6E8A-4147-A177-3AD203B41FA5}">
                      <a16:colId xmlns:a16="http://schemas.microsoft.com/office/drawing/2014/main" val="224010747"/>
                    </a:ext>
                  </a:extLst>
                </a:gridCol>
              </a:tblGrid>
              <a:tr h="375984">
                <a:tc>
                  <a:txBody>
                    <a:bodyPr/>
                    <a:lstStyle/>
                    <a:p>
                      <a:r>
                        <a:rPr lang="en-US" sz="1900" dirty="0">
                          <a:latin typeface="Inter 24pt" panose="02000503000000020004" pitchFamily="2" charset="0"/>
                          <a:ea typeface="Inter 24pt" panose="02000503000000020004" pitchFamily="2" charset="0"/>
                        </a:rPr>
                        <a:t>Detected Entity</a:t>
                      </a:r>
                    </a:p>
                  </a:txBody>
                  <a:tcPr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r>
                        <a:rPr lang="en-US" sz="1900" dirty="0">
                          <a:latin typeface="Inter 24pt" panose="02000503000000020004" pitchFamily="2" charset="0"/>
                          <a:ea typeface="Inter 24pt" panose="02000503000000020004" pitchFamily="2" charset="0"/>
                        </a:rPr>
                        <a:t>NER Category</a:t>
                      </a:r>
                    </a:p>
                  </a:txBody>
                  <a:tcPr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9675902"/>
                  </a:ext>
                </a:extLst>
              </a:tr>
              <a:tr h="375984">
                <a:tc>
                  <a:txBody>
                    <a:bodyPr/>
                    <a:lstStyle/>
                    <a:p>
                      <a:r>
                        <a:rPr lang="en-US" sz="1600" dirty="0">
                          <a:latin typeface="Inter 24pt" panose="02000503000000020004" pitchFamily="2" charset="0"/>
                          <a:ea typeface="Inter 24pt" panose="02000503000000020004" pitchFamily="2" charset="0"/>
                        </a:rPr>
                        <a:t>New York</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Inter 24pt" panose="02000503000000020004" pitchFamily="2" charset="0"/>
                          <a:ea typeface="Inter 24pt" panose="02000503000000020004" pitchFamily="2" charset="0"/>
                        </a:rPr>
                        <a:t>LOCATION</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6414640"/>
                  </a:ext>
                </a:extLst>
              </a:tr>
              <a:tr h="375984">
                <a:tc>
                  <a:txBody>
                    <a:bodyPr/>
                    <a:lstStyle/>
                    <a:p>
                      <a:r>
                        <a:rPr lang="en-US" sz="1600" dirty="0">
                          <a:latin typeface="Inter 24pt" panose="02000503000000020004" pitchFamily="2" charset="0"/>
                          <a:ea typeface="Inter 24pt" panose="02000503000000020004" pitchFamily="2" charset="0"/>
                        </a:rPr>
                        <a:t>August</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Inter 24pt" panose="02000503000000020004" pitchFamily="2" charset="0"/>
                          <a:ea typeface="Inter 24pt" panose="02000503000000020004" pitchFamily="2" charset="0"/>
                        </a:rPr>
                        <a:t>DATE</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926340"/>
                  </a:ext>
                </a:extLst>
              </a:tr>
              <a:tr h="375984">
                <a:tc>
                  <a:txBody>
                    <a:bodyPr/>
                    <a:lstStyle/>
                    <a:p>
                      <a:r>
                        <a:rPr lang="en-US" sz="1600">
                          <a:latin typeface="Inter 24pt" panose="02000503000000020004" pitchFamily="2" charset="0"/>
                          <a:ea typeface="Inter 24pt" panose="02000503000000020004" pitchFamily="2" charset="0"/>
                        </a:rPr>
                        <a:t>Alice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Inter 24pt" panose="02000503000000020004" pitchFamily="2" charset="0"/>
                          <a:ea typeface="Inter 24pt" panose="02000503000000020004" pitchFamily="2" charset="0"/>
                        </a:rPr>
                        <a:t>PERSON</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0637561"/>
                  </a:ext>
                </a:extLst>
              </a:tr>
              <a:tr h="375984">
                <a:tc>
                  <a:txBody>
                    <a:bodyPr/>
                    <a:lstStyle/>
                    <a:p>
                      <a:r>
                        <a:rPr lang="en-US" sz="1600" dirty="0">
                          <a:latin typeface="Inter 24pt" panose="02000503000000020004" pitchFamily="2" charset="0"/>
                          <a:ea typeface="Inter 24pt" panose="02000503000000020004" pitchFamily="2" charset="0"/>
                        </a:rPr>
                        <a:t>6-day</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Inter 24pt" panose="02000503000000020004" pitchFamily="2" charset="0"/>
                          <a:ea typeface="Inter 24pt" panose="02000503000000020004" pitchFamily="2" charset="0"/>
                        </a:rPr>
                        <a:t>DURATION</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4413253"/>
                  </a:ext>
                </a:extLst>
              </a:tr>
              <a:tr h="375984">
                <a:tc>
                  <a:txBody>
                    <a:bodyPr/>
                    <a:lstStyle/>
                    <a:p>
                      <a:r>
                        <a:rPr lang="en-US" sz="1600" dirty="0">
                          <a:latin typeface="Inter 24pt" panose="02000503000000020004" pitchFamily="2" charset="0"/>
                          <a:ea typeface="Inter 24pt" panose="02000503000000020004" pitchFamily="2" charset="0"/>
                        </a:rPr>
                        <a:t>3481 EUR</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r>
                        <a:rPr lang="en-US" sz="1600" dirty="0">
                          <a:latin typeface="Inter 24pt" panose="02000503000000020004" pitchFamily="2" charset="0"/>
                          <a:ea typeface="Inter 24pt" panose="02000503000000020004" pitchFamily="2" charset="0"/>
                        </a:rPr>
                        <a:t>MONEY</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908436333"/>
                  </a:ext>
                </a:extLst>
              </a:tr>
            </a:tbl>
          </a:graphicData>
        </a:graphic>
      </p:graphicFrame>
    </p:spTree>
    <p:extLst>
      <p:ext uri="{BB962C8B-B14F-4D97-AF65-F5344CB8AC3E}">
        <p14:creationId xmlns:p14="http://schemas.microsoft.com/office/powerpoint/2010/main" val="2353111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Step 1: Sensitivity Profiling </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8</a:t>
            </a:fld>
            <a:endParaRPr dirty="0"/>
          </a:p>
        </p:txBody>
      </p:sp>
      <p:sp>
        <p:nvSpPr>
          <p:cNvPr id="120" name="Google Shape;120;p20"/>
          <p:cNvSpPr txBox="1"/>
          <p:nvPr/>
        </p:nvSpPr>
        <p:spPr>
          <a:xfrm>
            <a:off x="288000" y="1018301"/>
            <a:ext cx="7865400" cy="553957"/>
          </a:xfrm>
          <a:prstGeom prst="rect">
            <a:avLst/>
          </a:prstGeom>
          <a:noFill/>
          <a:ln>
            <a:noFill/>
          </a:ln>
        </p:spPr>
        <p:txBody>
          <a:bodyPr spcFirstLastPara="1" wrap="square" lIns="121900" tIns="121900" rIns="121900" bIns="121900" anchor="t" anchorCtr="0">
            <a:spAutoFit/>
          </a:bodyPr>
          <a:lstStyle/>
          <a:p>
            <a:pPr marL="152396">
              <a:buClr>
                <a:schemeClr val="dk1"/>
              </a:buClr>
              <a:buSzPct val="100000"/>
            </a:pPr>
            <a:r>
              <a:rPr lang="en-US" altLang="ko" sz="2000" b="1" dirty="0">
                <a:solidFill>
                  <a:schemeClr val="dk1"/>
                </a:solidFill>
                <a:latin typeface="Inter 18pt Medium" panose="02000503000000020004" pitchFamily="2" charset="0"/>
                <a:ea typeface="Inter 18pt Medium" panose="02000503000000020004" pitchFamily="2" charset="0"/>
                <a:cs typeface="Calibri"/>
                <a:sym typeface="Calibri"/>
              </a:rPr>
              <a:t>PRISM first estimates the privacy risk of the prompt.</a:t>
            </a:r>
          </a:p>
        </p:txBody>
      </p:sp>
      <mc:AlternateContent xmlns:mc="http://schemas.openxmlformats.org/markup-compatibility/2006">
        <mc:Choice xmlns:a14="http://schemas.microsoft.com/office/drawing/2010/main" Requires="a14">
          <p:sp>
            <p:nvSpPr>
              <p:cNvPr id="5" name="Rectangle 1">
                <a:extLst>
                  <a:ext uri="{FF2B5EF4-FFF2-40B4-BE49-F238E27FC236}">
                    <a16:creationId xmlns:a16="http://schemas.microsoft.com/office/drawing/2014/main" id="{DEBA52F9-EA7D-4044-ACFE-E4DD041A5361}"/>
                  </a:ext>
                </a:extLst>
              </p:cNvPr>
              <p:cNvSpPr>
                <a:spLocks noChangeArrowheads="1"/>
              </p:cNvSpPr>
              <p:nvPr/>
            </p:nvSpPr>
            <p:spPr bwMode="auto">
              <a:xfrm>
                <a:off x="495300" y="1572015"/>
                <a:ext cx="4105375" cy="258532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dirty="0">
                    <a:ln>
                      <a:noFill/>
                    </a:ln>
                    <a:solidFill>
                      <a:schemeClr val="tx1"/>
                    </a:solidFill>
                    <a:effectLst/>
                    <a:latin typeface="Inter 24pt" panose="02000503000000020004" pitchFamily="2" charset="0"/>
                  </a:rPr>
                  <a:t>Entity Extraction </a:t>
                </a:r>
              </a:p>
              <a:p>
                <a:pPr lvl="0" eaLnBrk="0" fontAlgn="base" latinLnBrk="0" hangingPunct="0">
                  <a:spcBef>
                    <a:spcPct val="0"/>
                  </a:spcBef>
                  <a:spcAft>
                    <a:spcPct val="0"/>
                  </a:spcAft>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𝐸</m:t>
                      </m:r>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𝑒</m:t>
                          </m:r>
                        </m:e>
                        <m:sub>
                          <m:r>
                            <a:rPr lang="en-US" altLang="ko-KR" b="0" i="1" smtClean="0">
                              <a:latin typeface="Cambria Math" panose="02040503050406030204" pitchFamily="18" charset="0"/>
                            </a:rPr>
                            <m:t>1</m:t>
                          </m:r>
                        </m:sub>
                      </m:sSub>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𝑒</m:t>
                          </m:r>
                        </m:e>
                        <m:sub>
                          <m:r>
                            <a:rPr lang="en-US" altLang="ko-KR" b="0" i="1" smtClean="0">
                              <a:latin typeface="Cambria Math" panose="02040503050406030204" pitchFamily="18" charset="0"/>
                            </a:rPr>
                            <m:t>2</m:t>
                          </m:r>
                        </m:sub>
                      </m:sSub>
                      <m:r>
                        <a:rPr lang="en-US" altLang="ko-KR" b="0" i="1" smtClean="0">
                          <a:latin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m:t>
                      </m:r>
                      <m:r>
                        <a:rPr lang="en-US" altLang="ko-KR" i="1">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𝑒</m:t>
                          </m:r>
                        </m:e>
                        <m:sub>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oMath>
                  </m:oMathPara>
                </a14:m>
                <a:endParaRPr lang="en-US" altLang="ko-KR" dirty="0">
                  <a:latin typeface="Inter 24pt" panose="02000503000000020004" pitchFamily="2" charset="0"/>
                </a:endParaRPr>
              </a:p>
              <a:p>
                <a:pPr lvl="0" eaLnBrk="0" fontAlgn="base" latinLnBrk="0" hangingPunct="0">
                  <a:spcBef>
                    <a:spcPct val="0"/>
                  </a:spcBef>
                  <a:spcAft>
                    <a:spcPct val="0"/>
                  </a:spcAft>
                </a:pPr>
                <a:endParaRPr lang="en-US" altLang="ko-KR" dirty="0">
                  <a:latin typeface="Inter 24pt"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NER identifies entities such as:</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Person</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Location</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Date</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Money</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Duration</a:t>
                </a:r>
                <a:endParaRPr kumimoji="0" lang="ko-KR" altLang="ko-KR" b="0" i="0" u="none" strike="noStrike" cap="none" normalizeH="0" baseline="0" dirty="0">
                  <a:ln>
                    <a:noFill/>
                  </a:ln>
                  <a:solidFill>
                    <a:schemeClr val="tx1"/>
                  </a:solidFill>
                  <a:effectLst/>
                  <a:latin typeface="Inter 24pt" panose="02000503000000020004" pitchFamily="2" charset="0"/>
                </a:endParaRPr>
              </a:p>
            </p:txBody>
          </p:sp>
        </mc:Choice>
        <mc:Fallback>
          <p:sp>
            <p:nvSpPr>
              <p:cNvPr id="5" name="Rectangle 1">
                <a:extLst>
                  <a:ext uri="{FF2B5EF4-FFF2-40B4-BE49-F238E27FC236}">
                    <a16:creationId xmlns:a16="http://schemas.microsoft.com/office/drawing/2014/main" id="{DEBA52F9-EA7D-4044-ACFE-E4DD041A5361}"/>
                  </a:ext>
                </a:extLst>
              </p:cNvPr>
              <p:cNvSpPr>
                <a:spLocks noRot="1" noChangeAspect="1" noMove="1" noResize="1" noEditPoints="1" noAdjustHandles="1" noChangeArrowheads="1" noChangeShapeType="1" noTextEdit="1"/>
              </p:cNvSpPr>
              <p:nvPr/>
            </p:nvSpPr>
            <p:spPr bwMode="auto">
              <a:xfrm>
                <a:off x="495300" y="1572015"/>
                <a:ext cx="4105375" cy="2585323"/>
              </a:xfrm>
              <a:prstGeom prst="rect">
                <a:avLst/>
              </a:prstGeom>
              <a:blipFill>
                <a:blip r:embed="rId3"/>
                <a:stretch>
                  <a:fillRect l="-1187" t="-943" b="-330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ko-KR" altLang="en-US">
                    <a:noFill/>
                  </a:rPr>
                  <a:t> </a:t>
                </a:r>
              </a:p>
            </p:txBody>
          </p:sp>
        </mc:Fallback>
      </mc:AlternateContent>
      <p:sp>
        <p:nvSpPr>
          <p:cNvPr id="15" name="TextBox 14">
            <a:extLst>
              <a:ext uri="{FF2B5EF4-FFF2-40B4-BE49-F238E27FC236}">
                <a16:creationId xmlns:a16="http://schemas.microsoft.com/office/drawing/2014/main" id="{937714A0-B4A3-45CD-90A5-D7EFE7161C36}"/>
              </a:ext>
            </a:extLst>
          </p:cNvPr>
          <p:cNvSpPr txBox="1"/>
          <p:nvPr/>
        </p:nvSpPr>
        <p:spPr>
          <a:xfrm>
            <a:off x="495300" y="5168095"/>
            <a:ext cx="6610350" cy="400110"/>
          </a:xfrm>
          <a:prstGeom prst="rect">
            <a:avLst/>
          </a:prstGeom>
          <a:noFill/>
        </p:spPr>
        <p:txBody>
          <a:bodyPr wrap="square">
            <a:spAutoFit/>
          </a:bodyPr>
          <a:lstStyle/>
          <a:p>
            <a:r>
              <a:rPr lang="en-US" altLang="ko-KR" sz="2000" b="1" dirty="0"/>
              <a:t>Outputs of the profiler</a:t>
            </a:r>
            <a:endParaRPr lang="en-US" altLang="ko-KR" sz="2000"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19B17B50-6105-4A18-BDAE-BC95B3BF9939}"/>
                  </a:ext>
                </a:extLst>
              </p:cNvPr>
              <p:cNvSpPr txBox="1"/>
              <p:nvPr/>
            </p:nvSpPr>
            <p:spPr>
              <a:xfrm>
                <a:off x="1483850" y="5647914"/>
                <a:ext cx="2554750" cy="369332"/>
              </a:xfrm>
              <a:prstGeom prst="rect">
                <a:avLst/>
              </a:prstGeom>
              <a:noFill/>
              <a:ln>
                <a:solidFill>
                  <a:schemeClr val="tx1"/>
                </a:solidFill>
              </a:ln>
            </p:spPr>
            <p:txBody>
              <a:bodyPr wrap="square" rtlCol="0">
                <a:spAutoFit/>
              </a:bodyPr>
              <a:lstStyle/>
              <a:p>
                <a:pPr algn="ctr"/>
                <a:r>
                  <a:rPr lang="en-US" altLang="ko-KR" dirty="0">
                    <a:latin typeface="Inter 24pt" panose="02000503000000020004" pitchFamily="2" charset="0"/>
                    <a:ea typeface="Inter 24pt" panose="02000503000000020004" pitchFamily="2" charset="0"/>
                  </a:rPr>
                  <a:t>Risk Score </a:t>
                </a:r>
                <a14:m>
                  <m:oMath xmlns:m="http://schemas.openxmlformats.org/officeDocument/2006/math">
                    <m:r>
                      <a:rPr lang="en-US" altLang="ko-KR" b="0" i="1" smtClean="0">
                        <a:latin typeface="Cambria Math" panose="02040503050406030204" pitchFamily="18" charset="0"/>
                      </a:rPr>
                      <m:t>𝑅</m:t>
                    </m:r>
                    <m:d>
                      <m:dPr>
                        <m:ctrlPr>
                          <a:rPr lang="en-US" altLang="ko-KR" b="0" i="1" smtClean="0">
                            <a:latin typeface="Cambria Math" panose="02040503050406030204" pitchFamily="18" charset="0"/>
                          </a:rPr>
                        </m:ctrlPr>
                      </m:dPr>
                      <m:e>
                        <m:r>
                          <a:rPr lang="en-US" altLang="ko-KR" b="0" i="1" smtClean="0">
                            <a:latin typeface="Cambria Math" panose="02040503050406030204" pitchFamily="18" charset="0"/>
                          </a:rPr>
                          <m:t>𝑃</m:t>
                        </m:r>
                      </m:e>
                    </m:d>
                  </m:oMath>
                </a14:m>
                <a:endParaRPr lang="ko-KR" altLang="en-US" dirty="0">
                  <a:latin typeface="Inter 24pt" panose="02000503000000020004" pitchFamily="2" charset="0"/>
                </a:endParaRPr>
              </a:p>
            </p:txBody>
          </p:sp>
        </mc:Choice>
        <mc:Fallback>
          <p:sp>
            <p:nvSpPr>
              <p:cNvPr id="9" name="TextBox 8">
                <a:extLst>
                  <a:ext uri="{FF2B5EF4-FFF2-40B4-BE49-F238E27FC236}">
                    <a16:creationId xmlns:a16="http://schemas.microsoft.com/office/drawing/2014/main" id="{19B17B50-6105-4A18-BDAE-BC95B3BF9939}"/>
                  </a:ext>
                </a:extLst>
              </p:cNvPr>
              <p:cNvSpPr txBox="1">
                <a:spLocks noRot="1" noChangeAspect="1" noMove="1" noResize="1" noEditPoints="1" noAdjustHandles="1" noChangeArrowheads="1" noChangeShapeType="1" noTextEdit="1"/>
              </p:cNvSpPr>
              <p:nvPr/>
            </p:nvSpPr>
            <p:spPr>
              <a:xfrm>
                <a:off x="1483850" y="5647914"/>
                <a:ext cx="2554750" cy="369332"/>
              </a:xfrm>
              <a:prstGeom prst="rect">
                <a:avLst/>
              </a:prstGeom>
              <a:blipFill>
                <a:blip r:embed="rId4"/>
                <a:stretch>
                  <a:fillRect t="-6349" b="-22222"/>
                </a:stretch>
              </a:blipFill>
              <a:ln>
                <a:solidFill>
                  <a:schemeClr val="tx1"/>
                </a:solidFill>
              </a:ln>
            </p:spPr>
            <p:txBody>
              <a:bodyPr/>
              <a:lstStyle/>
              <a:p>
                <a:r>
                  <a:rPr lang="ko-KR" altLang="en-US">
                    <a:noFill/>
                  </a:rPr>
                  <a:t> </a:t>
                </a:r>
              </a:p>
            </p:txBody>
          </p:sp>
        </mc:Fallback>
      </mc:AlternateContent>
      <p:sp>
        <p:nvSpPr>
          <p:cNvPr id="17" name="TextBox 16">
            <a:extLst>
              <a:ext uri="{FF2B5EF4-FFF2-40B4-BE49-F238E27FC236}">
                <a16:creationId xmlns:a16="http://schemas.microsoft.com/office/drawing/2014/main" id="{023A63DA-8229-4EAD-AA95-60686EC75E49}"/>
              </a:ext>
            </a:extLst>
          </p:cNvPr>
          <p:cNvSpPr txBox="1"/>
          <p:nvPr/>
        </p:nvSpPr>
        <p:spPr>
          <a:xfrm>
            <a:off x="4658850" y="5647914"/>
            <a:ext cx="2554750" cy="369332"/>
          </a:xfrm>
          <a:prstGeom prst="rect">
            <a:avLst/>
          </a:prstGeom>
          <a:noFill/>
          <a:ln>
            <a:solidFill>
              <a:schemeClr val="tx1"/>
            </a:solidFill>
          </a:ln>
        </p:spPr>
        <p:txBody>
          <a:bodyPr wrap="square" rtlCol="0">
            <a:spAutoFit/>
          </a:bodyPr>
          <a:lstStyle/>
          <a:p>
            <a:pPr algn="ctr"/>
            <a:r>
              <a:rPr lang="en-US" altLang="ko-KR" dirty="0">
                <a:latin typeface="Inter 24pt" panose="02000503000000020004" pitchFamily="2" charset="0"/>
                <a:ea typeface="Inter 24pt" panose="02000503000000020004" pitchFamily="2" charset="0"/>
              </a:rPr>
              <a:t>Sensitivity Mask d</a:t>
            </a:r>
            <a:endParaRPr lang="ko-KR" altLang="en-US" dirty="0">
              <a:latin typeface="Inter 24pt" panose="02000503000000020004" pitchFamily="2" charset="0"/>
            </a:endParaRPr>
          </a:p>
        </p:txBody>
      </p:sp>
      <p:sp>
        <p:nvSpPr>
          <p:cNvPr id="19" name="TextBox 18">
            <a:extLst>
              <a:ext uri="{FF2B5EF4-FFF2-40B4-BE49-F238E27FC236}">
                <a16:creationId xmlns:a16="http://schemas.microsoft.com/office/drawing/2014/main" id="{B7293A4B-3F1A-49E4-A776-EEBA0BEEADD4}"/>
              </a:ext>
            </a:extLst>
          </p:cNvPr>
          <p:cNvSpPr txBox="1"/>
          <p:nvPr/>
        </p:nvSpPr>
        <p:spPr>
          <a:xfrm>
            <a:off x="495300" y="6087815"/>
            <a:ext cx="12934950" cy="369332"/>
          </a:xfrm>
          <a:prstGeom prst="rect">
            <a:avLst/>
          </a:prstGeom>
          <a:noFill/>
        </p:spPr>
        <p:txBody>
          <a:bodyPr wrap="square">
            <a:spAutoFit/>
          </a:bodyPr>
          <a:lstStyle/>
          <a:p>
            <a:r>
              <a:rPr lang="en-US" altLang="ko-KR" dirty="0">
                <a:latin typeface="Inter 24pt" panose="02000503000000020004" pitchFamily="2" charset="0"/>
                <a:ea typeface="Inter 24pt" panose="02000503000000020004" pitchFamily="2" charset="0"/>
              </a:rPr>
              <a:t>Sensitivity depends not only on the entity type, but also on how it appears in context.</a:t>
            </a:r>
            <a:endParaRPr lang="ko-KR" altLang="en-US" dirty="0">
              <a:latin typeface="Inter 24pt" panose="02000503000000020004" pitchFamily="2" charset="0"/>
            </a:endParaRPr>
          </a:p>
        </p:txBody>
      </p:sp>
      <p:sp>
        <p:nvSpPr>
          <p:cNvPr id="20" name="Rectangle 1">
            <a:extLst>
              <a:ext uri="{FF2B5EF4-FFF2-40B4-BE49-F238E27FC236}">
                <a16:creationId xmlns:a16="http://schemas.microsoft.com/office/drawing/2014/main" id="{EB119985-BB78-43EB-BC29-7A9B1499F387}"/>
              </a:ext>
            </a:extLst>
          </p:cNvPr>
          <p:cNvSpPr>
            <a:spLocks noChangeArrowheads="1"/>
          </p:cNvSpPr>
          <p:nvPr/>
        </p:nvSpPr>
        <p:spPr bwMode="auto">
          <a:xfrm>
            <a:off x="6311900" y="1849015"/>
            <a:ext cx="41053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ko-KR" b="1" dirty="0">
                <a:latin typeface="Inter 24pt" panose="02000503000000020004" pitchFamily="2" charset="0"/>
              </a:rPr>
              <a:t>Context Signals </a:t>
            </a:r>
            <a:endParaRPr lang="en-US" altLang="ko-KR" dirty="0">
              <a:latin typeface="Inter 24pt"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PRISM also considers contextual cues such as:</a:t>
            </a:r>
            <a:endParaRPr lang="en-US" altLang="ko-KR" dirty="0">
              <a:latin typeface="Inter 24pt" panose="02000503000000020004" pitchFamily="2" charset="0"/>
              <a:ea typeface="Inter 24pt"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ko-KR" dirty="0">
                <a:latin typeface="Inter 24pt" panose="02000503000000020004" pitchFamily="2" charset="0"/>
                <a:ea typeface="Inter 24pt" panose="02000503000000020004" pitchFamily="2" charset="0"/>
              </a:rPr>
              <a:t>“me”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ko-KR" b="0" i="0" u="none" strike="noStrike" cap="none" normalizeH="0" baseline="0" dirty="0">
                <a:ln>
                  <a:noFill/>
                </a:ln>
                <a:solidFill>
                  <a:schemeClr val="tx1"/>
                </a:solidFill>
                <a:effectLst/>
                <a:latin typeface="Inter 24pt" panose="02000503000000020004" pitchFamily="2" charset="0"/>
                <a:ea typeface="Inter 24pt" panose="02000503000000020004" pitchFamily="2" charset="0"/>
              </a:rPr>
              <a:t>“my”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ko-KR" dirty="0">
                <a:latin typeface="Inter 24pt" panose="02000503000000020004" pitchFamily="2" charset="0"/>
                <a:ea typeface="Inter 24pt" panose="02000503000000020004" pitchFamily="2" charset="0"/>
              </a:rPr>
              <a:t>PERSON entities </a:t>
            </a:r>
            <a:endParaRPr kumimoji="0" lang="ko-KR" altLang="ko-KR" b="0" i="0" u="none" strike="noStrike" cap="none" normalizeH="0" baseline="0" dirty="0">
              <a:ln>
                <a:noFill/>
              </a:ln>
              <a:solidFill>
                <a:schemeClr val="tx1"/>
              </a:solidFill>
              <a:effectLst/>
              <a:latin typeface="Inter 24pt" panose="02000503000000020004" pitchFamily="2" charset="0"/>
            </a:endParaRPr>
          </a:p>
        </p:txBody>
      </p:sp>
      <p:sp>
        <p:nvSpPr>
          <p:cNvPr id="21" name="Google Shape;120;p20">
            <a:extLst>
              <a:ext uri="{FF2B5EF4-FFF2-40B4-BE49-F238E27FC236}">
                <a16:creationId xmlns:a16="http://schemas.microsoft.com/office/drawing/2014/main" id="{6CE6CF37-6877-44A7-9E4F-C687009414EC}"/>
              </a:ext>
            </a:extLst>
          </p:cNvPr>
          <p:cNvSpPr txBox="1"/>
          <p:nvPr/>
        </p:nvSpPr>
        <p:spPr>
          <a:xfrm>
            <a:off x="288000" y="4265513"/>
            <a:ext cx="7865400" cy="861734"/>
          </a:xfrm>
          <a:prstGeom prst="rect">
            <a:avLst/>
          </a:prstGeom>
          <a:noFill/>
          <a:ln>
            <a:noFill/>
          </a:ln>
        </p:spPr>
        <p:txBody>
          <a:bodyPr spcFirstLastPara="1" wrap="square" lIns="121900" tIns="121900" rIns="121900" bIns="121900" anchor="t" anchorCtr="0">
            <a:spAutoFit/>
          </a:bodyPr>
          <a:lstStyle/>
          <a:p>
            <a:pPr marL="609596" indent="-457200">
              <a:buClr>
                <a:schemeClr val="dk1"/>
              </a:buClr>
              <a:buSzPct val="100000"/>
              <a:buAutoNum type="arabicParenBoth"/>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I plan to travel solo to Tokyo for three days</a:t>
            </a:r>
          </a:p>
          <a:p>
            <a:pPr marL="609596" indent="-457200">
              <a:buClr>
                <a:schemeClr val="dk1"/>
              </a:buClr>
              <a:buSzPct val="100000"/>
              <a:buAutoNum type="arabicParenBoth"/>
            </a:pPr>
            <a:r>
              <a:rPr lang="en-US" altLang="ko" sz="2000" dirty="0">
                <a:solidFill>
                  <a:schemeClr val="dk1"/>
                </a:solidFill>
                <a:latin typeface="Inter 18pt Medium" panose="02000503000000020004" pitchFamily="2" charset="0"/>
                <a:ea typeface="Inter 18pt Medium" panose="02000503000000020004" pitchFamily="2" charset="0"/>
                <a:cs typeface="Calibri"/>
                <a:sym typeface="Calibri"/>
              </a:rPr>
              <a:t>Which country is Tokyo located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88000" y="288000"/>
            <a:ext cx="11520000" cy="540000"/>
          </a:xfrm>
          <a:prstGeom prst="rect">
            <a:avLst/>
          </a:prstGeom>
          <a:noFill/>
          <a:ln>
            <a:noFill/>
          </a:ln>
        </p:spPr>
        <p:txBody>
          <a:bodyPr spcFirstLastPara="1" wrap="square" lIns="91433" tIns="45700" rIns="91433" bIns="45700" anchor="ctr" anchorCtr="0">
            <a:normAutofit/>
          </a:bodyPr>
          <a:lstStyle/>
          <a:p>
            <a:pPr>
              <a:buSzPts val="2400"/>
            </a:pPr>
            <a:r>
              <a:rPr lang="en-US" altLang="ko" dirty="0">
                <a:ea typeface="Inter 18pt Medium" panose="02000503000000020004" pitchFamily="2" charset="0"/>
              </a:rPr>
              <a:t>Step 2: Where Should the Prompt Be Processed?</a:t>
            </a:r>
            <a:endParaRPr dirty="0">
              <a:ea typeface="Inter 18pt Medium" panose="02000503000000020004" pitchFamily="2" charset="0"/>
            </a:endParaRPr>
          </a:p>
        </p:txBody>
      </p:sp>
      <p:sp>
        <p:nvSpPr>
          <p:cNvPr id="118" name="Google Shape;118;p20"/>
          <p:cNvSpPr txBox="1">
            <a:spLocks noGrp="1"/>
          </p:cNvSpPr>
          <p:nvPr>
            <p:ph type="ftr" idx="11"/>
          </p:nvPr>
        </p:nvSpPr>
        <p:spPr>
          <a:xfrm>
            <a:off x="4038600" y="6538844"/>
            <a:ext cx="4114800" cy="288000"/>
          </a:xfrm>
          <a:prstGeom prst="rect">
            <a:avLst/>
          </a:prstGeom>
          <a:noFill/>
          <a:ln>
            <a:noFill/>
          </a:ln>
        </p:spPr>
        <p:txBody>
          <a:bodyPr spcFirstLastPara="1" wrap="square" lIns="91433" tIns="45700" rIns="91433" bIns="45700" anchor="ctr" anchorCtr="0">
            <a:noAutofit/>
          </a:bodyPr>
          <a:lstStyle/>
          <a:p>
            <a:r>
              <a:rPr lang="ko" dirty="0"/>
              <a:t>INFONET LAB.</a:t>
            </a:r>
            <a:endParaRPr dirty="0"/>
          </a:p>
        </p:txBody>
      </p:sp>
      <p:sp>
        <p:nvSpPr>
          <p:cNvPr id="119" name="Google Shape;119;p20"/>
          <p:cNvSpPr txBox="1">
            <a:spLocks noGrp="1"/>
          </p:cNvSpPr>
          <p:nvPr>
            <p:ph type="sldNum" idx="12"/>
          </p:nvPr>
        </p:nvSpPr>
        <p:spPr>
          <a:xfrm>
            <a:off x="8610600" y="6538844"/>
            <a:ext cx="2743200" cy="288000"/>
          </a:xfrm>
          <a:prstGeom prst="rect">
            <a:avLst/>
          </a:prstGeom>
          <a:noFill/>
          <a:ln>
            <a:noFill/>
          </a:ln>
        </p:spPr>
        <p:txBody>
          <a:bodyPr spcFirstLastPara="1" wrap="square" lIns="91433" tIns="45700" rIns="91433" bIns="45700" anchor="ctr" anchorCtr="0">
            <a:noAutofit/>
          </a:bodyPr>
          <a:lstStyle/>
          <a:p>
            <a:fld id="{00000000-1234-1234-1234-123412341234}" type="slidenum">
              <a:rPr lang="en-US" altLang="ko"/>
              <a:pPr/>
              <a:t>9</a:t>
            </a:fld>
            <a:endParaRPr dirty="0"/>
          </a:p>
        </p:txBody>
      </p:sp>
      <p:sp>
        <p:nvSpPr>
          <p:cNvPr id="5" name="Rectangle 1">
            <a:extLst>
              <a:ext uri="{FF2B5EF4-FFF2-40B4-BE49-F238E27FC236}">
                <a16:creationId xmlns:a16="http://schemas.microsoft.com/office/drawing/2014/main" id="{DEBA52F9-EA7D-4044-ACFE-E4DD041A5361}"/>
              </a:ext>
            </a:extLst>
          </p:cNvPr>
          <p:cNvSpPr>
            <a:spLocks noChangeArrowheads="1"/>
          </p:cNvSpPr>
          <p:nvPr/>
        </p:nvSpPr>
        <p:spPr bwMode="auto">
          <a:xfrm>
            <a:off x="6096000" y="1441040"/>
            <a:ext cx="6970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dirty="0">
                <a:ln>
                  <a:noFill/>
                </a:ln>
                <a:solidFill>
                  <a:schemeClr val="tx1"/>
                </a:solidFill>
                <a:effectLst/>
                <a:latin typeface="Inter 24pt" panose="02000503000000020004" pitchFamily="2" charset="0"/>
              </a:rPr>
              <a:t>Low Risk </a:t>
            </a:r>
            <a:r>
              <a:rPr kumimoji="0" lang="en-US" altLang="ko-KR" sz="1800" b="1" i="0" u="none" strike="noStrike" cap="none" normalizeH="0" baseline="0" dirty="0">
                <a:ln>
                  <a:noFill/>
                </a:ln>
                <a:solidFill>
                  <a:schemeClr val="tx1"/>
                </a:solidFill>
                <a:effectLst/>
                <a:latin typeface="Inter 24pt" panose="02000503000000020004" pitchFamily="2" charset="0"/>
                <a:sym typeface="Wingdings" panose="05000000000000000000" pitchFamily="2" charset="2"/>
              </a:rPr>
              <a:t> Cloud </a:t>
            </a:r>
            <a:endParaRPr kumimoji="0" lang="ko-KR" altLang="ko-KR" sz="1800" b="0" i="0" u="none" strike="noStrike" cap="none" normalizeH="0" baseline="0" dirty="0">
              <a:ln>
                <a:noFill/>
              </a:ln>
              <a:solidFill>
                <a:schemeClr val="tx1"/>
              </a:solidFill>
              <a:effectLst/>
              <a:latin typeface="Inter 24pt" panose="02000503000000020004" pitchFamily="2" charset="0"/>
            </a:endParaRP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No sensitive context</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Use the powerful cloud LLM directly</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Avoid unnecessary privacy overhead</a:t>
            </a:r>
            <a:endParaRPr kumimoji="0" lang="ko-KR" altLang="ko-KR" sz="1800" b="0" i="0" u="none" strike="noStrike" cap="none" normalizeH="0" baseline="0" dirty="0">
              <a:ln>
                <a:noFill/>
              </a:ln>
              <a:solidFill>
                <a:schemeClr val="tx1"/>
              </a:solidFill>
              <a:effectLst/>
              <a:latin typeface="Inter 24pt" panose="02000503000000020004" pitchFamily="2" charset="0"/>
            </a:endParaRPr>
          </a:p>
        </p:txBody>
      </p:sp>
      <p:pic>
        <p:nvPicPr>
          <p:cNvPr id="4" name="그림 3">
            <a:extLst>
              <a:ext uri="{FF2B5EF4-FFF2-40B4-BE49-F238E27FC236}">
                <a16:creationId xmlns:a16="http://schemas.microsoft.com/office/drawing/2014/main" id="{FE475016-B66C-48DF-BA34-30A4A53E53AB}"/>
              </a:ext>
            </a:extLst>
          </p:cNvPr>
          <p:cNvPicPr>
            <a:picLocks noChangeAspect="1"/>
          </p:cNvPicPr>
          <p:nvPr/>
        </p:nvPicPr>
        <p:blipFill>
          <a:blip r:embed="rId3"/>
          <a:stretch>
            <a:fillRect/>
          </a:stretch>
        </p:blipFill>
        <p:spPr>
          <a:xfrm>
            <a:off x="313099" y="1082294"/>
            <a:ext cx="5782901" cy="5202256"/>
          </a:xfrm>
          <a:prstGeom prst="rect">
            <a:avLst/>
          </a:prstGeom>
        </p:spPr>
      </p:pic>
      <p:sp>
        <p:nvSpPr>
          <p:cNvPr id="18" name="Rectangle 1">
            <a:extLst>
              <a:ext uri="{FF2B5EF4-FFF2-40B4-BE49-F238E27FC236}">
                <a16:creationId xmlns:a16="http://schemas.microsoft.com/office/drawing/2014/main" id="{866C1701-9FBB-42F6-B6F0-2FDA5604286F}"/>
              </a:ext>
            </a:extLst>
          </p:cNvPr>
          <p:cNvSpPr>
            <a:spLocks noChangeArrowheads="1"/>
          </p:cNvSpPr>
          <p:nvPr/>
        </p:nvSpPr>
        <p:spPr bwMode="auto">
          <a:xfrm>
            <a:off x="6096000" y="2990330"/>
            <a:ext cx="6970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ko-KR" b="1" dirty="0">
                <a:latin typeface="Inter 24pt" panose="02000503000000020004" pitchFamily="2" charset="0"/>
              </a:rPr>
              <a:t>Medium</a:t>
            </a:r>
            <a:r>
              <a:rPr kumimoji="0" lang="en-US" altLang="ko-KR" sz="1800" b="1" i="0" u="none" strike="noStrike" cap="none" normalizeH="0" baseline="0" dirty="0">
                <a:ln>
                  <a:noFill/>
                </a:ln>
                <a:solidFill>
                  <a:schemeClr val="tx1"/>
                </a:solidFill>
                <a:effectLst/>
                <a:latin typeface="Inter 24pt" panose="02000503000000020004" pitchFamily="2" charset="0"/>
              </a:rPr>
              <a:t> Risk </a:t>
            </a:r>
            <a:r>
              <a:rPr kumimoji="0" lang="en-US" altLang="ko-KR" sz="1800" b="1" i="0" u="none" strike="noStrike" cap="none" normalizeH="0" baseline="0" dirty="0">
                <a:ln>
                  <a:noFill/>
                </a:ln>
                <a:solidFill>
                  <a:schemeClr val="tx1"/>
                </a:solidFill>
                <a:effectLst/>
                <a:latin typeface="Inter 24pt" panose="02000503000000020004" pitchFamily="2" charset="0"/>
                <a:sym typeface="Wingdings" panose="05000000000000000000" pitchFamily="2" charset="2"/>
              </a:rPr>
              <a:t> Cloud-Edge Collaboration </a:t>
            </a:r>
            <a:endParaRPr kumimoji="0" lang="ko-KR" altLang="ko-KR" sz="1800" b="0" i="0" u="none" strike="noStrike" cap="none" normalizeH="0" baseline="0" dirty="0">
              <a:ln>
                <a:noFill/>
              </a:ln>
              <a:solidFill>
                <a:schemeClr val="tx1"/>
              </a:solidFill>
              <a:effectLst/>
              <a:latin typeface="Inter 24pt" panose="02000503000000020004" pitchFamily="2" charset="0"/>
            </a:endParaRP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Contains private context</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Still benefits from cloud capability</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Protect sensitive entities before transmission</a:t>
            </a:r>
            <a:endParaRPr kumimoji="0" lang="ko-KR" altLang="ko-KR" sz="1800" b="0" i="0" u="none" strike="noStrike" cap="none" normalizeH="0" baseline="0" dirty="0">
              <a:ln>
                <a:noFill/>
              </a:ln>
              <a:solidFill>
                <a:schemeClr val="tx1"/>
              </a:solidFill>
              <a:effectLst/>
              <a:latin typeface="Inter 24pt" panose="02000503000000020004" pitchFamily="2" charset="0"/>
            </a:endParaRPr>
          </a:p>
        </p:txBody>
      </p:sp>
      <p:sp>
        <p:nvSpPr>
          <p:cNvPr id="20" name="Rectangle 1">
            <a:extLst>
              <a:ext uri="{FF2B5EF4-FFF2-40B4-BE49-F238E27FC236}">
                <a16:creationId xmlns:a16="http://schemas.microsoft.com/office/drawing/2014/main" id="{810B536E-FA9D-452D-8163-76859311ED14}"/>
              </a:ext>
            </a:extLst>
          </p:cNvPr>
          <p:cNvSpPr>
            <a:spLocks noChangeArrowheads="1"/>
          </p:cNvSpPr>
          <p:nvPr/>
        </p:nvSpPr>
        <p:spPr bwMode="auto">
          <a:xfrm>
            <a:off x="6096000" y="4508783"/>
            <a:ext cx="6970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ko-KR" b="1" dirty="0">
                <a:latin typeface="Inter 24pt" panose="02000503000000020004" pitchFamily="2" charset="0"/>
              </a:rPr>
              <a:t>High Risk</a:t>
            </a:r>
            <a:r>
              <a:rPr kumimoji="0" lang="en-US" altLang="ko-KR" sz="1800" b="1" i="0" u="none" strike="noStrike" cap="none" normalizeH="0" baseline="0" dirty="0">
                <a:ln>
                  <a:noFill/>
                </a:ln>
                <a:solidFill>
                  <a:schemeClr val="tx1"/>
                </a:solidFill>
                <a:effectLst/>
                <a:latin typeface="Inter 24pt" panose="02000503000000020004" pitchFamily="2" charset="0"/>
              </a:rPr>
              <a:t> </a:t>
            </a:r>
            <a:r>
              <a:rPr kumimoji="0" lang="en-US" altLang="ko-KR" sz="1800" b="1" i="0" u="none" strike="noStrike" cap="none" normalizeH="0" baseline="0" dirty="0">
                <a:ln>
                  <a:noFill/>
                </a:ln>
                <a:solidFill>
                  <a:schemeClr val="tx1"/>
                </a:solidFill>
                <a:effectLst/>
                <a:latin typeface="Inter 24pt" panose="02000503000000020004" pitchFamily="2" charset="0"/>
                <a:sym typeface="Wingdings" panose="05000000000000000000" pitchFamily="2" charset="2"/>
              </a:rPr>
              <a:t> Edge</a:t>
            </a:r>
            <a:endParaRPr kumimoji="0" lang="ko-KR" altLang="ko-KR" sz="1800" b="0" i="0" u="none" strike="noStrike" cap="none" normalizeH="0" baseline="0" dirty="0">
              <a:ln>
                <a:noFill/>
              </a:ln>
              <a:solidFill>
                <a:schemeClr val="tx1"/>
              </a:solidFill>
              <a:effectLst/>
              <a:latin typeface="Inter 24pt" panose="02000503000000020004" pitchFamily="2" charset="0"/>
            </a:endParaRP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Highly sensitive information</a:t>
            </a:r>
          </a:p>
          <a:p>
            <a:pPr marL="742950" lvl="1" indent="-285750" eaLnBrk="0" fontAlgn="base" latinLnBrk="0" hangingPunct="0">
              <a:spcBef>
                <a:spcPct val="0"/>
              </a:spcBef>
              <a:spcAft>
                <a:spcPct val="0"/>
              </a:spcAft>
              <a:buFont typeface="Arial" panose="020B0604020202020204" pitchFamily="34" charset="0"/>
              <a:buChar char="•"/>
            </a:pPr>
            <a:r>
              <a:rPr kumimoji="0" lang="en-US" altLang="ko-KR" b="0" i="0" u="none" strike="noStrike" cap="none" normalizeH="0" baseline="0" dirty="0">
                <a:ln>
                  <a:noFill/>
                </a:ln>
                <a:solidFill>
                  <a:schemeClr val="tx1"/>
                </a:solidFill>
                <a:effectLst/>
                <a:latin typeface="Inter 24pt" panose="02000503000000020004" pitchFamily="2" charset="0"/>
              </a:rPr>
              <a:t>Keep the original prompt entirely local</a:t>
            </a:r>
            <a:endParaRPr kumimoji="0" lang="ko-KR" altLang="ko-KR" sz="1800" b="0" i="0" u="none" strike="noStrike" cap="none" normalizeH="0" baseline="0" dirty="0">
              <a:ln>
                <a:noFill/>
              </a:ln>
              <a:solidFill>
                <a:schemeClr val="tx1"/>
              </a:solidFill>
              <a:effectLst/>
              <a:latin typeface="Inter 24pt" panose="02000503000000020004" pitchFamily="2" charset="0"/>
            </a:endParaRPr>
          </a:p>
        </p:txBody>
      </p:sp>
      <p:sp>
        <p:nvSpPr>
          <p:cNvPr id="19" name="TextBox 18">
            <a:extLst>
              <a:ext uri="{FF2B5EF4-FFF2-40B4-BE49-F238E27FC236}">
                <a16:creationId xmlns:a16="http://schemas.microsoft.com/office/drawing/2014/main" id="{B7293A4B-3F1A-49E4-A776-EEBA0BEEADD4}"/>
              </a:ext>
            </a:extLst>
          </p:cNvPr>
          <p:cNvSpPr txBox="1"/>
          <p:nvPr/>
        </p:nvSpPr>
        <p:spPr>
          <a:xfrm>
            <a:off x="5778500" y="5744187"/>
            <a:ext cx="6610350" cy="646331"/>
          </a:xfrm>
          <a:prstGeom prst="rect">
            <a:avLst/>
          </a:prstGeom>
          <a:noFill/>
        </p:spPr>
        <p:txBody>
          <a:bodyPr wrap="square">
            <a:spAutoFit/>
          </a:bodyPr>
          <a:lstStyle/>
          <a:p>
            <a:r>
              <a:rPr lang="en-US" altLang="ko-KR" dirty="0">
                <a:latin typeface="Inter 24pt" panose="02000503000000020004" pitchFamily="2" charset="0"/>
                <a:ea typeface="Inter 24pt" panose="02000503000000020004" pitchFamily="2" charset="0"/>
              </a:rPr>
              <a:t>PRISM dynamically selects Cloud, Collaboration, or Edge based on the estimated privacy risk.</a:t>
            </a:r>
            <a:endParaRPr lang="ko-KR" altLang="en-US" dirty="0">
              <a:latin typeface="Inter 24pt" panose="02000503000000020004" pitchFamily="2" charset="0"/>
            </a:endParaRPr>
          </a:p>
        </p:txBody>
      </p:sp>
    </p:spTree>
    <p:extLst>
      <p:ext uri="{BB962C8B-B14F-4D97-AF65-F5344CB8AC3E}">
        <p14:creationId xmlns:p14="http://schemas.microsoft.com/office/powerpoint/2010/main" val="87875605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8716</TotalTime>
  <Words>4137</Words>
  <Application>Microsoft Office PowerPoint</Application>
  <PresentationFormat>와이드스크린</PresentationFormat>
  <Paragraphs>376</Paragraphs>
  <Slides>22</Slides>
  <Notes>22</Notes>
  <HiddenSlides>0</HiddenSlides>
  <MMClips>0</MMClips>
  <ScaleCrop>false</ScaleCrop>
  <HeadingPairs>
    <vt:vector size="6" baseType="variant">
      <vt:variant>
        <vt:lpstr>사용한 글꼴</vt:lpstr>
      </vt:variant>
      <vt:variant>
        <vt:i4>9</vt:i4>
      </vt:variant>
      <vt:variant>
        <vt:lpstr>테마</vt:lpstr>
      </vt:variant>
      <vt:variant>
        <vt:i4>2</vt:i4>
      </vt:variant>
      <vt:variant>
        <vt:lpstr>슬라이드 제목</vt:lpstr>
      </vt:variant>
      <vt:variant>
        <vt:i4>22</vt:i4>
      </vt:variant>
    </vt:vector>
  </HeadingPairs>
  <TitlesOfParts>
    <vt:vector size="33" baseType="lpstr">
      <vt:lpstr>Noto Sans Symbols</vt:lpstr>
      <vt:lpstr>맑은 고딕</vt:lpstr>
      <vt:lpstr>Arial</vt:lpstr>
      <vt:lpstr>Calibri</vt:lpstr>
      <vt:lpstr>Cambria Math</vt:lpstr>
      <vt:lpstr>Courier New</vt:lpstr>
      <vt:lpstr>Inter 18pt Medium</vt:lpstr>
      <vt:lpstr>Inter 24pt</vt:lpstr>
      <vt:lpstr>Roboto</vt:lpstr>
      <vt:lpstr>Office 테마</vt:lpstr>
      <vt:lpstr>1_Office 테마</vt:lpstr>
      <vt:lpstr>PowerPoint 프레젠테이션</vt:lpstr>
      <vt:lpstr>Overview</vt:lpstr>
      <vt:lpstr>Motivation: Cloud LLMs Create a Privacy–Utility Dilemma</vt:lpstr>
      <vt:lpstr>Not All Prompts Have the Same Privacy Risk</vt:lpstr>
      <vt:lpstr>Existing cloud–edge privacy mechanisms are often coarse-grained.</vt:lpstr>
      <vt:lpstr>PRISM: Key Idea</vt:lpstr>
      <vt:lpstr>Running Example: A Private Travel Request</vt:lpstr>
      <vt:lpstr>Step 1: Sensitivity Profiling </vt:lpstr>
      <vt:lpstr>Step 2: Where Should the Prompt Be Processed?</vt:lpstr>
      <vt:lpstr>How Does PRISM Choose the Route?</vt:lpstr>
      <vt:lpstr>Why Is Simple Masking Not Enough?</vt:lpstr>
      <vt:lpstr>Step3: Adaptive TWO-Layer LDP </vt:lpstr>
      <vt:lpstr>Step3: Adaptive TWO-Layer LDP </vt:lpstr>
      <vt:lpstr>Cloud-Edge Semantic Sketch Collaboration </vt:lpstr>
      <vt:lpstr>Edge-side Refinement</vt:lpstr>
      <vt:lpstr>Privacy Guarantee</vt:lpstr>
      <vt:lpstr>Privacy Guarantee</vt:lpstr>
      <vt:lpstr>Experimental Setup</vt:lpstr>
      <vt:lpstr>Main Results </vt:lpstr>
      <vt:lpstr>Main Results </vt:lpstr>
      <vt:lpstr>Limitations </vt:lpstr>
      <vt:lpstr>Takeways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INFONET_Minho</dc:creator>
  <cp:lastModifiedBy>이수린</cp:lastModifiedBy>
  <cp:revision>55</cp:revision>
  <dcterms:created xsi:type="dcterms:W3CDTF">2025-03-26T01:17:58Z</dcterms:created>
  <dcterms:modified xsi:type="dcterms:W3CDTF">2026-07-30T08:56:35Z</dcterms:modified>
</cp:coreProperties>
</file>