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64" r:id="rId3"/>
    <p:sldId id="257" r:id="rId4"/>
    <p:sldId id="258" r:id="rId5"/>
    <p:sldId id="265" r:id="rId6"/>
    <p:sldId id="266" r:id="rId7"/>
    <p:sldId id="279" r:id="rId8"/>
    <p:sldId id="268" r:id="rId9"/>
    <p:sldId id="269" r:id="rId10"/>
    <p:sldId id="270" r:id="rId11"/>
    <p:sldId id="271" r:id="rId12"/>
    <p:sldId id="280" r:id="rId13"/>
    <p:sldId id="273" r:id="rId14"/>
    <p:sldId id="281" r:id="rId15"/>
    <p:sldId id="274" r:id="rId16"/>
    <p:sldId id="275" r:id="rId17"/>
    <p:sldId id="282" r:id="rId18"/>
    <p:sldId id="276" r:id="rId19"/>
    <p:sldId id="283" r:id="rId20"/>
    <p:sldId id="277" r:id="rId21"/>
    <p:sldId id="278" r:id="rId22"/>
    <p:sldId id="284" r:id="rId23"/>
    <p:sldId id="285" r:id="rId24"/>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67815" autoAdjust="0"/>
  </p:normalViewPr>
  <p:slideViewPr>
    <p:cSldViewPr snapToGrid="0">
      <p:cViewPr varScale="1">
        <p:scale>
          <a:sx n="76" d="100"/>
          <a:sy n="76" d="100"/>
        </p:scale>
        <p:origin x="183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30B3A-62E7-4A7C-9558-23DE2080254E}" type="datetimeFigureOut">
              <a:rPr lang="ko-KR" altLang="en-US" smtClean="0"/>
              <a:t>2026-05-08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C57BA-06D2-4ED1-970D-DF1ABC87382F}" type="slidenum">
              <a:rPr lang="ko-KR" altLang="en-US" smtClean="0"/>
              <a:t>‹#›</a:t>
            </a:fld>
            <a:endParaRPr lang="ko-KR" altLang="en-US"/>
          </a:p>
        </p:txBody>
      </p:sp>
    </p:spTree>
    <p:extLst>
      <p:ext uri="{BB962C8B-B14F-4D97-AF65-F5344CB8AC3E}">
        <p14:creationId xmlns:p14="http://schemas.microsoft.com/office/powerpoint/2010/main" val="11855694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Hello everyone, today I will present a paper titled “Drift: Enhancing LLM Faithfulness in Rationale Generation via Dual-Reward Probabilistic Inference.” This is a long paper from ACL 2025, and the main focus is improving the faithfulness of explanations generated by large language models.</a:t>
            </a:r>
          </a:p>
          <a:p>
            <a:pPr marL="0" lvl="0" indent="0" algn="l" rtl="0">
              <a:spcBef>
                <a:spcPts val="0"/>
              </a:spcBef>
              <a:spcAft>
                <a:spcPts val="0"/>
              </a:spcAft>
              <a:buNone/>
            </a:pPr>
            <a:endParaRPr dirty="0"/>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0051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first reward component is the task reward. Its role is to improve answer accuracy. Here, the framework uses a separate classifier to predict the correct label. Then during decoding, the vocabulary is restricted so that only the predicted label is allowed. For example, in natural language inference, the possible labels are: entailment, contradiction, neutral. If the classifier predicts “contradiction,” then the decoder blocks the other labels and only allows “contradiction.” So this acts like a strong constraint on answer generation. The intuition is simple: force the model toward the correct answer before generating the explanation.</a:t>
            </a:r>
          </a:p>
          <a:p>
            <a:r>
              <a:rPr lang="ko-KR" altLang="en-US" dirty="0"/>
              <a:t>왼쪽의 </a:t>
            </a:r>
            <a:r>
              <a:rPr lang="en-US" altLang="ko-KR" dirty="0"/>
              <a:t>Context</a:t>
            </a:r>
            <a:r>
              <a:rPr lang="ko-KR" altLang="en-US" dirty="0"/>
              <a:t>는 입력 문맥</a:t>
            </a:r>
            <a:r>
              <a:rPr lang="en-US" altLang="ko-KR" dirty="0"/>
              <a:t>, </a:t>
            </a:r>
            <a:r>
              <a:rPr lang="ko-KR" altLang="en-US" dirty="0"/>
              <a:t>이 </a:t>
            </a:r>
            <a:r>
              <a:rPr lang="en-US" altLang="ko-KR" dirty="0"/>
              <a:t>input</a:t>
            </a:r>
            <a:r>
              <a:rPr lang="ko-KR" altLang="en-US" dirty="0"/>
              <a:t>이 </a:t>
            </a:r>
            <a:r>
              <a:rPr lang="en-US" altLang="ko-KR" dirty="0"/>
              <a:t>Backbone LLM</a:t>
            </a:r>
            <a:r>
              <a:rPr lang="ko-KR" altLang="en-US" dirty="0"/>
              <a:t>으로 들어가고</a:t>
            </a:r>
            <a:r>
              <a:rPr lang="en-US" altLang="ko-KR" dirty="0"/>
              <a:t>, Backbone</a:t>
            </a:r>
            <a:r>
              <a:rPr lang="ko-KR" altLang="en-US" dirty="0"/>
              <a:t>이 일반적인 </a:t>
            </a:r>
            <a:r>
              <a:rPr lang="en-US" altLang="ko-KR" dirty="0"/>
              <a:t>autoregressive decoding</a:t>
            </a:r>
            <a:r>
              <a:rPr lang="ko-KR" altLang="en-US" dirty="0"/>
              <a:t>처럼 </a:t>
            </a:r>
            <a:r>
              <a:rPr lang="en-US" altLang="ko-KR" dirty="0"/>
              <a:t>token</a:t>
            </a:r>
            <a:r>
              <a:rPr lang="ko-KR" altLang="en-US" dirty="0"/>
              <a:t>을 생성</a:t>
            </a:r>
            <a:r>
              <a:rPr lang="en-US" altLang="ko-KR" dirty="0"/>
              <a:t>. </a:t>
            </a:r>
            <a:r>
              <a:rPr lang="ko-KR" altLang="en-US" dirty="0"/>
              <a:t>위쪽 점선 흐름이 </a:t>
            </a:r>
            <a:r>
              <a:rPr lang="en-US" altLang="ko-KR" dirty="0"/>
              <a:t>backbone</a:t>
            </a:r>
            <a:r>
              <a:rPr lang="ko-KR" altLang="en-US" dirty="0"/>
              <a:t>의 일반적인 </a:t>
            </a:r>
            <a:r>
              <a:rPr lang="en-US" altLang="ko-KR" dirty="0"/>
              <a:t>token generation </a:t>
            </a:r>
            <a:r>
              <a:rPr lang="ko-KR" altLang="en-US" dirty="0"/>
              <a:t>과정</a:t>
            </a:r>
            <a:r>
              <a:rPr lang="en-US" altLang="ko-KR" dirty="0"/>
              <a:t>. </a:t>
            </a:r>
            <a:r>
              <a:rPr lang="ko-KR" altLang="en-US" dirty="0"/>
              <a:t>현재 생성 단계에서</a:t>
            </a:r>
            <a:r>
              <a:rPr lang="en-US" altLang="ko-KR" dirty="0"/>
              <a:t>:</a:t>
            </a:r>
          </a:p>
          <a:p>
            <a:r>
              <a:rPr lang="ko-KR" altLang="en-US" dirty="0"/>
              <a:t>올바른 </a:t>
            </a:r>
            <a:r>
              <a:rPr lang="en-US" altLang="ko-KR" dirty="0"/>
              <a:t>answer(label)</a:t>
            </a:r>
            <a:r>
              <a:rPr lang="ko-KR" altLang="en-US" dirty="0"/>
              <a:t>를 강하게 유도 </a:t>
            </a:r>
            <a:r>
              <a:rPr lang="ko-KR" altLang="en-US" b="1" dirty="0"/>
              <a:t>왜 </a:t>
            </a:r>
            <a:r>
              <a:rPr lang="en-US" altLang="ko-KR" b="1" dirty="0"/>
              <a:t>Local Reward</a:t>
            </a:r>
            <a:r>
              <a:rPr lang="ko-KR" altLang="en-US" b="1" dirty="0"/>
              <a:t>인가</a:t>
            </a:r>
            <a:r>
              <a:rPr lang="en-US" altLang="ko-KR" b="1" dirty="0"/>
              <a:t>? </a:t>
            </a:r>
            <a:r>
              <a:rPr lang="ko-KR" altLang="en-US" dirty="0"/>
              <a:t>현재 시점의 </a:t>
            </a:r>
            <a:r>
              <a:rPr lang="en-US" altLang="ko-KR" dirty="0"/>
              <a:t>token </a:t>
            </a:r>
            <a:r>
              <a:rPr lang="ko-KR" altLang="en-US" dirty="0"/>
              <a:t>선택에 직접 개입하기 때문</a:t>
            </a:r>
            <a:r>
              <a:rPr lang="en-US" altLang="ko-KR" dirty="0"/>
              <a:t>. </a:t>
            </a:r>
            <a:r>
              <a:rPr lang="ko-KR" altLang="en-US" dirty="0"/>
              <a:t>즉</a:t>
            </a:r>
            <a:r>
              <a:rPr lang="en-US" altLang="ko-KR" dirty="0"/>
              <a:t>:“</a:t>
            </a:r>
            <a:r>
              <a:rPr lang="ko-KR" altLang="en-US" dirty="0"/>
              <a:t>지금 이 </a:t>
            </a:r>
            <a:r>
              <a:rPr lang="en-US" altLang="ko-KR" dirty="0"/>
              <a:t>token</a:t>
            </a:r>
            <a:r>
              <a:rPr lang="ko-KR" altLang="en-US" dirty="0"/>
              <a:t>이 맞는가</a:t>
            </a:r>
            <a:r>
              <a:rPr lang="en-US" altLang="ko-KR" dirty="0"/>
              <a:t>?”</a:t>
            </a:r>
            <a:r>
              <a:rPr lang="ko-KR" altLang="en-US" dirty="0"/>
              <a:t>를 </a:t>
            </a:r>
            <a:r>
              <a:rPr lang="en-US" altLang="ko-KR" dirty="0"/>
              <a:t>locally </a:t>
            </a:r>
            <a:r>
              <a:rPr lang="ko-KR" altLang="en-US" dirty="0"/>
              <a:t>제어하는 </a:t>
            </a:r>
            <a:r>
              <a:rPr lang="en-US" altLang="ko-KR" dirty="0"/>
              <a:t>reward.</a:t>
            </a:r>
          </a:p>
          <a:p>
            <a:pPr>
              <a:buFont typeface="Arial" panose="020B0604020202020204" pitchFamily="34" charset="0"/>
              <a:buChar char="•"/>
            </a:pPr>
            <a:endParaRPr lang="ko-KR" altLang="en-US"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7813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second reward component is the rationale reward, which is the key part of this paper. Here, the framework uses another generative expert model to evaluate the explanation during generation. At each decoding step, the expert model checks whether the partially generated explanation aligns well with the input context. If the explanation is context-aware and relevant, it receives a high reward. If it is generic or unrelated to the input, it receives a lower reward. An important point is that this reward is not based only on the current token. Instead, it considers the sequence context and evaluates how plausible the future continuation will be. This is why the paper describes it as a lookahead reward. So the rationale reward encourages explanations that are: more context-sensitive, more input-aware, and less generic. </a:t>
            </a:r>
          </a:p>
          <a:p>
            <a:pPr rtl="0"/>
            <a:r>
              <a:rPr lang="ko-KR" altLang="en-US" dirty="0"/>
              <a:t>아래 회색 박스 </a:t>
            </a:r>
            <a:r>
              <a:rPr lang="en-US" altLang="ko-KR" dirty="0"/>
              <a:t>= Candidate Trajectories, reward</a:t>
            </a:r>
            <a:r>
              <a:rPr lang="ko-KR" altLang="en-US" dirty="0"/>
              <a:t>를 적용하면서 유지되는 </a:t>
            </a:r>
            <a:r>
              <a:rPr lang="en-US" altLang="ko-KR" dirty="0"/>
              <a:t>candidate sequence</a:t>
            </a:r>
            <a:r>
              <a:rPr lang="ko-KR" altLang="en-US" dirty="0"/>
              <a:t>들이야</a:t>
            </a:r>
            <a:r>
              <a:rPr lang="en-US" altLang="ko-KR" dirty="0"/>
              <a:t>. </a:t>
            </a:r>
            <a:r>
              <a:rPr lang="ko-KR" altLang="en-US" dirty="0"/>
              <a:t>여러 </a:t>
            </a:r>
            <a:r>
              <a:rPr lang="en-US" altLang="ko-KR" dirty="0"/>
              <a:t>decoding path </a:t>
            </a:r>
            <a:r>
              <a:rPr lang="ko-KR" altLang="en-US" dirty="0"/>
              <a:t>여러 </a:t>
            </a:r>
            <a:r>
              <a:rPr lang="en-US" altLang="ko-KR" dirty="0"/>
              <a:t>reasoning trajectory </a:t>
            </a:r>
            <a:r>
              <a:rPr lang="ko-KR" altLang="en-US" dirty="0"/>
              <a:t>를 동시에 유지하는 공간</a:t>
            </a:r>
            <a:r>
              <a:rPr lang="en-US" altLang="ko-KR" dirty="0"/>
              <a:t>. </a:t>
            </a:r>
            <a:r>
              <a:rPr lang="ko-KR" altLang="en-US" dirty="0"/>
              <a:t>현재까지 생성된 </a:t>
            </a:r>
            <a:r>
              <a:rPr lang="en-US" altLang="ko-KR" dirty="0"/>
              <a:t>sequence </a:t>
            </a:r>
            <a:r>
              <a:rPr lang="ko-KR" altLang="en-US" dirty="0"/>
              <a:t>전체를 보고</a:t>
            </a:r>
            <a:r>
              <a:rPr lang="en-US" altLang="ko-KR" dirty="0"/>
              <a:t>: explanation</a:t>
            </a:r>
            <a:r>
              <a:rPr lang="ko-KR" altLang="en-US" dirty="0"/>
              <a:t>이 </a:t>
            </a:r>
            <a:r>
              <a:rPr lang="en-US" altLang="ko-KR" dirty="0"/>
              <a:t>context</a:t>
            </a:r>
            <a:r>
              <a:rPr lang="ko-KR" altLang="en-US" dirty="0"/>
              <a:t>와 잘 </a:t>
            </a:r>
            <a:r>
              <a:rPr lang="en-US" altLang="ko-KR" dirty="0"/>
              <a:t>aligned</a:t>
            </a:r>
            <a:r>
              <a:rPr lang="ko-KR" altLang="en-US" dirty="0"/>
              <a:t>되는지 자연스럽고 </a:t>
            </a:r>
            <a:r>
              <a:rPr lang="en-US" altLang="ko-KR" dirty="0"/>
              <a:t>faithful</a:t>
            </a:r>
            <a:r>
              <a:rPr lang="ko-KR" altLang="en-US" dirty="0"/>
              <a:t>한지 를 평가함</a:t>
            </a:r>
            <a:r>
              <a:rPr lang="en-US" altLang="ko-KR" dirty="0"/>
              <a:t>. </a:t>
            </a:r>
            <a:r>
              <a:rPr lang="ko-KR" altLang="en-US" b="1" dirty="0"/>
              <a:t>왜 </a:t>
            </a:r>
            <a:r>
              <a:rPr lang="en-US" altLang="ko-KR" b="1" dirty="0"/>
              <a:t>Global Reward</a:t>
            </a:r>
            <a:r>
              <a:rPr lang="ko-KR" altLang="en-US" b="1" dirty="0"/>
              <a:t>인가</a:t>
            </a:r>
            <a:r>
              <a:rPr lang="en-US" altLang="ko-KR" b="1" dirty="0"/>
              <a:t>? </a:t>
            </a:r>
            <a:r>
              <a:rPr lang="ko-KR" altLang="en-US" dirty="0"/>
              <a:t>현재 </a:t>
            </a:r>
            <a:r>
              <a:rPr lang="en-US" altLang="ko-KR" dirty="0"/>
              <a:t>token </a:t>
            </a:r>
            <a:r>
              <a:rPr lang="ko-KR" altLang="en-US" dirty="0"/>
              <a:t>하나만 보는 게 아니라</a:t>
            </a:r>
            <a:r>
              <a:rPr lang="en-US" altLang="ko-KR" dirty="0"/>
              <a:t>: x0 ~ xi </a:t>
            </a:r>
            <a:r>
              <a:rPr lang="ko-KR" altLang="en-US" dirty="0"/>
              <a:t>전체 </a:t>
            </a:r>
            <a:r>
              <a:rPr lang="en-US" altLang="ko-KR" dirty="0"/>
              <a:t>trajectory </a:t>
            </a:r>
            <a:r>
              <a:rPr lang="ko-KR" altLang="en-US" dirty="0"/>
              <a:t>전체를 평가하기 때문</a:t>
            </a:r>
            <a:r>
              <a:rPr lang="en-US" altLang="ko-KR" dirty="0"/>
              <a:t>. </a:t>
            </a:r>
            <a:r>
              <a:rPr lang="ko-KR" altLang="en-US" dirty="0"/>
              <a:t>즉</a:t>
            </a:r>
            <a:r>
              <a:rPr lang="en-US" altLang="ko-KR" dirty="0"/>
              <a:t>: sequence-level reward </a:t>
            </a:r>
            <a:r>
              <a:rPr lang="ko-KR" altLang="en-US" dirty="0"/>
              <a:t>라고 볼 수 있음</a:t>
            </a:r>
            <a:r>
              <a:rPr lang="en-US" altLang="ko-KR" dirty="0"/>
              <a:t>. α_</a:t>
            </a:r>
            <a:r>
              <a:rPr lang="en-US" altLang="ko-KR" dirty="0" err="1"/>
              <a:t>i</a:t>
            </a:r>
            <a:r>
              <a:rPr lang="en-US" altLang="ko-KR" dirty="0"/>
              <a:t> </a:t>
            </a:r>
            <a:r>
              <a:rPr lang="ko-KR" altLang="en-US" dirty="0"/>
              <a:t>는 해당 </a:t>
            </a:r>
            <a:r>
              <a:rPr lang="en-US" altLang="ko-KR" dirty="0"/>
              <a:t>trajectory</a:t>
            </a:r>
            <a:r>
              <a:rPr lang="ko-KR" altLang="en-US" dirty="0"/>
              <a:t>의 </a:t>
            </a:r>
            <a:r>
              <a:rPr lang="en-US" altLang="ko-KR" dirty="0"/>
              <a:t>reward score. </a:t>
            </a:r>
            <a:r>
              <a:rPr lang="ko-KR" altLang="en-US" dirty="0"/>
              <a:t>즉</a:t>
            </a:r>
            <a:r>
              <a:rPr lang="en-US" altLang="ko-KR" dirty="0"/>
              <a:t>: </a:t>
            </a:r>
            <a:r>
              <a:rPr lang="ko-KR" altLang="en-US" dirty="0"/>
              <a:t>현재 </a:t>
            </a:r>
            <a:r>
              <a:rPr lang="en-US" altLang="ko-KR" dirty="0"/>
              <a:t>candidate sequence</a:t>
            </a:r>
            <a:r>
              <a:rPr lang="ko-KR" altLang="en-US" dirty="0"/>
              <a:t>가 얼마나 </a:t>
            </a:r>
            <a:r>
              <a:rPr lang="ko-KR" altLang="en-US" dirty="0" err="1"/>
              <a:t>좋은지</a:t>
            </a:r>
            <a:r>
              <a:rPr lang="en-US" altLang="ko-KR" dirty="0"/>
              <a:t>, </a:t>
            </a:r>
            <a:r>
              <a:rPr lang="ko-KR" altLang="en-US" dirty="0"/>
              <a:t>얼마나 </a:t>
            </a:r>
            <a:r>
              <a:rPr lang="en-US" altLang="ko-KR" dirty="0"/>
              <a:t>faithful</a:t>
            </a:r>
            <a:r>
              <a:rPr lang="ko-KR" altLang="en-US" dirty="0"/>
              <a:t>한지 를 나타내는 점수</a:t>
            </a:r>
            <a:r>
              <a:rPr lang="en-US" altLang="ko-KR" dirty="0"/>
              <a:t>. </a:t>
            </a:r>
            <a:r>
              <a:rPr lang="ko-KR" altLang="en-US" dirty="0"/>
              <a:t>기존 디코딩은 확률 높은 </a:t>
            </a:r>
            <a:r>
              <a:rPr lang="en-US" altLang="ko-KR" dirty="0"/>
              <a:t>token</a:t>
            </a:r>
            <a:r>
              <a:rPr lang="ko-KR" altLang="en-US" dirty="0"/>
              <a:t>만 선택</a:t>
            </a:r>
            <a:r>
              <a:rPr lang="en-US" altLang="ko-KR" dirty="0"/>
              <a:t>, drift</a:t>
            </a:r>
            <a:r>
              <a:rPr lang="ko-KR" altLang="en-US" dirty="0"/>
              <a:t>는 확률 </a:t>
            </a:r>
            <a:r>
              <a:rPr lang="en-US" altLang="ko-KR" dirty="0"/>
              <a:t>+ reward </a:t>
            </a:r>
            <a:r>
              <a:rPr lang="ko-KR" altLang="en-US" dirty="0"/>
              <a:t>함께 고려</a:t>
            </a:r>
            <a:r>
              <a:rPr lang="en-US" altLang="ko-KR" dirty="0"/>
              <a:t>. </a:t>
            </a:r>
            <a:r>
              <a:rPr lang="ko-KR" altLang="en-US" dirty="0"/>
              <a:t>즉 </a:t>
            </a:r>
            <a:r>
              <a:rPr lang="en-US" altLang="ko-KR" dirty="0"/>
              <a:t>backbone probability, local reward, global reward </a:t>
            </a:r>
            <a:r>
              <a:rPr lang="ko-KR" altLang="en-US" dirty="0"/>
              <a:t>를 동시에 사용해 더 좋은 </a:t>
            </a:r>
            <a:r>
              <a:rPr lang="en-US" altLang="ko-KR" dirty="0"/>
              <a:t>explanation trajectory</a:t>
            </a:r>
            <a:r>
              <a:rPr lang="ko-KR" altLang="en-US" dirty="0"/>
              <a:t>를 탐색하는 구조 </a:t>
            </a:r>
            <a:endParaRPr lang="en-US" altLang="ko-KR" dirty="0"/>
          </a:p>
          <a:p>
            <a:endParaRPr lang="en-US" altLang="ko-KR" dirty="0"/>
          </a:p>
          <a:p>
            <a:pPr>
              <a:buFont typeface="Arial" panose="020B0604020202020204" pitchFamily="34" charset="0"/>
              <a:buChar char="•"/>
            </a:pP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1535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So why does this approach work? Traditional decoding methods usually generate only one sequence greedily, or make local token-level decisions. In contrast, Drift explores multiple candidate trajectories simultaneously. It evaluates them using both: model probability, and reward signals. There are two important mechanisms here. The first is the lookahead effect. Instead of evaluating only the current token, Drift also considers how well the sequence is likely to continue in the future. The second is trajectory selection. Among many possible candidate sequences, the framework keeps high-quality ones and removes poor ones. As a result, the final explanation becomes more context-aware and more consistent with the input.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5508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slide shows the full algorithm. At a high level, the model generates multiple candidate sequences, applies task reward at the answer stage, and applies rationale reward during explanation generation. Then it selects the sequence with the highest average reward. So overall, it is a reward-guided decoding process.</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6746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Now let’s move to the experiments. The method is evaluated on three tasks: student answer assessment, natural language inference, and question answering. In student answer assessment, the model predicts scores for student responses and generates rationales explaining the scores. In natural language inference, the model determines the relationship between two sentences, such as entailment, contradiction, or neutral. In question answering, the model answers questions while also generating explanations for the answers. They use LLaMA-3 and Mistral as backbone models. The classifier is a task-specific classification model used to improve answer correctness, while the expert model is a generative LLM that evaluates whether the explanation is well aligned with the input context. Performance is evaluated using two metrics: accuracy for correctness, and faithfulness, which measures sensitivity to input changes.</a:t>
            </a:r>
          </a:p>
          <a:p>
            <a:br>
              <a:rPr lang="en-US" altLang="ko-KR" dirty="0"/>
            </a:br>
            <a:r>
              <a:rPr lang="en-US" altLang="ko-KR" dirty="0"/>
              <a:t>backbone </a:t>
            </a:r>
            <a:r>
              <a:rPr lang="ko-KR" altLang="en-US" dirty="0"/>
              <a:t>모델은 실제로 </a:t>
            </a:r>
            <a:r>
              <a:rPr lang="en-US" altLang="ko-KR" dirty="0"/>
              <a:t>answer</a:t>
            </a:r>
            <a:r>
              <a:rPr lang="ko-KR" altLang="en-US" dirty="0"/>
              <a:t>와 </a:t>
            </a:r>
            <a:r>
              <a:rPr lang="en-US" altLang="ko-KR" dirty="0"/>
              <a:t>explanation</a:t>
            </a:r>
            <a:r>
              <a:rPr lang="ko-KR" altLang="en-US" dirty="0"/>
              <a:t>을 생성하는 역할을 하며</a:t>
            </a:r>
            <a:r>
              <a:rPr lang="en-US" altLang="ko-KR" dirty="0"/>
              <a:t>, </a:t>
            </a:r>
            <a:r>
              <a:rPr lang="ko-KR" altLang="en-US" dirty="0"/>
              <a:t>추가적으로 두 가지 </a:t>
            </a:r>
            <a:r>
              <a:rPr lang="en-US" altLang="ko-KR" dirty="0"/>
              <a:t>reward model</a:t>
            </a:r>
            <a:r>
              <a:rPr lang="ko-KR" altLang="en-US" dirty="0"/>
              <a:t>이 </a:t>
            </a:r>
            <a:r>
              <a:rPr lang="en-US" altLang="ko-KR" dirty="0"/>
              <a:t>generation </a:t>
            </a:r>
            <a:r>
              <a:rPr lang="ko-KR" altLang="en-US" dirty="0"/>
              <a:t>과정을 제어한다</a:t>
            </a:r>
            <a:r>
              <a:rPr lang="en-US" altLang="ko-KR" dirty="0"/>
              <a:t>. </a:t>
            </a:r>
            <a:r>
              <a:rPr lang="ko-KR" altLang="en-US" dirty="0"/>
              <a:t>먼저 </a:t>
            </a:r>
            <a:r>
              <a:rPr lang="en-US" altLang="ko-KR" dirty="0"/>
              <a:t>classifier </a:t>
            </a:r>
            <a:r>
              <a:rPr lang="ko-KR" altLang="en-US" dirty="0"/>
              <a:t>모델은 </a:t>
            </a:r>
            <a:r>
              <a:rPr lang="en-US" altLang="ko-KR" dirty="0"/>
              <a:t>task reward</a:t>
            </a:r>
            <a:r>
              <a:rPr lang="ko-KR" altLang="en-US" dirty="0"/>
              <a:t>를 제공하며</a:t>
            </a:r>
            <a:r>
              <a:rPr lang="en-US" altLang="ko-KR" dirty="0"/>
              <a:t>, </a:t>
            </a:r>
            <a:r>
              <a:rPr lang="ko-KR" altLang="en-US" dirty="0"/>
              <a:t>올바른 </a:t>
            </a:r>
            <a:r>
              <a:rPr lang="en-US" altLang="ko-KR" dirty="0"/>
              <a:t>label</a:t>
            </a:r>
            <a:r>
              <a:rPr lang="ko-KR" altLang="en-US" dirty="0"/>
              <a:t>을 예측하여 </a:t>
            </a:r>
            <a:r>
              <a:rPr lang="en-US" altLang="ko-KR" dirty="0"/>
              <a:t>answer accuracy</a:t>
            </a:r>
            <a:r>
              <a:rPr lang="ko-KR" altLang="en-US" dirty="0"/>
              <a:t>를 높이는 역할을 한다</a:t>
            </a:r>
            <a:r>
              <a:rPr lang="en-US" altLang="ko-KR" dirty="0"/>
              <a:t>. </a:t>
            </a:r>
            <a:r>
              <a:rPr lang="ko-KR" altLang="en-US" dirty="0"/>
              <a:t>반면 </a:t>
            </a:r>
            <a:r>
              <a:rPr lang="en-US" altLang="ko-KR" dirty="0"/>
              <a:t>expert LLM</a:t>
            </a:r>
            <a:r>
              <a:rPr lang="ko-KR" altLang="en-US" dirty="0"/>
              <a:t>은 </a:t>
            </a:r>
            <a:r>
              <a:rPr lang="en-US" altLang="ko-KR" dirty="0"/>
              <a:t>rationale reward</a:t>
            </a:r>
            <a:r>
              <a:rPr lang="ko-KR" altLang="en-US" dirty="0"/>
              <a:t>를 제공하며</a:t>
            </a:r>
            <a:r>
              <a:rPr lang="en-US" altLang="ko-KR" dirty="0"/>
              <a:t>, </a:t>
            </a:r>
            <a:r>
              <a:rPr lang="ko-KR" altLang="en-US" dirty="0"/>
              <a:t>생성된 </a:t>
            </a:r>
            <a:r>
              <a:rPr lang="en-US" altLang="ko-KR" dirty="0"/>
              <a:t>explanation</a:t>
            </a:r>
            <a:r>
              <a:rPr lang="ko-KR" altLang="en-US" dirty="0"/>
              <a:t>이 입력 </a:t>
            </a:r>
            <a:r>
              <a:rPr lang="en-US" altLang="ko-KR" dirty="0"/>
              <a:t>context</a:t>
            </a:r>
            <a:r>
              <a:rPr lang="ko-KR" altLang="en-US" dirty="0"/>
              <a:t>와 얼마나 잘 </a:t>
            </a:r>
            <a:r>
              <a:rPr lang="en-US" altLang="ko-KR" dirty="0"/>
              <a:t>aligned</a:t>
            </a:r>
            <a:r>
              <a:rPr lang="ko-KR" altLang="en-US" dirty="0"/>
              <a:t>되는지를 평가하여 </a:t>
            </a:r>
            <a:r>
              <a:rPr lang="en-US" altLang="ko-KR" dirty="0"/>
              <a:t>explanation faithfulness</a:t>
            </a:r>
            <a:r>
              <a:rPr lang="ko-KR" altLang="en-US" dirty="0"/>
              <a:t>를 향상시킨다</a:t>
            </a:r>
            <a:r>
              <a:rPr lang="en-US" altLang="ko-KR" dirty="0"/>
              <a:t>. </a:t>
            </a:r>
            <a:r>
              <a:rPr lang="ko-KR" altLang="en-US" dirty="0"/>
              <a:t>마지막으로 성능은 </a:t>
            </a:r>
            <a:r>
              <a:rPr lang="en-US" altLang="ko-KR" dirty="0"/>
              <a:t>answer correctness</a:t>
            </a:r>
            <a:r>
              <a:rPr lang="ko-KR" altLang="en-US" dirty="0"/>
              <a:t>를 측정하는 </a:t>
            </a:r>
            <a:r>
              <a:rPr lang="en-US" altLang="ko-KR" dirty="0"/>
              <a:t>accuracy</a:t>
            </a:r>
            <a:r>
              <a:rPr lang="ko-KR" altLang="en-US" dirty="0"/>
              <a:t>와</a:t>
            </a:r>
            <a:r>
              <a:rPr lang="en-US" altLang="ko-KR" dirty="0"/>
              <a:t>, </a:t>
            </a:r>
            <a:r>
              <a:rPr lang="ko-KR" altLang="en-US" dirty="0"/>
              <a:t>입력 변화에 </a:t>
            </a:r>
            <a:r>
              <a:rPr lang="en-US" altLang="ko-KR" dirty="0"/>
              <a:t>explanation</a:t>
            </a:r>
            <a:r>
              <a:rPr lang="ko-KR" altLang="en-US" dirty="0"/>
              <a:t>이 얼마나 민감하게 반응하는지를 측정하는 </a:t>
            </a:r>
            <a:r>
              <a:rPr lang="en-US" altLang="ko-KR" dirty="0"/>
              <a:t>faithfulness metric</a:t>
            </a:r>
            <a:r>
              <a:rPr lang="ko-KR" altLang="en-US" dirty="0"/>
              <a:t>을 통해 평가</a:t>
            </a: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9953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Now let’s look at how the paper evaluates faithfulness. The key idea is input perturbation. The authors intentionally modify the input and then observe whether the explanation changes accordingly. There are two perturbation methods. The first is removal: they remove an important part of the input and check whether the explanation changes. The second is insertion: they insert new words into the input and check whether the explanation reflects the inserted information. The assumption is: if the explanation truly depends on the input, then the explanation should also change when the input changes.</a:t>
            </a:r>
          </a:p>
          <a:p>
            <a:r>
              <a:rPr lang="en-US" altLang="ko-KR" dirty="0"/>
              <a:t>So larger semantic changes indicate higher faithfulness. </a:t>
            </a:r>
          </a:p>
          <a:p>
            <a:pPr marL="0" lvl="0" indent="0" algn="l" rtl="0">
              <a:spcBef>
                <a:spcPts val="0"/>
              </a:spcBef>
              <a:spcAft>
                <a:spcPts val="0"/>
              </a:spcAft>
              <a:buNone/>
            </a:pPr>
            <a:r>
              <a:rPr lang="ko-KR" altLang="en-US" dirty="0"/>
              <a:t>논문의 핵심 가정은 </a:t>
            </a:r>
            <a:r>
              <a:rPr lang="en-US" altLang="ko-KR" dirty="0"/>
              <a:t>explanation</a:t>
            </a:r>
            <a:r>
              <a:rPr lang="ko-KR" altLang="en-US" dirty="0"/>
              <a:t>이 실제로 입력에 </a:t>
            </a:r>
            <a:r>
              <a:rPr lang="en-US" altLang="ko-KR" dirty="0"/>
              <a:t>grounded</a:t>
            </a:r>
            <a:r>
              <a:rPr lang="ko-KR" altLang="en-US" dirty="0"/>
              <a:t>되어 있다면 입력이 바뀌었을 때 </a:t>
            </a:r>
            <a:r>
              <a:rPr lang="en-US" altLang="ko-KR" dirty="0"/>
              <a:t>explanation</a:t>
            </a:r>
            <a:r>
              <a:rPr lang="ko-KR" altLang="en-US" dirty="0"/>
              <a:t>도 함께 변화해야 한다는 것이며</a:t>
            </a:r>
            <a:r>
              <a:rPr lang="en-US" altLang="ko-KR" dirty="0"/>
              <a:t>, </a:t>
            </a:r>
            <a:r>
              <a:rPr lang="ko-KR" altLang="en-US" dirty="0"/>
              <a:t>따라서 </a:t>
            </a:r>
            <a:r>
              <a:rPr lang="en-US" altLang="ko-KR" dirty="0"/>
              <a:t>explanation</a:t>
            </a:r>
            <a:r>
              <a:rPr lang="ko-KR" altLang="en-US" dirty="0"/>
              <a:t>의 변화가 클수록 더 </a:t>
            </a:r>
            <a:r>
              <a:rPr lang="en-US" altLang="ko-KR" dirty="0"/>
              <a:t>faithful</a:t>
            </a:r>
            <a:r>
              <a:rPr lang="ko-KR" altLang="en-US" dirty="0"/>
              <a:t>한 </a:t>
            </a:r>
            <a:r>
              <a:rPr lang="en-US" altLang="ko-KR" dirty="0"/>
              <a:t>explanation</a:t>
            </a:r>
            <a:r>
              <a:rPr lang="ko-KR" altLang="en-US" dirty="0"/>
              <a:t>이라고 판단 평가에서는 </a:t>
            </a:r>
            <a:r>
              <a:rPr lang="en-US" altLang="ko-KR" dirty="0"/>
              <a:t>input perturbation </a:t>
            </a:r>
            <a:r>
              <a:rPr lang="ko-KR" altLang="en-US" dirty="0"/>
              <a:t>기반 방법을 사용한다</a:t>
            </a:r>
            <a:r>
              <a:rPr lang="en-US" altLang="ko-KR" dirty="0"/>
              <a:t>. removal </a:t>
            </a:r>
            <a:r>
              <a:rPr lang="ko-KR" altLang="en-US" dirty="0"/>
              <a:t>방식은 입력에서 중요한 정보를 제거한 뒤 </a:t>
            </a:r>
            <a:r>
              <a:rPr lang="en-US" altLang="ko-KR" dirty="0"/>
              <a:t>explanation</a:t>
            </a:r>
            <a:r>
              <a:rPr lang="ko-KR" altLang="en-US" dirty="0"/>
              <a:t>이 얼마나 변화하는지를 확인</a:t>
            </a:r>
            <a:r>
              <a:rPr lang="en-US" altLang="ko-KR" dirty="0"/>
              <a:t>. </a:t>
            </a:r>
            <a:r>
              <a:rPr lang="ko-KR" altLang="en-US" dirty="0"/>
              <a:t>두 번째는 </a:t>
            </a:r>
            <a:r>
              <a:rPr lang="en-US" altLang="ko-KR" dirty="0"/>
              <a:t>insertion </a:t>
            </a:r>
            <a:r>
              <a:rPr lang="ko-KR" altLang="en-US" dirty="0"/>
              <a:t>방식으로</a:t>
            </a:r>
            <a:r>
              <a:rPr lang="en-US" altLang="ko-KR" dirty="0"/>
              <a:t>, </a:t>
            </a:r>
            <a:r>
              <a:rPr lang="ko-KR" altLang="en-US" dirty="0"/>
              <a:t>새로운 단어나 정보를 입력에 추가한 뒤 </a:t>
            </a:r>
            <a:r>
              <a:rPr lang="en-US" altLang="ko-KR" dirty="0"/>
              <a:t>explanation</a:t>
            </a:r>
            <a:r>
              <a:rPr lang="ko-KR" altLang="en-US" dirty="0"/>
              <a:t>이 그 변화를 실제로 반영하는지를 평가</a:t>
            </a:r>
            <a:r>
              <a:rPr lang="en-US" altLang="ko-KR" dirty="0"/>
              <a:t>. </a:t>
            </a:r>
            <a:r>
              <a:rPr lang="ko-KR" altLang="en-US" dirty="0"/>
              <a:t>이후 원래 </a:t>
            </a:r>
            <a:r>
              <a:rPr lang="en-US" altLang="ko-KR" dirty="0"/>
              <a:t>explanation</a:t>
            </a:r>
            <a:r>
              <a:rPr lang="ko-KR" altLang="en-US" dirty="0"/>
              <a:t>과 수정된 </a:t>
            </a:r>
            <a:r>
              <a:rPr lang="en-US" altLang="ko-KR" dirty="0"/>
              <a:t>explanation </a:t>
            </a:r>
            <a:r>
              <a:rPr lang="ko-KR" altLang="en-US" dirty="0"/>
              <a:t>사이의 </a:t>
            </a:r>
            <a:r>
              <a:rPr lang="en-US" altLang="ko-KR" dirty="0"/>
              <a:t>semantic change</a:t>
            </a:r>
            <a:r>
              <a:rPr lang="ko-KR" altLang="en-US" dirty="0"/>
              <a:t>를 측정하거나</a:t>
            </a:r>
            <a:r>
              <a:rPr lang="en-US" altLang="ko-KR" dirty="0"/>
              <a:t>, </a:t>
            </a:r>
            <a:r>
              <a:rPr lang="ko-KR" altLang="en-US" dirty="0"/>
              <a:t>새롭게 추가된 단어가 </a:t>
            </a:r>
            <a:r>
              <a:rPr lang="en-US" altLang="ko-KR" dirty="0"/>
              <a:t>explanation</a:t>
            </a:r>
            <a:r>
              <a:rPr lang="ko-KR" altLang="en-US" dirty="0"/>
              <a:t>에 포함되는지를 확인하여 </a:t>
            </a:r>
            <a:r>
              <a:rPr lang="en-US" altLang="ko-KR" dirty="0"/>
              <a:t>faithfulness</a:t>
            </a:r>
            <a:r>
              <a:rPr lang="ko-KR" altLang="en-US" dirty="0"/>
              <a:t>를 계산</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9006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These are the main experimental results. The authors compare four settings: the original backbone model,  a classifier-based model,  a standalone expert model,  and the full Drift framework.  They evaluate these models on multiple reasoning tasks using both answer accuracy and explanation faithfulness. Overall, Drift improves both answer accuracy and explanation faithfulness. Compared to the backbone model, Drift consistently performs better across different tasks. The expert model alone improves accuracy, but Drift further improves both metrics by combining task reward and rationale reward together. In several tasks, Drift even outperforms the standalone expert model. So the main conclusion from these experiments is: reward-guided decoding can improve both correctness and faithfulness at inference time.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945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ablation study analyzes the contribution of each reward component. When only task reward is used, answer accuracy improves, but explanation quality does not improve much. When only rationale reward is used, faithfulness improves significantly. And when both are combined, the framework achieves the best overall performance. This result suggests that rationale reward is the key component responsible for improving faithfulness.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036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In further analysis, the authors show that the method still works even with weaker expert models. They also compare it with logit fusion, a token-level method, and show that Drift performs better. This suggests that sequence-level reward is more effective than local token-level control. </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5421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They also analyze domain-specific words. Drift includes more relevant words from the input in the explanation. This indicates that Drift captures input information more effectively and generalizes well.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95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slide briefly introduces the paper. The paper proposes a method called Drift, which aims to improve both the correctness of answers and the faithfulness of explanations generated by LLMs. The key idea is to guide the generation process at inference time using reward signals, instead of retraining the model. </a:t>
            </a:r>
          </a:p>
          <a:p>
            <a:pPr marL="0" lvl="0" indent="0" algn="l" rtl="0">
              <a:spcBef>
                <a:spcPts val="0"/>
              </a:spcBef>
              <a:spcAft>
                <a:spcPts val="0"/>
              </a:spcAft>
              <a:buNone/>
            </a:pPr>
            <a:endParaRPr dirty="0"/>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Finally, the limitations. First, the method is only evaluated on classification tasks, and not on open-ended generation. Second, the task reward imposes strong constraints, which may reduce flexibility.</a:t>
            </a:r>
          </a:p>
          <a:p>
            <a:r>
              <a:rPr lang="en-US" altLang="ko-KR" dirty="0"/>
              <a:t>Third, only a limited number of expert models are explored. So further work is needed to extend and generalize this approach.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10356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b="1" dirty="0"/>
              <a:t>Key Point</a:t>
            </a:r>
          </a:p>
          <a:p>
            <a:pPr>
              <a:buFont typeface="Arial" panose="020B0604020202020204" pitchFamily="34" charset="0"/>
              <a:buChar char="•"/>
            </a:pPr>
            <a:r>
              <a:rPr lang="en-US" altLang="ko-KR" dirty="0"/>
              <a:t>Task reward models improve answer correctness </a:t>
            </a:r>
          </a:p>
          <a:p>
            <a:pPr>
              <a:buFont typeface="Arial" panose="020B0604020202020204" pitchFamily="34" charset="0"/>
              <a:buChar char="•"/>
            </a:pPr>
            <a:r>
              <a:rPr lang="en-US" altLang="ko-KR" dirty="0"/>
              <a:t>Rationale reward models evaluate explanation faithfulness </a:t>
            </a:r>
          </a:p>
          <a:p>
            <a:pPr>
              <a:buFont typeface="Arial" panose="020B0604020202020204" pitchFamily="34" charset="0"/>
              <a:buChar char="•"/>
            </a:pPr>
            <a:r>
              <a:rPr lang="en-US" altLang="ko-KR" dirty="0"/>
              <a:t>Drift supports both in-domain and out-of-domain expert models</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6177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897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Recently, Large Language Models are being used not only for generating text, but also for reasoning tasks such as question answering, natural language inference, and educational feedback. In these tasks, models are often asked not only to provide an answer, but also to explain </a:t>
            </a:r>
            <a:r>
              <a:rPr lang="en-US" altLang="ko-KR" i="1" dirty="0"/>
              <a:t>why</a:t>
            </a:r>
            <a:r>
              <a:rPr lang="en-US" altLang="ko-KR" dirty="0"/>
              <a:t> the answer is correct. For example, in educational assessment, the model may assign a score to a student answer and then generate a rationale explaining the score. The problem is that these explanations are often very fluent and convincing, but they are not necessarily grounded in the actual input. In other words, the explanation may sound reasonable, but it may ignore important information from the context. So the key issue addressed in this paper is: How can we make LLM-generated explanations more faithful to the input and decision process?</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slide explains what the authors mean by “faithfulness.” Here, faithfulness means that the explanation should actually depend on the input context and reflect the model’s reasoning process. However, in practice, LLMs often rely heavily on their pretrained knowledge. As a result, they may generate generic explanations that sound plausible even when the input changes. For example, imagine we remove an important keyword from the input sentence.</a:t>
            </a:r>
          </a:p>
          <a:p>
            <a:r>
              <a:rPr lang="en-US" altLang="ko-KR" dirty="0"/>
              <a:t>If the explanation still remains almost identical, that means the explanation was not truly grounded in the input. So the paper argues that: A good explanation is not just fluent — it should also react appropriately to changes in the input.</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Now let’s look at existing approaches. First, Chain-of-Thought prompting generates step-by-step reasoning, which improves interpretability. However, it does not guarantee that the reasoning is actually grounded in the input.</a:t>
            </a:r>
          </a:p>
          <a:p>
            <a:r>
              <a:rPr lang="en-US" altLang="ko-KR" dirty="0"/>
              <a:t>Second, post-hoc verification methods use external tools to check reasoning, which can improve reliability, but they are expensive and applied after generation.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Another approach is fine-tuning models specifically for faithfulness. This can be effective, but it requires labeled data and has high training cost. So overall, existing methods are either expensive or do not directly control faithfulness during generation.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484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core idea of this paper is actually quite intuitive. Instead of retraining the entire model, the authors try to guide the generation process during inference time. They do this by introducing two different reward signals.</a:t>
            </a:r>
          </a:p>
          <a:p>
            <a:r>
              <a:rPr lang="en-US" altLang="ko-KR" dirty="0"/>
              <a:t>The first is the task reward, which focuses on generating the correct answer. The second is the rationale reward, which focuses on generating explanations that are more faithful to the input. During decoding, the model explores multiple possible outputs. Then, outputs with higher rewards are preferred. So rather than changing the model parameters, the paper changes </a:t>
            </a:r>
            <a:r>
              <a:rPr lang="en-US" altLang="ko-KR" i="1" dirty="0"/>
              <a:t>how the model searches for outputs</a:t>
            </a:r>
            <a:r>
              <a:rPr lang="en-US" altLang="ko-KR" dirty="0"/>
              <a:t>. You can think of it as: “reward-guided decoding” instead of retraining.</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3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slide shows the overall Drift framework. The process is divided into two stages: first generating the answer, and then generating the explanation, or rationale. Instead of generating only one sequence greedily, the framework keeps multiple candidate sequences, which the paper calls trajectories. This allows the model to compare different reasoning paths before selecting the final output. At every generation step, these trajectories are evaluated using reward signals. For example, one candidate may produce a better answer, while another candidate may generate a more context-aware explanation. The framework combines the original model probability with reward scores to evaluate each trajectory. As generation continues, higher-reward trajectories survive, while lower-quality candidates are removed. Finally, the framework selects the sequence with the highest overall reward. So overall, Drift treats text generation as a search problem: exploring multiple reasoning paths and selecting the best one.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162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Now let’s look at the probabilistic inference framework. The paper models text generation as a sequence of decisions. At each step, the model chooses the next token. Normally, LLMs select tokens mainly based on model probability. However, Drift additionally introduces reward scores into this process. So each candidate sequence now has: a model probability and a reward value. The framework combines these two signals to compute a weighted likelihood for each trajectory. As a result, sequences that are both probable </a:t>
            </a:r>
            <a:r>
              <a:rPr lang="en-US" altLang="ko-KR" i="1" dirty="0"/>
              <a:t>and</a:t>
            </a:r>
            <a:r>
              <a:rPr lang="en-US" altLang="ko-KR" dirty="0"/>
              <a:t> high-reward become more likely to survive during decoding. The important idea here is: the model is not only generating likely text, but also searching for more faithful explanations. </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531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66F18B-BF25-4B17-949A-5C1E98EE2A3B}"/>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2F41DD14-F2E5-4F52-AE67-3E0E0B1BA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DF26A833-CF83-4F9E-BE89-6D8FAF067C32}"/>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F80281A5-B7B8-440E-AA6E-7FEB8A42E6B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E6F500A-772C-4D96-8A2A-92D3AC6B8A6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722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85C792C-FC80-41BC-BE10-DC87B6126541}"/>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9EE6244E-E715-4BB5-AC1E-7AF72239E498}"/>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F7253CF-F361-4B58-9708-944FB66DA961}"/>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9FD9F29D-5E03-42AB-B749-98A03A803D7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CAC3470-C7AD-43C9-97A7-92F998C2751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51780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AA758258-9731-4E84-97A6-7BADCDB80D95}"/>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8493136F-BFFF-42ED-9B74-0E1DDC3CD3FA}"/>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47710DD-730E-421A-98CD-5BB0A5E21417}"/>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C50A2B27-0D1F-4EAB-8453-067C4D9CCD0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86BA66A-18ED-416B-8527-9D093170491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994381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슬라이드">
  <p:cSld name="제목 슬라이드">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1062000" y="2019600"/>
            <a:ext cx="10069200" cy="14544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2700"/>
              <a:buFont typeface="Calibri"/>
              <a:buNone/>
              <a:defRPr sz="36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 name="Google Shape;71;p14"/>
          <p:cNvSpPr txBox="1">
            <a:spLocks noGrp="1"/>
          </p:cNvSpPr>
          <p:nvPr>
            <p:ph type="subTitle" idx="1"/>
          </p:nvPr>
        </p:nvSpPr>
        <p:spPr>
          <a:xfrm>
            <a:off x="1062000" y="3618000"/>
            <a:ext cx="10069200" cy="6480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1067"/>
              </a:spcBef>
              <a:spcAft>
                <a:spcPts val="0"/>
              </a:spcAft>
              <a:buClr>
                <a:schemeClr val="dk1"/>
              </a:buClr>
              <a:buSzPts val="1500"/>
              <a:buNone/>
              <a:defRPr sz="2000" b="0"/>
            </a:lvl1pPr>
            <a:lvl2pPr lvl="1" algn="ctr" rtl="0">
              <a:lnSpc>
                <a:spcPct val="150000"/>
              </a:lnSpc>
              <a:spcBef>
                <a:spcPts val="533"/>
              </a:spcBef>
              <a:spcAft>
                <a:spcPts val="0"/>
              </a:spcAft>
              <a:buClr>
                <a:schemeClr val="dk1"/>
              </a:buClr>
              <a:buSzPts val="1500"/>
              <a:buNone/>
              <a:defRPr sz="2000"/>
            </a:lvl2pPr>
            <a:lvl3pPr lvl="2" algn="ctr" rtl="0">
              <a:lnSpc>
                <a:spcPct val="150000"/>
              </a:lnSpc>
              <a:spcBef>
                <a:spcPts val="533"/>
              </a:spcBef>
              <a:spcAft>
                <a:spcPts val="0"/>
              </a:spcAft>
              <a:buClr>
                <a:schemeClr val="dk1"/>
              </a:buClr>
              <a:buSzPts val="1400"/>
              <a:buNone/>
              <a:defRPr sz="1867"/>
            </a:lvl3pPr>
            <a:lvl4pPr lvl="3" algn="ctr" rtl="0">
              <a:lnSpc>
                <a:spcPct val="150000"/>
              </a:lnSpc>
              <a:spcBef>
                <a:spcPts val="533"/>
              </a:spcBef>
              <a:spcAft>
                <a:spcPts val="0"/>
              </a:spcAft>
              <a:buClr>
                <a:schemeClr val="dk1"/>
              </a:buClr>
              <a:buSzPts val="1200"/>
              <a:buNone/>
              <a:defRPr sz="1600"/>
            </a:lvl4pPr>
            <a:lvl5pPr lvl="4" algn="ctr" rtl="0">
              <a:lnSpc>
                <a:spcPct val="15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72" name="Google Shape;72;p14"/>
          <p:cNvSpPr txBox="1">
            <a:spLocks noGrp="1"/>
          </p:cNvSpPr>
          <p:nvPr>
            <p:ph type="dt" idx="10"/>
          </p:nvPr>
        </p:nvSpPr>
        <p:spPr>
          <a:xfrm>
            <a:off x="4724400" y="6046645"/>
            <a:ext cx="27432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chemeClr val="dk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3" name="Google Shape;73;p14"/>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cxnSp>
        <p:nvCxnSpPr>
          <p:cNvPr id="74" name="Google Shape;74;p14"/>
          <p:cNvCxnSpPr/>
          <p:nvPr/>
        </p:nvCxnSpPr>
        <p:spPr>
          <a:xfrm>
            <a:off x="0" y="1116725"/>
            <a:ext cx="12192000" cy="0"/>
          </a:xfrm>
          <a:prstGeom prst="straightConnector1">
            <a:avLst/>
          </a:prstGeom>
          <a:noFill/>
          <a:ln w="38100" cap="flat" cmpd="sng">
            <a:solidFill>
              <a:srgbClr val="DC2314"/>
            </a:solidFill>
            <a:prstDash val="solid"/>
            <a:miter lim="800000"/>
            <a:headEnd type="none" w="sm" len="sm"/>
            <a:tailEnd type="none" w="sm" len="sm"/>
          </a:ln>
        </p:spPr>
      </p:cxnSp>
      <p:cxnSp>
        <p:nvCxnSpPr>
          <p:cNvPr id="75" name="Google Shape;75;p14"/>
          <p:cNvCxnSpPr/>
          <p:nvPr/>
        </p:nvCxnSpPr>
        <p:spPr>
          <a:xfrm>
            <a:off x="0" y="4470199"/>
            <a:ext cx="12192000" cy="0"/>
          </a:xfrm>
          <a:prstGeom prst="straightConnector1">
            <a:avLst/>
          </a:prstGeom>
          <a:noFill/>
          <a:ln w="38100" cap="flat" cmpd="sng">
            <a:solidFill>
              <a:srgbClr val="4F5B54"/>
            </a:solidFill>
            <a:prstDash val="solid"/>
            <a:miter lim="800000"/>
            <a:headEnd type="none" w="sm" len="sm"/>
            <a:tailEnd type="none" w="sm" len="sm"/>
          </a:ln>
        </p:spPr>
      </p:cxnSp>
      <p:sp>
        <p:nvSpPr>
          <p:cNvPr id="76" name="Google Shape;76;p14"/>
          <p:cNvSpPr txBox="1">
            <a:spLocks noGrp="1"/>
          </p:cNvSpPr>
          <p:nvPr>
            <p:ph type="body" idx="2"/>
          </p:nvPr>
        </p:nvSpPr>
        <p:spPr>
          <a:xfrm>
            <a:off x="1060704" y="4923383"/>
            <a:ext cx="10067600" cy="4756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dk1"/>
              </a:buClr>
              <a:buSzPts val="1200"/>
              <a:buNone/>
              <a:defRPr sz="1600" b="1"/>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298662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 name="Google Shape;79;p15"/>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609585" lvl="0" indent="-457189" algn="l" rtl="0">
              <a:lnSpc>
                <a:spcPct val="100000"/>
              </a:lnSpc>
              <a:spcBef>
                <a:spcPts val="1067"/>
              </a:spcBef>
              <a:spcAft>
                <a:spcPts val="0"/>
              </a:spcAft>
              <a:buClr>
                <a:schemeClr val="dk1"/>
              </a:buClr>
              <a:buSzPts val="1800"/>
              <a:buFont typeface="Noto Sans Symbols"/>
              <a:buChar char="▪"/>
              <a:defRPr/>
            </a:lvl1pPr>
            <a:lvl2pPr marL="1219170" lvl="1" indent="-423323" algn="l" rtl="0">
              <a:lnSpc>
                <a:spcPct val="150000"/>
              </a:lnSpc>
              <a:spcBef>
                <a:spcPts val="533"/>
              </a:spcBef>
              <a:spcAft>
                <a:spcPts val="0"/>
              </a:spcAft>
              <a:buClr>
                <a:schemeClr val="dk1"/>
              </a:buClr>
              <a:buSzPts val="1400"/>
              <a:buFont typeface="Arial"/>
              <a:buChar char="•"/>
              <a:defRPr/>
            </a:lvl2pPr>
            <a:lvl3pPr marL="1828754" lvl="2" indent="-406390" algn="l" rtl="0">
              <a:lnSpc>
                <a:spcPct val="150000"/>
              </a:lnSpc>
              <a:spcBef>
                <a:spcPts val="533"/>
              </a:spcBef>
              <a:spcAft>
                <a:spcPts val="0"/>
              </a:spcAft>
              <a:buClr>
                <a:schemeClr val="dk1"/>
              </a:buClr>
              <a:buSzPts val="1200"/>
              <a:buFont typeface="Courier New"/>
              <a:buChar char="o"/>
              <a:defRPr/>
            </a:lvl3pPr>
            <a:lvl4pPr marL="2438339" lvl="3" indent="-397923" algn="l" rtl="0">
              <a:lnSpc>
                <a:spcPct val="150000"/>
              </a:lnSpc>
              <a:spcBef>
                <a:spcPts val="533"/>
              </a:spcBef>
              <a:spcAft>
                <a:spcPts val="0"/>
              </a:spcAft>
              <a:buClr>
                <a:schemeClr val="dk1"/>
              </a:buClr>
              <a:buSzPts val="1100"/>
              <a:buFont typeface="Noto Sans Symbols"/>
              <a:buChar char="⮚"/>
              <a:defRPr/>
            </a:lvl4pPr>
            <a:lvl5pPr marL="3047924" lvl="4" indent="-380990" algn="l" rtl="0">
              <a:lnSpc>
                <a:spcPct val="150000"/>
              </a:lnSpc>
              <a:spcBef>
                <a:spcPts val="533"/>
              </a:spcBef>
              <a:spcAft>
                <a:spcPts val="0"/>
              </a:spcAft>
              <a:buClr>
                <a:schemeClr val="dk1"/>
              </a:buClr>
              <a:buSzPts val="900"/>
              <a:buFont typeface="Noto Sans Symbols"/>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80" name="Google Shape;80;p15"/>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1" name="Google Shape;81;p15"/>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82" name="Google Shape;82;p15"/>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83" name="Google Shape;83;p15"/>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84" name="Google Shape;84;p15"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109291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구역 머리글" type="secHead">
  <p:cSld name="구역 머리글">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3600"/>
              <a:buFont typeface="Calibri"/>
              <a:buNone/>
              <a:defRPr sz="48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6"/>
          <p:cNvSpPr txBox="1">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chorCtr="0">
            <a:normAutofit/>
          </a:bodyPr>
          <a:lstStyle>
            <a:lvl1pPr marL="609585" lvl="0" indent="-304792" algn="l" rtl="0">
              <a:lnSpc>
                <a:spcPct val="100000"/>
              </a:lnSpc>
              <a:spcBef>
                <a:spcPts val="1067"/>
              </a:spcBef>
              <a:spcAft>
                <a:spcPts val="0"/>
              </a:spcAft>
              <a:buClr>
                <a:schemeClr val="dk1"/>
              </a:buClr>
              <a:buSzPts val="1500"/>
              <a:buNone/>
              <a:defRPr sz="2000" b="0">
                <a:solidFill>
                  <a:schemeClr val="dk1"/>
                </a:solidFill>
              </a:defRPr>
            </a:lvl1pPr>
            <a:lvl2pPr marL="1219170" lvl="1" indent="-304792" algn="l" rtl="0">
              <a:lnSpc>
                <a:spcPct val="150000"/>
              </a:lnSpc>
              <a:spcBef>
                <a:spcPts val="533"/>
              </a:spcBef>
              <a:spcAft>
                <a:spcPts val="0"/>
              </a:spcAft>
              <a:buClr>
                <a:srgbClr val="888888"/>
              </a:buClr>
              <a:buSzPts val="1500"/>
              <a:buNone/>
              <a:defRPr sz="2000">
                <a:solidFill>
                  <a:srgbClr val="888888"/>
                </a:solidFill>
              </a:defRPr>
            </a:lvl2pPr>
            <a:lvl3pPr marL="1828754" lvl="2" indent="-304792" algn="l" rtl="0">
              <a:lnSpc>
                <a:spcPct val="150000"/>
              </a:lnSpc>
              <a:spcBef>
                <a:spcPts val="533"/>
              </a:spcBef>
              <a:spcAft>
                <a:spcPts val="0"/>
              </a:spcAft>
              <a:buClr>
                <a:srgbClr val="888888"/>
              </a:buClr>
              <a:buSzPts val="1400"/>
              <a:buNone/>
              <a:defRPr sz="1867">
                <a:solidFill>
                  <a:srgbClr val="888888"/>
                </a:solidFill>
              </a:defRPr>
            </a:lvl3pPr>
            <a:lvl4pPr marL="2438339" lvl="3" indent="-304792" algn="l" rtl="0">
              <a:lnSpc>
                <a:spcPct val="150000"/>
              </a:lnSpc>
              <a:spcBef>
                <a:spcPts val="533"/>
              </a:spcBef>
              <a:spcAft>
                <a:spcPts val="0"/>
              </a:spcAft>
              <a:buClr>
                <a:srgbClr val="888888"/>
              </a:buClr>
              <a:buSzPts val="1200"/>
              <a:buNone/>
              <a:defRPr sz="1600">
                <a:solidFill>
                  <a:srgbClr val="888888"/>
                </a:solidFill>
              </a:defRPr>
            </a:lvl4pPr>
            <a:lvl5pPr marL="3047924" lvl="4" indent="-304792" algn="l" rtl="0">
              <a:lnSpc>
                <a:spcPct val="150000"/>
              </a:lnSpc>
              <a:spcBef>
                <a:spcPts val="533"/>
              </a:spcBef>
              <a:spcAft>
                <a:spcPts val="0"/>
              </a:spcAft>
              <a:buClr>
                <a:srgbClr val="888888"/>
              </a:buClr>
              <a:buSzPts val="1200"/>
              <a:buNone/>
              <a:defRPr sz="1600">
                <a:solidFill>
                  <a:srgbClr val="888888"/>
                </a:solidFill>
              </a:defRPr>
            </a:lvl5pPr>
            <a:lvl6pPr marL="3657509" lvl="5" indent="-304792" algn="l" rtl="0">
              <a:lnSpc>
                <a:spcPct val="90000"/>
              </a:lnSpc>
              <a:spcBef>
                <a:spcPts val="533"/>
              </a:spcBef>
              <a:spcAft>
                <a:spcPts val="0"/>
              </a:spcAft>
              <a:buClr>
                <a:srgbClr val="888888"/>
              </a:buClr>
              <a:buSzPts val="1200"/>
              <a:buNone/>
              <a:defRPr sz="1600">
                <a:solidFill>
                  <a:srgbClr val="888888"/>
                </a:solidFill>
              </a:defRPr>
            </a:lvl6pPr>
            <a:lvl7pPr marL="4267093" lvl="6" indent="-304792" algn="l" rtl="0">
              <a:lnSpc>
                <a:spcPct val="90000"/>
              </a:lnSpc>
              <a:spcBef>
                <a:spcPts val="533"/>
              </a:spcBef>
              <a:spcAft>
                <a:spcPts val="0"/>
              </a:spcAft>
              <a:buClr>
                <a:srgbClr val="888888"/>
              </a:buClr>
              <a:buSzPts val="1200"/>
              <a:buNone/>
              <a:defRPr sz="1600">
                <a:solidFill>
                  <a:srgbClr val="888888"/>
                </a:solidFill>
              </a:defRPr>
            </a:lvl7pPr>
            <a:lvl8pPr marL="4876678" lvl="7" indent="-304792" algn="l" rtl="0">
              <a:lnSpc>
                <a:spcPct val="90000"/>
              </a:lnSpc>
              <a:spcBef>
                <a:spcPts val="533"/>
              </a:spcBef>
              <a:spcAft>
                <a:spcPts val="0"/>
              </a:spcAft>
              <a:buClr>
                <a:srgbClr val="888888"/>
              </a:buClr>
              <a:buSzPts val="1200"/>
              <a:buNone/>
              <a:defRPr sz="1600">
                <a:solidFill>
                  <a:srgbClr val="888888"/>
                </a:solidFill>
              </a:defRPr>
            </a:lvl8pPr>
            <a:lvl9pPr marL="5486263" lvl="8" indent="-304792" algn="l" rtl="0">
              <a:lnSpc>
                <a:spcPct val="90000"/>
              </a:lnSpc>
              <a:spcBef>
                <a:spcPts val="533"/>
              </a:spcBef>
              <a:spcAft>
                <a:spcPts val="0"/>
              </a:spcAft>
              <a:buClr>
                <a:srgbClr val="888888"/>
              </a:buClr>
              <a:buSzPts val="1200"/>
              <a:buNone/>
              <a:defRPr sz="1600">
                <a:solidFill>
                  <a:srgbClr val="888888"/>
                </a:solidFill>
              </a:defRPr>
            </a:lvl9pPr>
          </a:lstStyle>
          <a:p>
            <a:endParaRPr/>
          </a:p>
        </p:txBody>
      </p:sp>
    </p:spTree>
    <p:extLst>
      <p:ext uri="{BB962C8B-B14F-4D97-AF65-F5344CB8AC3E}">
        <p14:creationId xmlns:p14="http://schemas.microsoft.com/office/powerpoint/2010/main" val="408752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콘텐츠 2개" type="twoObj">
  <p:cSld name="콘텐츠 2개">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 name="Google Shape;90;p17"/>
          <p:cNvSpPr txBox="1">
            <a:spLocks noGrp="1"/>
          </p:cNvSpPr>
          <p:nvPr>
            <p:ph type="body" idx="1"/>
          </p:nvPr>
        </p:nvSpPr>
        <p:spPr>
          <a:xfrm>
            <a:off x="28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1" name="Google Shape;91;p17"/>
          <p:cNvSpPr txBox="1">
            <a:spLocks noGrp="1"/>
          </p:cNvSpPr>
          <p:nvPr>
            <p:ph type="body" idx="2"/>
          </p:nvPr>
        </p:nvSpPr>
        <p:spPr>
          <a:xfrm>
            <a:off x="604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2" name="Google Shape;92;p17"/>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7"/>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94" name="Google Shape;94;p17"/>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95" name="Google Shape;95;p17"/>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96" name="Google Shape;96;p17"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0128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8404569-D765-43C2-8340-087148904C6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BE04EF-251D-46F8-A503-E1A602C706AF}"/>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C09FC58-F98F-4A7F-A227-8AB4A39B1096}"/>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6DCC7B8D-6104-495A-91FE-1B47DE4F5B3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BB72816-82E2-41C5-BAB0-0950382A129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88614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365C0E-E93D-4CAE-B06A-C93825EA3825}"/>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290ED48-4817-4230-A08A-586DCD4553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C7C45704-2085-481A-860B-A505D23D0E70}"/>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42295324-0FAA-4253-BA97-C87E674E62B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EA7BB3A-C1BE-4FCE-AC65-191C9B65450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1137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2AC51D-97C7-4848-ABA0-65C5705E5F89}"/>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5BC0B4A0-5E71-4690-BE17-AF46A70751C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D2A562E1-662A-4491-9D7F-C80CB7893FC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ADB65F56-24F6-444C-9BF4-749ED2E65230}"/>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6" name="바닥글 개체 틀 5">
            <a:extLst>
              <a:ext uri="{FF2B5EF4-FFF2-40B4-BE49-F238E27FC236}">
                <a16:creationId xmlns:a16="http://schemas.microsoft.com/office/drawing/2014/main" id="{C94091C2-9A72-4602-A7FB-05F41FDC7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D36AE7FA-6A7B-4CA7-B79B-C7F81444151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18114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5600CC-B091-4AB6-B06A-17A3034B9CF6}"/>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D3A6C39-1899-4697-9161-79C8FF7DC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B90F7A0-7361-41C8-A375-45DF4A81CA7A}"/>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F8682492-7194-466D-A63D-7EF113DE9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745C2366-86A7-4DFE-84E6-D0B6D3764D8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AFA4FB5F-2131-4656-BF41-DCAF78DA7970}"/>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8" name="바닥글 개체 틀 7">
            <a:extLst>
              <a:ext uri="{FF2B5EF4-FFF2-40B4-BE49-F238E27FC236}">
                <a16:creationId xmlns:a16="http://schemas.microsoft.com/office/drawing/2014/main" id="{5D90CC0D-CB44-4834-B093-317C87AEC8A0}"/>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93291673-C454-4335-844A-8262DF6F73FA}"/>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2767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FEA9AC-B2B9-4086-A59D-4EB40CAD0152}"/>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AB55F3F-2E38-4027-9228-236818FCACA9}"/>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4" name="바닥글 개체 틀 3">
            <a:extLst>
              <a:ext uri="{FF2B5EF4-FFF2-40B4-BE49-F238E27FC236}">
                <a16:creationId xmlns:a16="http://schemas.microsoft.com/office/drawing/2014/main" id="{85499A8D-98C4-4C50-8C3C-26BB88BD33A1}"/>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3300F24-DA3F-4DDD-8532-83E22BAA7B2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65595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2D4AD045-EA87-45AC-AD9A-236899ED3823}"/>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3" name="바닥글 개체 틀 2">
            <a:extLst>
              <a:ext uri="{FF2B5EF4-FFF2-40B4-BE49-F238E27FC236}">
                <a16:creationId xmlns:a16="http://schemas.microsoft.com/office/drawing/2014/main" id="{8FF9AFC7-D979-48E1-AEF1-9B05F06FF402}"/>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A6DDAD02-ACD2-43B7-8E43-78DD701B189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53427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DB2E5C-36F7-4A13-9B51-45B3868C9011}"/>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95793381-7DA6-48D3-A9BC-63D2CCA874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BBEAA3EE-2FF4-4EC7-B040-003CC13A5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1FD824C2-A9CC-4E6E-B2D9-5F946B0ACFE1}"/>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6" name="바닥글 개체 틀 5">
            <a:extLst>
              <a:ext uri="{FF2B5EF4-FFF2-40B4-BE49-F238E27FC236}">
                <a16:creationId xmlns:a16="http://schemas.microsoft.com/office/drawing/2014/main" id="{BB441467-A80D-496D-874B-9B5631110A99}"/>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3613CA8A-1AA3-4DA5-8893-02B7B1BFB68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21621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1C2249D-8B5C-4F26-94E2-B95039037C2C}"/>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747CBA9A-C604-4F0E-A769-0BA74051C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994A5BC6-157C-412F-B81B-D718D6BC6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FD7EAF2-CCF3-427D-B323-73F7F060709F}"/>
              </a:ext>
            </a:extLst>
          </p:cNvPr>
          <p:cNvSpPr>
            <a:spLocks noGrp="1"/>
          </p:cNvSpPr>
          <p:nvPr>
            <p:ph type="dt" sz="half" idx="10"/>
          </p:nvPr>
        </p:nvSpPr>
        <p:spPr/>
        <p:txBody>
          <a:bodyPr/>
          <a:lstStyle/>
          <a:p>
            <a:fld id="{8D814C07-18ED-4257-927C-0E83AA50433D}" type="datetimeFigureOut">
              <a:rPr lang="ko-KR" altLang="en-US" smtClean="0"/>
              <a:t>2026-05-08</a:t>
            </a:fld>
            <a:endParaRPr lang="ko-KR" altLang="en-US"/>
          </a:p>
        </p:txBody>
      </p:sp>
      <p:sp>
        <p:nvSpPr>
          <p:cNvPr id="6" name="바닥글 개체 틀 5">
            <a:extLst>
              <a:ext uri="{FF2B5EF4-FFF2-40B4-BE49-F238E27FC236}">
                <a16:creationId xmlns:a16="http://schemas.microsoft.com/office/drawing/2014/main" id="{F4F496EB-629E-4241-8102-F3B3EDA6184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7E00982-F607-4E3B-956C-69700CBF3234}"/>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5211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C25C2CCD-28CD-4836-85CC-E31843F1A1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23FDFF97-A252-4C2F-8CE1-4E6026A2D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70D5086-E3CE-40B0-B5E1-4213C44E5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14C07-18ED-4257-927C-0E83AA50433D}" type="datetimeFigureOut">
              <a:rPr lang="ko-KR" altLang="en-US" smtClean="0"/>
              <a:t>2026-05-08</a:t>
            </a:fld>
            <a:endParaRPr lang="ko-KR" altLang="en-US"/>
          </a:p>
        </p:txBody>
      </p:sp>
      <p:sp>
        <p:nvSpPr>
          <p:cNvPr id="5" name="바닥글 개체 틀 4">
            <a:extLst>
              <a:ext uri="{FF2B5EF4-FFF2-40B4-BE49-F238E27FC236}">
                <a16:creationId xmlns:a16="http://schemas.microsoft.com/office/drawing/2014/main" id="{34F7E4E5-7067-4C35-8D7E-696F4A76C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79DCB1A-E208-4870-BD21-169B1D1294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42616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400"/>
              <a:buFont typeface="Calibri"/>
              <a:buNone/>
              <a:defRPr sz="2400" b="1"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 name="Google Shape;65;p13"/>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00000"/>
              </a:lnSpc>
              <a:spcBef>
                <a:spcPts val="800"/>
              </a:spcBef>
              <a:spcAft>
                <a:spcPts val="0"/>
              </a:spcAft>
              <a:buClr>
                <a:schemeClr val="dk1"/>
              </a:buClr>
              <a:buSzPts val="1800"/>
              <a:buFont typeface="Noto Sans Symbols"/>
              <a:buChar char="▪"/>
              <a:defRPr sz="1800" b="1" i="0" u="none" strike="noStrike" cap="none">
                <a:solidFill>
                  <a:schemeClr val="dk1"/>
                </a:solidFill>
                <a:latin typeface="Calibri"/>
                <a:ea typeface="Calibri"/>
                <a:cs typeface="Calibri"/>
                <a:sym typeface="Calibri"/>
              </a:defRPr>
            </a:lvl1pPr>
            <a:lvl2pPr marL="914400" marR="0" lvl="1" indent="-317500" algn="l" rtl="0">
              <a:lnSpc>
                <a:spcPct val="15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50000"/>
              </a:lnSpc>
              <a:spcBef>
                <a:spcPts val="400"/>
              </a:spcBef>
              <a:spcAft>
                <a:spcPts val="0"/>
              </a:spcAft>
              <a:buClr>
                <a:schemeClr val="dk1"/>
              </a:buClr>
              <a:buSzPts val="1200"/>
              <a:buFont typeface="Courier New"/>
              <a:buChar char="o"/>
              <a:defRPr sz="1200" b="0" i="0" u="none" strike="noStrike" cap="none">
                <a:solidFill>
                  <a:schemeClr val="dk1"/>
                </a:solidFill>
                <a:latin typeface="Calibri"/>
                <a:ea typeface="Calibri"/>
                <a:cs typeface="Calibri"/>
                <a:sym typeface="Calibri"/>
              </a:defRPr>
            </a:lvl3pPr>
            <a:lvl4pPr marL="1828800" marR="0" lvl="3" indent="-298450" algn="l" rtl="0">
              <a:lnSpc>
                <a:spcPct val="150000"/>
              </a:lnSpc>
              <a:spcBef>
                <a:spcPts val="400"/>
              </a:spcBef>
              <a:spcAft>
                <a:spcPts val="0"/>
              </a:spcAft>
              <a:buClr>
                <a:schemeClr val="dk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85750" algn="l" rtl="0">
              <a:lnSpc>
                <a:spcPct val="150000"/>
              </a:lnSpc>
              <a:spcBef>
                <a:spcPts val="400"/>
              </a:spcBef>
              <a:spcAft>
                <a:spcPts val="0"/>
              </a:spcAft>
              <a:buClr>
                <a:schemeClr val="dk1"/>
              </a:buClr>
              <a:buSzPts val="900"/>
              <a:buFont typeface="Noto Sans Symbols"/>
              <a:buChar char="✔"/>
              <a:defRPr sz="9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 name="Google Shape;66;p13"/>
          <p:cNvSpPr txBox="1">
            <a:spLocks noGrp="1"/>
          </p:cNvSpPr>
          <p:nvPr>
            <p:ph type="dt" idx="10"/>
          </p:nvPr>
        </p:nvSpPr>
        <p:spPr>
          <a:xfrm>
            <a:off x="838200" y="6538844"/>
            <a:ext cx="2743200" cy="2880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1"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1" i="0" u="none" strike="noStrike" cap="none">
                <a:solidFill>
                  <a:schemeClr val="dk1"/>
                </a:solidFill>
                <a:latin typeface="Calibri"/>
                <a:ea typeface="Calibri"/>
                <a:cs typeface="Calibri"/>
                <a:sym typeface="Calibri"/>
              </a:defRPr>
            </a:lvl1pPr>
            <a:lvl2pPr marL="0" marR="0" lvl="1" indent="0" algn="r" rtl="0">
              <a:spcBef>
                <a:spcPts val="0"/>
              </a:spcBef>
              <a:buNone/>
              <a:defRPr sz="1200" b="1" i="0" u="none" strike="noStrike" cap="none">
                <a:solidFill>
                  <a:schemeClr val="dk1"/>
                </a:solidFill>
                <a:latin typeface="Calibri"/>
                <a:ea typeface="Calibri"/>
                <a:cs typeface="Calibri"/>
                <a:sym typeface="Calibri"/>
              </a:defRPr>
            </a:lvl2pPr>
            <a:lvl3pPr marL="0" marR="0" lvl="2" indent="0" algn="r" rtl="0">
              <a:spcBef>
                <a:spcPts val="0"/>
              </a:spcBef>
              <a:buNone/>
              <a:defRPr sz="1200" b="1" i="0" u="none" strike="noStrike" cap="none">
                <a:solidFill>
                  <a:schemeClr val="dk1"/>
                </a:solidFill>
                <a:latin typeface="Calibri"/>
                <a:ea typeface="Calibri"/>
                <a:cs typeface="Calibri"/>
                <a:sym typeface="Calibri"/>
              </a:defRPr>
            </a:lvl3pPr>
            <a:lvl4pPr marL="0" marR="0" lvl="3" indent="0" algn="r" rtl="0">
              <a:spcBef>
                <a:spcPts val="0"/>
              </a:spcBef>
              <a:buNone/>
              <a:defRPr sz="1200" b="1" i="0" u="none" strike="noStrike" cap="none">
                <a:solidFill>
                  <a:schemeClr val="dk1"/>
                </a:solidFill>
                <a:latin typeface="Calibri"/>
                <a:ea typeface="Calibri"/>
                <a:cs typeface="Calibri"/>
                <a:sym typeface="Calibri"/>
              </a:defRPr>
            </a:lvl4pPr>
            <a:lvl5pPr marL="0" marR="0" lvl="4" indent="0" algn="r" rtl="0">
              <a:spcBef>
                <a:spcPts val="0"/>
              </a:spcBef>
              <a:buNone/>
              <a:defRPr sz="1200" b="1" i="0" u="none" strike="noStrike" cap="none">
                <a:solidFill>
                  <a:schemeClr val="dk1"/>
                </a:solidFill>
                <a:latin typeface="Calibri"/>
                <a:ea typeface="Calibri"/>
                <a:cs typeface="Calibri"/>
                <a:sym typeface="Calibri"/>
              </a:defRPr>
            </a:lvl5pPr>
            <a:lvl6pPr marL="0" marR="0" lvl="5" indent="0" algn="r" rtl="0">
              <a:spcBef>
                <a:spcPts val="0"/>
              </a:spcBef>
              <a:buNone/>
              <a:defRPr sz="1200" b="1" i="0" u="none" strike="noStrike" cap="none">
                <a:solidFill>
                  <a:schemeClr val="dk1"/>
                </a:solidFill>
                <a:latin typeface="Calibri"/>
                <a:ea typeface="Calibri"/>
                <a:cs typeface="Calibri"/>
                <a:sym typeface="Calibri"/>
              </a:defRPr>
            </a:lvl6pPr>
            <a:lvl7pPr marL="0" marR="0" lvl="6" indent="0" algn="r" rtl="0">
              <a:spcBef>
                <a:spcPts val="0"/>
              </a:spcBef>
              <a:buNone/>
              <a:defRPr sz="1200" b="1" i="0" u="none" strike="noStrike" cap="none">
                <a:solidFill>
                  <a:schemeClr val="dk1"/>
                </a:solidFill>
                <a:latin typeface="Calibri"/>
                <a:ea typeface="Calibri"/>
                <a:cs typeface="Calibri"/>
                <a:sym typeface="Calibri"/>
              </a:defRPr>
            </a:lvl7pPr>
            <a:lvl8pPr marL="0" marR="0" lvl="7" indent="0" algn="r" rtl="0">
              <a:spcBef>
                <a:spcPts val="0"/>
              </a:spcBef>
              <a:buNone/>
              <a:defRPr sz="1200" b="1" i="0" u="none" strike="noStrike" cap="none">
                <a:solidFill>
                  <a:schemeClr val="dk1"/>
                </a:solidFill>
                <a:latin typeface="Calibri"/>
                <a:ea typeface="Calibri"/>
                <a:cs typeface="Calibri"/>
                <a:sym typeface="Calibri"/>
              </a:defRPr>
            </a:lvl8pPr>
            <a:lvl9pPr marL="0" marR="0" lvl="8" indent="0" algn="r" rtl="0">
              <a:spcBef>
                <a:spcPts val="0"/>
              </a:spcBef>
              <a:buNone/>
              <a:defRPr sz="1200" b="1" i="0" u="none" strike="noStrike" cap="none">
                <a:solidFill>
                  <a:schemeClr val="dk1"/>
                </a:solidFill>
                <a:latin typeface="Calibri"/>
                <a:ea typeface="Calibri"/>
                <a:cs typeface="Calibri"/>
                <a:sym typeface="Calibri"/>
              </a:defRPr>
            </a:lvl9pPr>
          </a:lstStyle>
          <a:p>
            <a:fld id="{00000000-1234-1234-1234-123412341234}" type="slidenum">
              <a:rPr lang="en-US" altLang="ko" smtClean="0"/>
              <a:pPr/>
              <a:t>‹#›</a:t>
            </a:fld>
            <a:endParaRPr lang="ko" altLang="en-US"/>
          </a:p>
        </p:txBody>
      </p:sp>
    </p:spTree>
    <p:extLst>
      <p:ext uri="{BB962C8B-B14F-4D97-AF65-F5344CB8AC3E}">
        <p14:creationId xmlns:p14="http://schemas.microsoft.com/office/powerpoint/2010/main" val="1015260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19"/>
          <p:cNvSpPr txBox="1">
            <a:spLocks noGrp="1"/>
          </p:cNvSpPr>
          <p:nvPr>
            <p:ph type="sldNum" idx="4294967295"/>
          </p:nvPr>
        </p:nvSpPr>
        <p:spPr>
          <a:xfrm>
            <a:off x="9448800" y="6538384"/>
            <a:ext cx="2743200" cy="287867"/>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US" altLang="ko"/>
              <a:pPr/>
              <a:t>1</a:t>
            </a:fld>
            <a:endParaRPr/>
          </a:p>
        </p:txBody>
      </p:sp>
      <p:sp>
        <p:nvSpPr>
          <p:cNvPr id="13" name="Google Shape;101;p18">
            <a:extLst>
              <a:ext uri="{FF2B5EF4-FFF2-40B4-BE49-F238E27FC236}">
                <a16:creationId xmlns:a16="http://schemas.microsoft.com/office/drawing/2014/main" id="{3DEF9A4B-287A-4CF3-810E-27802ADD602A}"/>
              </a:ext>
            </a:extLst>
          </p:cNvPr>
          <p:cNvSpPr txBox="1">
            <a:spLocks/>
          </p:cNvSpPr>
          <p:nvPr/>
        </p:nvSpPr>
        <p:spPr>
          <a:xfrm>
            <a:off x="520700" y="1651683"/>
            <a:ext cx="10962800" cy="1565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9pPr>
          </a:lstStyle>
          <a:p>
            <a:pPr defTabSz="1219170" latinLnBrk="0">
              <a:buClr>
                <a:srgbClr val="FFFFFF"/>
              </a:buClr>
              <a:defRPr/>
            </a:pPr>
            <a:r>
              <a:rPr lang="en-US" sz="4000" b="1" kern="0" dirty="0">
                <a:solidFill>
                  <a:srgbClr val="424242"/>
                </a:solidFill>
              </a:rPr>
              <a:t>Drift: Enhancing LLM Faithfulness in Rational Generation via Dual-Reward Probabilistic Inference</a:t>
            </a:r>
          </a:p>
        </p:txBody>
      </p:sp>
      <p:sp>
        <p:nvSpPr>
          <p:cNvPr id="14" name="Google Shape;102;p18">
            <a:extLst>
              <a:ext uri="{FF2B5EF4-FFF2-40B4-BE49-F238E27FC236}">
                <a16:creationId xmlns:a16="http://schemas.microsoft.com/office/drawing/2014/main" id="{86AA0774-A874-42C6-BAC5-9A9F22A16C98}"/>
              </a:ext>
            </a:extLst>
          </p:cNvPr>
          <p:cNvSpPr txBox="1">
            <a:spLocks/>
          </p:cNvSpPr>
          <p:nvPr/>
        </p:nvSpPr>
        <p:spPr>
          <a:xfrm>
            <a:off x="520700" y="3640717"/>
            <a:ext cx="10962800" cy="608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1pPr>
            <a:lvl2pPr marL="914400" marR="0" lvl="1"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2pPr>
            <a:lvl3pPr marL="1371600" marR="0" lvl="2"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3pPr>
            <a:lvl4pPr marL="1828800" marR="0" lvl="3"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4pPr>
            <a:lvl5pPr marL="2286000" marR="0" lvl="4"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5pPr>
            <a:lvl6pPr marL="2743200" marR="0" lvl="5"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6pPr>
            <a:lvl7pPr marL="3200400" marR="0" lvl="6"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7pPr>
            <a:lvl8pPr marL="3657600" marR="0" lvl="7"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8pPr>
            <a:lvl9pPr marL="4114800" marR="0" lvl="8"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9pPr>
          </a:lstStyle>
          <a:p>
            <a:pPr marL="0" indent="0" defTabSz="1219170" latinLnBrk="0">
              <a:buClr>
                <a:srgbClr val="FFFFFF"/>
              </a:buClr>
              <a:defRPr/>
            </a:pPr>
            <a:r>
              <a:rPr lang="en-US" altLang="ko" sz="2400" kern="0" dirty="0">
                <a:solidFill>
                  <a:srgbClr val="424242"/>
                </a:solidFill>
              </a:rPr>
              <a:t>Surin Lee</a:t>
            </a:r>
            <a:endParaRPr lang="en-US" sz="2400" kern="0" dirty="0">
              <a:solidFill>
                <a:srgbClr val="424242"/>
              </a:solidFill>
            </a:endParaRPr>
          </a:p>
        </p:txBody>
      </p:sp>
      <p:sp>
        <p:nvSpPr>
          <p:cNvPr id="15" name="Google Shape;103;p18">
            <a:extLst>
              <a:ext uri="{FF2B5EF4-FFF2-40B4-BE49-F238E27FC236}">
                <a16:creationId xmlns:a16="http://schemas.microsoft.com/office/drawing/2014/main" id="{CFB27834-E51D-4382-8A0D-318B47D825B5}"/>
              </a:ext>
            </a:extLst>
          </p:cNvPr>
          <p:cNvSpPr txBox="1"/>
          <p:nvPr/>
        </p:nvSpPr>
        <p:spPr>
          <a:xfrm>
            <a:off x="520700" y="4976033"/>
            <a:ext cx="10962800" cy="451302"/>
          </a:xfrm>
          <a:prstGeom prst="rect">
            <a:avLst/>
          </a:prstGeom>
          <a:noFill/>
          <a:ln>
            <a:noFill/>
          </a:ln>
        </p:spPr>
        <p:txBody>
          <a:bodyPr spcFirstLastPara="1" wrap="square" lIns="121900" tIns="121900" rIns="121900" bIns="121900" anchor="t" anchorCtr="0">
            <a:spAutoFit/>
          </a:bodyPr>
          <a:lstStyle/>
          <a:p>
            <a:r>
              <a:rPr lang="en-US" altLang="ko" sz="1333" i="1" dirty="0">
                <a:solidFill>
                  <a:srgbClr val="424242"/>
                </a:solidFill>
                <a:latin typeface="Roboto"/>
                <a:ea typeface="Roboto"/>
                <a:cs typeface="Roboto"/>
                <a:sym typeface="Roboto"/>
              </a:rPr>
              <a:t>INFONET Journal Club Presentation</a:t>
            </a:r>
            <a:endParaRPr sz="1333" i="1" dirty="0">
              <a:latin typeface="Roboto"/>
              <a:ea typeface="Roboto"/>
              <a:cs typeface="Roboto"/>
              <a:sym typeface="Roboto"/>
            </a:endParaRPr>
          </a:p>
        </p:txBody>
      </p:sp>
      <p:sp>
        <p:nvSpPr>
          <p:cNvPr id="16" name="Google Shape;104;p18">
            <a:extLst>
              <a:ext uri="{FF2B5EF4-FFF2-40B4-BE49-F238E27FC236}">
                <a16:creationId xmlns:a16="http://schemas.microsoft.com/office/drawing/2014/main" id="{90E79546-DFAE-49DA-9C48-5D72E835E068}"/>
              </a:ext>
            </a:extLst>
          </p:cNvPr>
          <p:cNvSpPr txBox="1"/>
          <p:nvPr/>
        </p:nvSpPr>
        <p:spPr>
          <a:xfrm>
            <a:off x="520700" y="4137117"/>
            <a:ext cx="10962800" cy="410393"/>
          </a:xfrm>
          <a:prstGeom prst="rect">
            <a:avLst/>
          </a:prstGeom>
          <a:noFill/>
          <a:ln>
            <a:noFill/>
          </a:ln>
        </p:spPr>
        <p:txBody>
          <a:bodyPr spcFirstLastPara="1" wrap="square" lIns="121900" tIns="121900" rIns="121900" bIns="121900" anchor="t" anchorCtr="0">
            <a:spAutoFit/>
          </a:bodyPr>
          <a:lstStyle/>
          <a:p>
            <a:r>
              <a:rPr lang="en-US" sz="1067" dirty="0">
                <a:solidFill>
                  <a:srgbClr val="424242"/>
                </a:solidFill>
                <a:latin typeface="Roboto"/>
                <a:ea typeface="Roboto"/>
                <a:cs typeface="Roboto"/>
                <a:sym typeface="Roboto"/>
              </a:rPr>
              <a:t>May 01, 2026</a:t>
            </a:r>
            <a:endParaRPr sz="1067" dirty="0">
              <a:latin typeface="Roboto"/>
              <a:ea typeface="Roboto"/>
              <a:cs typeface="Roboto"/>
              <a:sym typeface="Roboto"/>
            </a:endParaRPr>
          </a:p>
        </p:txBody>
      </p:sp>
    </p:spTree>
    <p:extLst>
      <p:ext uri="{BB962C8B-B14F-4D97-AF65-F5344CB8AC3E}">
        <p14:creationId xmlns:p14="http://schemas.microsoft.com/office/powerpoint/2010/main" val="4308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Task Reward (Improving Answer Accuracy)</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10</a:t>
            </a:fld>
            <a:endParaRPr/>
          </a:p>
        </p:txBody>
      </p:sp>
      <p:sp>
        <p:nvSpPr>
          <p:cNvPr id="120" name="Google Shape;120;p20"/>
          <p:cNvSpPr txBox="1"/>
          <p:nvPr/>
        </p:nvSpPr>
        <p:spPr>
          <a:xfrm>
            <a:off x="4517100" y="1238381"/>
            <a:ext cx="11520000" cy="4678163"/>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 classifier predicts the correct label (answer)</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During generation: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restrict the vocabulary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only allow the predicted label</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Example:</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Possible labels: {entailment, contradiction, neutral}</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Classifier predicts: contradiction</a:t>
            </a:r>
          </a:p>
          <a:p>
            <a:pPr marL="609596" lvl="1">
              <a:buClr>
                <a:schemeClr val="dk1"/>
              </a:buClr>
              <a:buSzPts val="1800"/>
            </a:pPr>
            <a:r>
              <a:rPr lang="en-US" altLang="ko" sz="2400" dirty="0">
                <a:solidFill>
                  <a:schemeClr val="dk1"/>
                </a:solidFill>
                <a:latin typeface="Calibri"/>
                <a:ea typeface="Calibri"/>
                <a:cs typeface="Calibri"/>
                <a:sym typeface="Calibri"/>
              </a:rPr>
              <a:t>		→ Only “contradiction” is allowed</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152396">
              <a:buClr>
                <a:schemeClr val="dk1"/>
              </a:buClr>
              <a:buSzPts val="1800"/>
            </a:pPr>
            <a:r>
              <a:rPr lang="en-US" altLang="ko" sz="2400" dirty="0">
                <a:solidFill>
                  <a:srgbClr val="C00000"/>
                </a:solidFill>
                <a:latin typeface="Calibri"/>
                <a:ea typeface="Calibri"/>
                <a:cs typeface="Calibri"/>
                <a:sym typeface="Calibri"/>
              </a:rPr>
              <a:t>Forces the model to produce the correct answer</a:t>
            </a:r>
            <a:endParaRPr lang="en-US" sz="2400" dirty="0">
              <a:solidFill>
                <a:srgbClr val="C00000"/>
              </a:solidFill>
              <a:latin typeface="Calibri"/>
              <a:ea typeface="Calibri"/>
              <a:cs typeface="Calibri"/>
              <a:sym typeface="Calibri"/>
            </a:endParaRPr>
          </a:p>
        </p:txBody>
      </p:sp>
      <p:pic>
        <p:nvPicPr>
          <p:cNvPr id="4" name="그림 3">
            <a:extLst>
              <a:ext uri="{FF2B5EF4-FFF2-40B4-BE49-F238E27FC236}">
                <a16:creationId xmlns:a16="http://schemas.microsoft.com/office/drawing/2014/main" id="{53693B33-D53A-4ECE-94ED-82E105EB80E2}"/>
              </a:ext>
            </a:extLst>
          </p:cNvPr>
          <p:cNvPicPr>
            <a:picLocks noChangeAspect="1"/>
          </p:cNvPicPr>
          <p:nvPr/>
        </p:nvPicPr>
        <p:blipFill>
          <a:blip r:embed="rId3"/>
          <a:stretch>
            <a:fillRect/>
          </a:stretch>
        </p:blipFill>
        <p:spPr>
          <a:xfrm>
            <a:off x="402300" y="2507642"/>
            <a:ext cx="4114800" cy="1842715"/>
          </a:xfrm>
          <a:prstGeom prst="rect">
            <a:avLst/>
          </a:prstGeom>
        </p:spPr>
      </p:pic>
      <p:sp>
        <p:nvSpPr>
          <p:cNvPr id="5" name="직사각형 4">
            <a:extLst>
              <a:ext uri="{FF2B5EF4-FFF2-40B4-BE49-F238E27FC236}">
                <a16:creationId xmlns:a16="http://schemas.microsoft.com/office/drawing/2014/main" id="{A1F70F57-5286-4F8F-94BE-DA93621F1A4E}"/>
              </a:ext>
            </a:extLst>
          </p:cNvPr>
          <p:cNvSpPr/>
          <p:nvPr/>
        </p:nvSpPr>
        <p:spPr>
          <a:xfrm>
            <a:off x="402300" y="2507642"/>
            <a:ext cx="1921800" cy="1842715"/>
          </a:xfrm>
          <a:prstGeom prst="rect">
            <a:avLst/>
          </a:prstGeom>
          <a:noFill/>
          <a:ln w="38100">
            <a:solidFill>
              <a:srgbClr val="92D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77414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Rational Reward (Improving Faithfulness)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11</a:t>
            </a:fld>
            <a:endParaRPr/>
          </a:p>
        </p:txBody>
      </p:sp>
      <p:sp>
        <p:nvSpPr>
          <p:cNvPr id="120" name="Google Shape;120;p20"/>
          <p:cNvSpPr txBox="1"/>
          <p:nvPr/>
        </p:nvSpPr>
        <p:spPr>
          <a:xfrm>
            <a:off x="4635500" y="997081"/>
            <a:ext cx="11520000" cy="5047495"/>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Use a generative expert model</a:t>
            </a: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At each step:</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evaluate the generated partial sequence</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assign a reward score</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If the explanation aligns well with the input:</a:t>
            </a:r>
          </a:p>
          <a:p>
            <a:pPr marL="3809996" lvl="8">
              <a:buClr>
                <a:schemeClr val="dk1"/>
              </a:buClr>
              <a:buSzPts val="1800"/>
            </a:pPr>
            <a:r>
              <a:rPr lang="en-US" altLang="ko" sz="2400" dirty="0">
                <a:solidFill>
                  <a:schemeClr val="dk1"/>
                </a:solidFill>
                <a:latin typeface="Calibri"/>
                <a:ea typeface="Calibri"/>
                <a:cs typeface="Calibri"/>
                <a:sym typeface="Calibri"/>
              </a:rPr>
              <a:t>                    → higher reward</a:t>
            </a: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If it is generic or irrelevant:→ lower reward</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Important property: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The reward considers the sequence context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Not just the current token</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p:txBody>
      </p:sp>
      <p:pic>
        <p:nvPicPr>
          <p:cNvPr id="4" name="그림 3">
            <a:extLst>
              <a:ext uri="{FF2B5EF4-FFF2-40B4-BE49-F238E27FC236}">
                <a16:creationId xmlns:a16="http://schemas.microsoft.com/office/drawing/2014/main" id="{53693B33-D53A-4ECE-94ED-82E105EB80E2}"/>
              </a:ext>
            </a:extLst>
          </p:cNvPr>
          <p:cNvPicPr>
            <a:picLocks noChangeAspect="1"/>
          </p:cNvPicPr>
          <p:nvPr/>
        </p:nvPicPr>
        <p:blipFill>
          <a:blip r:embed="rId3"/>
          <a:stretch>
            <a:fillRect/>
          </a:stretch>
        </p:blipFill>
        <p:spPr>
          <a:xfrm>
            <a:off x="402300" y="2507642"/>
            <a:ext cx="4114800" cy="1842715"/>
          </a:xfrm>
          <a:prstGeom prst="rect">
            <a:avLst/>
          </a:prstGeom>
        </p:spPr>
      </p:pic>
      <p:sp>
        <p:nvSpPr>
          <p:cNvPr id="7" name="직사각형 6">
            <a:extLst>
              <a:ext uri="{FF2B5EF4-FFF2-40B4-BE49-F238E27FC236}">
                <a16:creationId xmlns:a16="http://schemas.microsoft.com/office/drawing/2014/main" id="{4D8BDE96-41FA-4538-827D-4FE06EC52402}"/>
              </a:ext>
            </a:extLst>
          </p:cNvPr>
          <p:cNvSpPr/>
          <p:nvPr/>
        </p:nvSpPr>
        <p:spPr>
          <a:xfrm>
            <a:off x="2603500" y="2507642"/>
            <a:ext cx="2044700" cy="1842715"/>
          </a:xfrm>
          <a:prstGeom prst="rect">
            <a:avLst/>
          </a:prstGeom>
          <a:noFill/>
          <a:ln w="38100">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53F0883B-84AF-4DBE-89C2-A2171FA83090}"/>
              </a:ext>
            </a:extLst>
          </p:cNvPr>
          <p:cNvSpPr txBox="1"/>
          <p:nvPr/>
        </p:nvSpPr>
        <p:spPr>
          <a:xfrm>
            <a:off x="2133600" y="5751992"/>
            <a:ext cx="8750300" cy="461665"/>
          </a:xfrm>
          <a:prstGeom prst="rect">
            <a:avLst/>
          </a:prstGeom>
          <a:noFill/>
        </p:spPr>
        <p:txBody>
          <a:bodyPr wrap="square">
            <a:spAutoFit/>
          </a:bodyPr>
          <a:lstStyle/>
          <a:p>
            <a:r>
              <a:rPr lang="en-US" altLang="ko-KR" sz="2400" dirty="0">
                <a:solidFill>
                  <a:srgbClr val="C00000"/>
                </a:solidFill>
                <a:latin typeface="Calibri" panose="020F0502020204030204" pitchFamily="34" charset="0"/>
                <a:ea typeface="Calibri" panose="020F0502020204030204" pitchFamily="34" charset="0"/>
                <a:cs typeface="Calibri" panose="020F0502020204030204" pitchFamily="34" charset="0"/>
              </a:rPr>
              <a:t>Encourages explanations that are more consistent with the input</a:t>
            </a:r>
          </a:p>
        </p:txBody>
      </p:sp>
    </p:spTree>
    <p:extLst>
      <p:ext uri="{BB962C8B-B14F-4D97-AF65-F5344CB8AC3E}">
        <p14:creationId xmlns:p14="http://schemas.microsoft.com/office/powerpoint/2010/main" val="3666139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Why It Works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12</a:t>
            </a:fld>
            <a:endParaRPr/>
          </a:p>
        </p:txBody>
      </p:sp>
      <p:sp>
        <p:nvSpPr>
          <p:cNvPr id="120" name="Google Shape;120;p20"/>
          <p:cNvSpPr txBox="1"/>
          <p:nvPr/>
        </p:nvSpPr>
        <p:spPr>
          <a:xfrm>
            <a:off x="288000" y="1018301"/>
            <a:ext cx="11520000" cy="3939500"/>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Uses multiple candidate sequences instead of one</a:t>
            </a: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Evaluates sequences using:</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model probability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reward signals</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b="1" dirty="0">
                <a:solidFill>
                  <a:schemeClr val="dk1"/>
                </a:solidFill>
                <a:latin typeface="Calibri"/>
                <a:ea typeface="Calibri"/>
                <a:cs typeface="Calibri"/>
                <a:sym typeface="Calibri"/>
              </a:rPr>
              <a:t>Key mechanisms:</a:t>
            </a:r>
          </a:p>
          <a:p>
            <a:pPr marL="1066796" lvl="1" indent="-457200">
              <a:buClr>
                <a:schemeClr val="dk1"/>
              </a:buClr>
              <a:buSzPts val="1800"/>
              <a:buFont typeface="+mj-lt"/>
              <a:buAutoNum type="arabicPeriod"/>
            </a:pPr>
            <a:r>
              <a:rPr lang="en-US" altLang="ko" sz="2400" b="1" dirty="0">
                <a:solidFill>
                  <a:schemeClr val="dk1"/>
                </a:solidFill>
                <a:latin typeface="Calibri"/>
                <a:ea typeface="Calibri"/>
                <a:cs typeface="Calibri"/>
                <a:sym typeface="Calibri"/>
              </a:rPr>
              <a:t>Lookahead effect</a:t>
            </a:r>
            <a:r>
              <a:rPr lang="en-US" altLang="ko" sz="2400" dirty="0">
                <a:solidFill>
                  <a:schemeClr val="dk1"/>
                </a:solidFill>
                <a:latin typeface="Calibri"/>
                <a:ea typeface="Calibri"/>
                <a:cs typeface="Calibri"/>
                <a:sym typeface="Calibri"/>
              </a:rPr>
              <a:t>: evaluates how well the sequence will continue</a:t>
            </a:r>
          </a:p>
          <a:p>
            <a:pPr marL="1066796" lvl="1" indent="-457200">
              <a:buClr>
                <a:schemeClr val="dk1"/>
              </a:buClr>
              <a:buSzPts val="1800"/>
              <a:buFont typeface="+mj-lt"/>
              <a:buAutoNum type="arabicPeriod"/>
            </a:pPr>
            <a:r>
              <a:rPr lang="en-US" altLang="ko" sz="2400" b="1" dirty="0">
                <a:solidFill>
                  <a:schemeClr val="dk1"/>
                </a:solidFill>
                <a:latin typeface="Calibri"/>
                <a:ea typeface="Calibri"/>
                <a:cs typeface="Calibri"/>
                <a:sym typeface="Calibri"/>
              </a:rPr>
              <a:t>Trajectory selection</a:t>
            </a:r>
            <a:r>
              <a:rPr lang="en-US" altLang="ko" sz="2400" dirty="0">
                <a:solidFill>
                  <a:schemeClr val="dk1"/>
                </a:solidFill>
                <a:latin typeface="Calibri"/>
                <a:ea typeface="Calibri"/>
                <a:cs typeface="Calibri"/>
                <a:sym typeface="Calibri"/>
              </a:rPr>
              <a:t>: chooses the best overall sequence</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Result: More context-aware and consistent explanations</a:t>
            </a:r>
            <a:endParaRPr lang="en-US" sz="2400" dirty="0">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861656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Dual-Reward Probabilistic Inference</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13</a:t>
            </a:fld>
            <a:endParaRPr/>
          </a:p>
        </p:txBody>
      </p:sp>
      <p:pic>
        <p:nvPicPr>
          <p:cNvPr id="3" name="그림 2">
            <a:extLst>
              <a:ext uri="{FF2B5EF4-FFF2-40B4-BE49-F238E27FC236}">
                <a16:creationId xmlns:a16="http://schemas.microsoft.com/office/drawing/2014/main" id="{F9B0B1A8-EEA2-477A-B4DB-3DD9F9AA07FC}"/>
              </a:ext>
            </a:extLst>
          </p:cNvPr>
          <p:cNvPicPr>
            <a:picLocks noChangeAspect="1"/>
          </p:cNvPicPr>
          <p:nvPr/>
        </p:nvPicPr>
        <p:blipFill>
          <a:blip r:embed="rId3"/>
          <a:stretch>
            <a:fillRect/>
          </a:stretch>
        </p:blipFill>
        <p:spPr>
          <a:xfrm>
            <a:off x="2177362" y="975891"/>
            <a:ext cx="7741275" cy="5229478"/>
          </a:xfrm>
          <a:prstGeom prst="rect">
            <a:avLst/>
          </a:prstGeom>
        </p:spPr>
      </p:pic>
    </p:spTree>
    <p:extLst>
      <p:ext uri="{BB962C8B-B14F-4D97-AF65-F5344CB8AC3E}">
        <p14:creationId xmlns:p14="http://schemas.microsoft.com/office/powerpoint/2010/main" val="3364156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Experimental Setup</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14</a:t>
            </a:fld>
            <a:endParaRPr/>
          </a:p>
        </p:txBody>
      </p:sp>
      <p:sp>
        <p:nvSpPr>
          <p:cNvPr id="120" name="Google Shape;120;p20"/>
          <p:cNvSpPr txBox="1"/>
          <p:nvPr/>
        </p:nvSpPr>
        <p:spPr>
          <a:xfrm>
            <a:off x="288000" y="1018301"/>
            <a:ext cx="11520000" cy="5047495"/>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b="1" dirty="0">
                <a:solidFill>
                  <a:schemeClr val="dk1"/>
                </a:solidFill>
                <a:latin typeface="Calibri"/>
                <a:ea typeface="Calibri"/>
                <a:cs typeface="Calibri"/>
                <a:sym typeface="Calibri"/>
              </a:rPr>
              <a:t>Tasks: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Student Answer Assessment (ASAP)</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Natural Language Inference (SNLI, MNLI)</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Question Answering (</a:t>
            </a:r>
            <a:r>
              <a:rPr lang="en-US" altLang="ko" sz="2400" dirty="0" err="1">
                <a:solidFill>
                  <a:schemeClr val="dk1"/>
                </a:solidFill>
                <a:latin typeface="Calibri"/>
                <a:ea typeface="Calibri"/>
                <a:cs typeface="Calibri"/>
                <a:sym typeface="Calibri"/>
              </a:rPr>
              <a:t>TruthfulQA</a:t>
            </a:r>
            <a:r>
              <a:rPr lang="en-US" altLang="ko" sz="2400" dirty="0">
                <a:solidFill>
                  <a:schemeClr val="dk1"/>
                </a:solidFill>
                <a:latin typeface="Calibri"/>
                <a:ea typeface="Calibri"/>
                <a:cs typeface="Calibri"/>
                <a:sym typeface="Calibri"/>
              </a:rPr>
              <a:t>)</a:t>
            </a:r>
          </a:p>
          <a:p>
            <a:pPr marL="952496" lvl="1" indent="-342900">
              <a:buClr>
                <a:schemeClr val="dk1"/>
              </a:buClr>
              <a:buSzPts val="1800"/>
              <a:buFont typeface="Arial" panose="020B0604020202020204" pitchFamily="34" charset="0"/>
              <a:buChar char="•"/>
            </a:pPr>
            <a:endParaRPr lang="en-US" sz="2400" dirty="0">
              <a:solidFill>
                <a:srgbClr val="FF0000"/>
              </a:solidFill>
              <a:latin typeface="Calibri"/>
              <a:ea typeface="Calibri"/>
              <a:cs typeface="Calibri"/>
              <a:sym typeface="Calibri"/>
            </a:endParaRPr>
          </a:p>
          <a:p>
            <a:pPr marL="342900" indent="-342900">
              <a:buFont typeface="Arial" panose="020B0604020202020204" pitchFamily="34" charset="0"/>
              <a:buChar char="•"/>
            </a:pPr>
            <a:r>
              <a:rPr lang="en-US" altLang="ko-KR" sz="2400" b="1" dirty="0">
                <a:latin typeface="Calibri" panose="020F0502020204030204" pitchFamily="34" charset="0"/>
                <a:ea typeface="Calibri" panose="020F0502020204030204" pitchFamily="34" charset="0"/>
                <a:cs typeface="Calibri" panose="020F0502020204030204" pitchFamily="34" charset="0"/>
              </a:rPr>
              <a:t>Models:</a:t>
            </a:r>
          </a:p>
          <a:p>
            <a:pPr marL="800100" lvl="1"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Backbone: </a:t>
            </a:r>
          </a:p>
          <a:p>
            <a:pPr marL="1257300" lvl="2"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LLaMA-3-8B </a:t>
            </a:r>
          </a:p>
          <a:p>
            <a:pPr marL="1257300" lvl="2"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Mistral-7B </a:t>
            </a:r>
          </a:p>
          <a:p>
            <a:pPr marL="800100" lvl="1"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Reward models: </a:t>
            </a:r>
          </a:p>
          <a:p>
            <a:pPr marL="1257300" lvl="2"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classifier (task reward) </a:t>
            </a:r>
          </a:p>
          <a:p>
            <a:pPr marL="1257300" lvl="2" indent="-34290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expert LLM (rationale reward)</a:t>
            </a:r>
          </a:p>
          <a:p>
            <a:pPr lvl="2"/>
            <a:endParaRPr lang="en-US" sz="2400" dirty="0">
              <a:solidFill>
                <a:schemeClr val="dk1"/>
              </a:solidFill>
              <a:latin typeface="Calibri"/>
              <a:ea typeface="Calibri"/>
              <a:cs typeface="Calibri"/>
              <a:sym typeface="Calibri"/>
            </a:endParaRPr>
          </a:p>
        </p:txBody>
      </p:sp>
      <p:sp>
        <p:nvSpPr>
          <p:cNvPr id="9" name="TextBox 8">
            <a:extLst>
              <a:ext uri="{FF2B5EF4-FFF2-40B4-BE49-F238E27FC236}">
                <a16:creationId xmlns:a16="http://schemas.microsoft.com/office/drawing/2014/main" id="{9ABF1B0F-44BF-44E2-99F2-C167C61D21F6}"/>
              </a:ext>
            </a:extLst>
          </p:cNvPr>
          <p:cNvSpPr txBox="1"/>
          <p:nvPr/>
        </p:nvSpPr>
        <p:spPr>
          <a:xfrm>
            <a:off x="5676900" y="2941883"/>
            <a:ext cx="7289800" cy="1200329"/>
          </a:xfrm>
          <a:prstGeom prst="rect">
            <a:avLst/>
          </a:prstGeom>
          <a:noFill/>
        </p:spPr>
        <p:txBody>
          <a:bodyPr wrap="square">
            <a:spAutoFit/>
          </a:bodyPr>
          <a:lstStyle/>
          <a:p>
            <a:pPr marL="285750" indent="-285750">
              <a:buFont typeface="Arial" panose="020B0604020202020204" pitchFamily="34" charset="0"/>
              <a:buChar char="•"/>
            </a:pPr>
            <a:r>
              <a:rPr lang="en-US" altLang="ko-KR" sz="2400" b="1" dirty="0">
                <a:latin typeface="Calibri" panose="020F0502020204030204" pitchFamily="34" charset="0"/>
                <a:ea typeface="Calibri" panose="020F0502020204030204" pitchFamily="34" charset="0"/>
                <a:cs typeface="Calibri" panose="020F0502020204030204" pitchFamily="34" charset="0"/>
              </a:rPr>
              <a:t>Evaluation Metrics:</a:t>
            </a:r>
            <a:endParaRPr lang="en-US" altLang="ko-KR" sz="2400" dirty="0">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Accuracy → correctness of answer </a:t>
            </a:r>
          </a:p>
          <a:p>
            <a:pPr marL="742950" lvl="1" indent="-285750">
              <a:buFont typeface="Arial" panose="020B0604020202020204" pitchFamily="34" charset="0"/>
              <a:buChar char="•"/>
            </a:pPr>
            <a:r>
              <a:rPr lang="en-US" altLang="ko-KR" sz="2400" dirty="0">
                <a:latin typeface="Calibri" panose="020F0502020204030204" pitchFamily="34" charset="0"/>
                <a:ea typeface="Calibri" panose="020F0502020204030204" pitchFamily="34" charset="0"/>
                <a:cs typeface="Calibri" panose="020F0502020204030204" pitchFamily="34" charset="0"/>
              </a:rPr>
              <a:t>Faithfulness → sensitivity to input changes</a:t>
            </a:r>
          </a:p>
        </p:txBody>
      </p:sp>
    </p:spTree>
    <p:extLst>
      <p:ext uri="{BB962C8B-B14F-4D97-AF65-F5344CB8AC3E}">
        <p14:creationId xmlns:p14="http://schemas.microsoft.com/office/powerpoint/2010/main" val="184331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Faithfulness Evaluation</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15</a:t>
            </a:fld>
            <a:endParaRPr/>
          </a:p>
        </p:txBody>
      </p:sp>
      <p:sp>
        <p:nvSpPr>
          <p:cNvPr id="120" name="Google Shape;120;p20"/>
          <p:cNvSpPr txBox="1"/>
          <p:nvPr/>
        </p:nvSpPr>
        <p:spPr>
          <a:xfrm>
            <a:off x="288000" y="1018301"/>
            <a:ext cx="11520000" cy="5416827"/>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400" b="1" dirty="0">
                <a:solidFill>
                  <a:schemeClr val="dk1"/>
                </a:solidFill>
                <a:latin typeface="Calibri"/>
                <a:ea typeface="Calibri"/>
                <a:cs typeface="Calibri"/>
                <a:sym typeface="Calibri"/>
              </a:rPr>
              <a:t>Based on input perturbation</a:t>
            </a:r>
          </a:p>
          <a:p>
            <a:pPr marL="609596" indent="-457200">
              <a:buClr>
                <a:schemeClr val="dk1"/>
              </a:buClr>
              <a:buSzPts val="1800"/>
              <a:buFont typeface="+mj-lt"/>
              <a:buAutoNum type="arabicPeriod"/>
            </a:pPr>
            <a:r>
              <a:rPr lang="en-US" altLang="ko" sz="2400" dirty="0">
                <a:solidFill>
                  <a:schemeClr val="dk1"/>
                </a:solidFill>
                <a:latin typeface="Calibri"/>
                <a:ea typeface="Calibri"/>
                <a:cs typeface="Calibri"/>
                <a:sym typeface="Calibri"/>
              </a:rPr>
              <a:t>Method 1: Removal</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remove important part of input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check if explanation changes</a:t>
            </a:r>
            <a:br>
              <a:rPr lang="en-US" altLang="ko" sz="2400" dirty="0">
                <a:solidFill>
                  <a:schemeClr val="dk1"/>
                </a:solidFill>
                <a:latin typeface="Calibri"/>
                <a:ea typeface="Calibri"/>
                <a:cs typeface="Calibri"/>
                <a:sym typeface="Calibri"/>
              </a:rPr>
            </a:br>
            <a:endParaRPr lang="en-US" altLang="ko" sz="2400" dirty="0">
              <a:solidFill>
                <a:schemeClr val="dk1"/>
              </a:solidFill>
              <a:latin typeface="Calibri"/>
              <a:ea typeface="Calibri"/>
              <a:cs typeface="Calibri"/>
              <a:sym typeface="Calibri"/>
            </a:endParaRPr>
          </a:p>
          <a:p>
            <a:pPr marL="609596" indent="-457200">
              <a:buClr>
                <a:schemeClr val="dk1"/>
              </a:buClr>
              <a:buSzPts val="1800"/>
              <a:buFont typeface="+mj-lt"/>
              <a:buAutoNum type="arabicPeriod"/>
            </a:pPr>
            <a:r>
              <a:rPr lang="en-US" altLang="ko" sz="2400" dirty="0">
                <a:solidFill>
                  <a:schemeClr val="dk1"/>
                </a:solidFill>
                <a:latin typeface="Calibri"/>
                <a:ea typeface="Calibri"/>
                <a:cs typeface="Calibri"/>
                <a:sym typeface="Calibri"/>
              </a:rPr>
              <a:t>Method 2: Insertion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add new words to input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check if explanation reflects them</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Metrics: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Semantic change between explanations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Whether new words appear in explanation</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rgbClr val="C00000"/>
                </a:solidFill>
                <a:latin typeface="Calibri"/>
                <a:ea typeface="Calibri"/>
                <a:cs typeface="Calibri"/>
                <a:sym typeface="Calibri"/>
              </a:rPr>
              <a:t>Larger change → more faithful explanation</a:t>
            </a:r>
            <a:endParaRPr sz="2400" dirty="0">
              <a:solidFill>
                <a:srgbClr val="C00000"/>
              </a:solidFill>
              <a:latin typeface="Calibri"/>
              <a:ea typeface="Calibri"/>
              <a:cs typeface="Calibri"/>
              <a:sym typeface="Calibri"/>
            </a:endParaRPr>
          </a:p>
        </p:txBody>
      </p:sp>
    </p:spTree>
    <p:extLst>
      <p:ext uri="{BB962C8B-B14F-4D97-AF65-F5344CB8AC3E}">
        <p14:creationId xmlns:p14="http://schemas.microsoft.com/office/powerpoint/2010/main" val="3442473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Main Results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16</a:t>
            </a:fld>
            <a:endParaRPr dirty="0"/>
          </a:p>
        </p:txBody>
      </p:sp>
      <p:sp>
        <p:nvSpPr>
          <p:cNvPr id="120" name="Google Shape;120;p20"/>
          <p:cNvSpPr txBox="1"/>
          <p:nvPr/>
        </p:nvSpPr>
        <p:spPr>
          <a:xfrm>
            <a:off x="5698650" y="1159674"/>
            <a:ext cx="11520000" cy="5047495"/>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Drift improves: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answer accuracy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explanation faithfulness</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Compared to:</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backbone model</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expert model</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Observation: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Backbone → low accuracy and faithfulness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Expert → better accuracy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Drift → improves both</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p:txBody>
      </p:sp>
      <p:pic>
        <p:nvPicPr>
          <p:cNvPr id="10" name="그림 9">
            <a:extLst>
              <a:ext uri="{FF2B5EF4-FFF2-40B4-BE49-F238E27FC236}">
                <a16:creationId xmlns:a16="http://schemas.microsoft.com/office/drawing/2014/main" id="{22DC00CC-9285-4529-A780-EB406502EED9}"/>
              </a:ext>
            </a:extLst>
          </p:cNvPr>
          <p:cNvPicPr>
            <a:picLocks noChangeAspect="1"/>
          </p:cNvPicPr>
          <p:nvPr/>
        </p:nvPicPr>
        <p:blipFill>
          <a:blip r:embed="rId3"/>
          <a:stretch>
            <a:fillRect/>
          </a:stretch>
        </p:blipFill>
        <p:spPr>
          <a:xfrm>
            <a:off x="288000" y="1159674"/>
            <a:ext cx="5613850" cy="2573587"/>
          </a:xfrm>
          <a:prstGeom prst="rect">
            <a:avLst/>
          </a:prstGeom>
        </p:spPr>
      </p:pic>
      <p:sp>
        <p:nvSpPr>
          <p:cNvPr id="16" name="TextBox 15">
            <a:extLst>
              <a:ext uri="{FF2B5EF4-FFF2-40B4-BE49-F238E27FC236}">
                <a16:creationId xmlns:a16="http://schemas.microsoft.com/office/drawing/2014/main" id="{C1EAE0E4-6D22-470D-9657-DDCBB76FAC99}"/>
              </a:ext>
            </a:extLst>
          </p:cNvPr>
          <p:cNvSpPr txBox="1"/>
          <p:nvPr/>
        </p:nvSpPr>
        <p:spPr>
          <a:xfrm>
            <a:off x="3683000" y="5845183"/>
            <a:ext cx="8674100" cy="461665"/>
          </a:xfrm>
          <a:prstGeom prst="rect">
            <a:avLst/>
          </a:prstGeom>
          <a:noFill/>
        </p:spPr>
        <p:txBody>
          <a:bodyPr wrap="square">
            <a:spAutoFit/>
          </a:bodyPr>
          <a:lstStyle/>
          <a:p>
            <a:pPr marL="152396">
              <a:buClr>
                <a:schemeClr val="dk1"/>
              </a:buClr>
              <a:buSzPts val="1800"/>
            </a:pPr>
            <a:r>
              <a:rPr lang="en-US" altLang="ko" sz="2400" dirty="0">
                <a:solidFill>
                  <a:schemeClr val="dk1"/>
                </a:solidFill>
                <a:latin typeface="Calibri"/>
                <a:ea typeface="Calibri"/>
                <a:cs typeface="Calibri"/>
                <a:sym typeface="Wingdings" panose="05000000000000000000" pitchFamily="2" charset="2"/>
              </a:rPr>
              <a:t> </a:t>
            </a:r>
            <a:r>
              <a:rPr lang="en-US" altLang="ko" sz="2400" dirty="0">
                <a:solidFill>
                  <a:schemeClr val="dk1"/>
                </a:solidFill>
                <a:latin typeface="Calibri"/>
                <a:ea typeface="Calibri"/>
                <a:cs typeface="Calibri"/>
                <a:sym typeface="Calibri"/>
              </a:rPr>
              <a:t>Drift achieves better overall performance across tasks</a:t>
            </a:r>
            <a:endParaRPr lang="en-US" altLang="ko-KR" sz="2400" dirty="0">
              <a:solidFill>
                <a:srgbClr val="FF0000"/>
              </a:solidFill>
              <a:latin typeface="Calibri"/>
              <a:ea typeface="Calibri"/>
              <a:cs typeface="Calibri"/>
              <a:sym typeface="Calibri"/>
            </a:endParaRPr>
          </a:p>
        </p:txBody>
      </p:sp>
      <p:pic>
        <p:nvPicPr>
          <p:cNvPr id="13" name="그림 12">
            <a:extLst>
              <a:ext uri="{FF2B5EF4-FFF2-40B4-BE49-F238E27FC236}">
                <a16:creationId xmlns:a16="http://schemas.microsoft.com/office/drawing/2014/main" id="{C260D9F2-9B43-4723-A8D7-B8A10E94ADC5}"/>
              </a:ext>
            </a:extLst>
          </p:cNvPr>
          <p:cNvPicPr>
            <a:picLocks noChangeAspect="1"/>
          </p:cNvPicPr>
          <p:nvPr/>
        </p:nvPicPr>
        <p:blipFill>
          <a:blip r:embed="rId4"/>
          <a:stretch>
            <a:fillRect/>
          </a:stretch>
        </p:blipFill>
        <p:spPr>
          <a:xfrm>
            <a:off x="211800" y="3733261"/>
            <a:ext cx="3471200" cy="2591830"/>
          </a:xfrm>
          <a:prstGeom prst="rect">
            <a:avLst/>
          </a:prstGeom>
        </p:spPr>
      </p:pic>
    </p:spTree>
    <p:extLst>
      <p:ext uri="{BB962C8B-B14F-4D97-AF65-F5344CB8AC3E}">
        <p14:creationId xmlns:p14="http://schemas.microsoft.com/office/powerpoint/2010/main" val="3826761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Ablation Study</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17</a:t>
            </a:fld>
            <a:endParaRPr/>
          </a:p>
        </p:txBody>
      </p:sp>
      <p:sp>
        <p:nvSpPr>
          <p:cNvPr id="120" name="Google Shape;120;p20"/>
          <p:cNvSpPr txBox="1"/>
          <p:nvPr/>
        </p:nvSpPr>
        <p:spPr>
          <a:xfrm>
            <a:off x="4566400" y="1196101"/>
            <a:ext cx="7337600" cy="4308831"/>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Evaluate effect of each reward</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Task reward only: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improves answer accuracy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does not improve explanation quality</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Rationale reward only: improves faithfulness</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Both together: best performance</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152396">
              <a:buClr>
                <a:schemeClr val="dk1"/>
              </a:buClr>
              <a:buSzPts val="1800"/>
            </a:pPr>
            <a:r>
              <a:rPr lang="en-US" altLang="ko" sz="2400" dirty="0">
                <a:solidFill>
                  <a:schemeClr val="dk1"/>
                </a:solidFill>
                <a:latin typeface="Calibri"/>
                <a:ea typeface="Calibri"/>
                <a:cs typeface="Calibri"/>
                <a:sym typeface="Wingdings" panose="05000000000000000000" pitchFamily="2" charset="2"/>
              </a:rPr>
              <a:t> </a:t>
            </a:r>
            <a:r>
              <a:rPr lang="en-US" altLang="ko" sz="2400" dirty="0">
                <a:solidFill>
                  <a:schemeClr val="dk1"/>
                </a:solidFill>
                <a:latin typeface="Calibri"/>
                <a:ea typeface="Calibri"/>
                <a:cs typeface="Calibri"/>
                <a:sym typeface="Calibri"/>
              </a:rPr>
              <a:t>Rationale reward is essential for faithfulness</a:t>
            </a:r>
            <a:endParaRPr lang="en-US" sz="2400" dirty="0">
              <a:solidFill>
                <a:srgbClr val="FF0000"/>
              </a:solidFill>
              <a:latin typeface="Calibri"/>
              <a:ea typeface="Calibri"/>
              <a:cs typeface="Calibri"/>
              <a:sym typeface="Calibri"/>
            </a:endParaRPr>
          </a:p>
        </p:txBody>
      </p:sp>
      <p:pic>
        <p:nvPicPr>
          <p:cNvPr id="12" name="그림 11">
            <a:extLst>
              <a:ext uri="{FF2B5EF4-FFF2-40B4-BE49-F238E27FC236}">
                <a16:creationId xmlns:a16="http://schemas.microsoft.com/office/drawing/2014/main" id="{F329EA0B-EB37-4832-87B2-3C304A4B9257}"/>
              </a:ext>
            </a:extLst>
          </p:cNvPr>
          <p:cNvPicPr>
            <a:picLocks noChangeAspect="1"/>
          </p:cNvPicPr>
          <p:nvPr/>
        </p:nvPicPr>
        <p:blipFill>
          <a:blip r:embed="rId3"/>
          <a:stretch>
            <a:fillRect/>
          </a:stretch>
        </p:blipFill>
        <p:spPr>
          <a:xfrm>
            <a:off x="288000" y="1339945"/>
            <a:ext cx="4410691" cy="4686954"/>
          </a:xfrm>
          <a:prstGeom prst="rect">
            <a:avLst/>
          </a:prstGeom>
        </p:spPr>
      </p:pic>
    </p:spTree>
    <p:extLst>
      <p:ext uri="{BB962C8B-B14F-4D97-AF65-F5344CB8AC3E}">
        <p14:creationId xmlns:p14="http://schemas.microsoft.com/office/powerpoint/2010/main" val="3640535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r>
              <a:rPr lang="en-US" altLang="ko-KR" b="1" dirty="0"/>
              <a:t>Further Analysis</a:t>
            </a: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18</a:t>
            </a:fld>
            <a:endParaRPr/>
          </a:p>
        </p:txBody>
      </p:sp>
      <p:sp>
        <p:nvSpPr>
          <p:cNvPr id="120" name="Google Shape;120;p20"/>
          <p:cNvSpPr txBox="1"/>
          <p:nvPr/>
        </p:nvSpPr>
        <p:spPr>
          <a:xfrm>
            <a:off x="5088878" y="1089918"/>
            <a:ext cx="6781800" cy="4308831"/>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Font typeface="+mj-lt"/>
              <a:buAutoNum type="arabicPeriod"/>
            </a:pPr>
            <a:r>
              <a:rPr lang="en-US" altLang="ko" sz="2400" b="1" dirty="0">
                <a:solidFill>
                  <a:schemeClr val="dk1"/>
                </a:solidFill>
                <a:latin typeface="Calibri"/>
                <a:ea typeface="Calibri"/>
                <a:cs typeface="Calibri"/>
                <a:sym typeface="Calibri"/>
              </a:rPr>
              <a:t>Weak expert model </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Still improves performance</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Not dependent on strong expert</a:t>
            </a: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mj-lt"/>
              <a:buAutoNum type="arabicPeriod"/>
            </a:pPr>
            <a:r>
              <a:rPr lang="en-US" altLang="ko" sz="2400" b="1" dirty="0">
                <a:solidFill>
                  <a:schemeClr val="dk1"/>
                </a:solidFill>
                <a:latin typeface="Calibri"/>
                <a:ea typeface="Calibri"/>
                <a:cs typeface="Calibri"/>
                <a:sym typeface="Calibri"/>
              </a:rPr>
              <a:t>Comparison with logit fusion</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Drift performs better</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local token-level methods are less effective</a:t>
            </a: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p:txBody>
      </p:sp>
      <p:pic>
        <p:nvPicPr>
          <p:cNvPr id="7" name="그림 6">
            <a:extLst>
              <a:ext uri="{FF2B5EF4-FFF2-40B4-BE49-F238E27FC236}">
                <a16:creationId xmlns:a16="http://schemas.microsoft.com/office/drawing/2014/main" id="{4D757C7F-E5C5-42E9-A044-D77AEABF4EE9}"/>
              </a:ext>
            </a:extLst>
          </p:cNvPr>
          <p:cNvPicPr>
            <a:picLocks noChangeAspect="1"/>
          </p:cNvPicPr>
          <p:nvPr/>
        </p:nvPicPr>
        <p:blipFill rotWithShape="1">
          <a:blip r:embed="rId3"/>
          <a:srcRect b="40703"/>
          <a:stretch/>
        </p:blipFill>
        <p:spPr>
          <a:xfrm>
            <a:off x="349442" y="1089918"/>
            <a:ext cx="4739436" cy="2031059"/>
          </a:xfrm>
          <a:prstGeom prst="rect">
            <a:avLst/>
          </a:prstGeom>
        </p:spPr>
      </p:pic>
      <p:pic>
        <p:nvPicPr>
          <p:cNvPr id="9" name="그림 8">
            <a:extLst>
              <a:ext uri="{FF2B5EF4-FFF2-40B4-BE49-F238E27FC236}">
                <a16:creationId xmlns:a16="http://schemas.microsoft.com/office/drawing/2014/main" id="{FAE7642E-4F33-460E-B00D-CEF29A5E288D}"/>
              </a:ext>
            </a:extLst>
          </p:cNvPr>
          <p:cNvPicPr>
            <a:picLocks noChangeAspect="1"/>
          </p:cNvPicPr>
          <p:nvPr/>
        </p:nvPicPr>
        <p:blipFill rotWithShape="1">
          <a:blip r:embed="rId4"/>
          <a:srcRect l="10700" r="15535" b="33056"/>
          <a:stretch/>
        </p:blipFill>
        <p:spPr>
          <a:xfrm>
            <a:off x="661760" y="3648817"/>
            <a:ext cx="4114800" cy="2362187"/>
          </a:xfrm>
          <a:prstGeom prst="rect">
            <a:avLst/>
          </a:prstGeom>
        </p:spPr>
      </p:pic>
    </p:spTree>
    <p:extLst>
      <p:ext uri="{BB962C8B-B14F-4D97-AF65-F5344CB8AC3E}">
        <p14:creationId xmlns:p14="http://schemas.microsoft.com/office/powerpoint/2010/main" val="542030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r>
              <a:rPr lang="en-US" altLang="ko-KR" b="1" dirty="0"/>
              <a:t>Further Analysis</a:t>
            </a: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19</a:t>
            </a:fld>
            <a:endParaRPr/>
          </a:p>
        </p:txBody>
      </p:sp>
      <p:sp>
        <p:nvSpPr>
          <p:cNvPr id="120" name="Google Shape;120;p20"/>
          <p:cNvSpPr txBox="1"/>
          <p:nvPr/>
        </p:nvSpPr>
        <p:spPr>
          <a:xfrm>
            <a:off x="288000" y="1018301"/>
            <a:ext cx="11520000" cy="3570168"/>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Font typeface="+mj-lt"/>
              <a:buAutoNum type="arabicPeriod" startAt="3"/>
            </a:pPr>
            <a:r>
              <a:rPr lang="en-US" altLang="ko" sz="2400" b="1" dirty="0">
                <a:solidFill>
                  <a:schemeClr val="dk1"/>
                </a:solidFill>
                <a:latin typeface="Calibri"/>
                <a:ea typeface="Calibri"/>
                <a:cs typeface="Calibri"/>
                <a:sym typeface="Calibri"/>
              </a:rPr>
              <a:t>Domain-specific words</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Drift includes more relevant terms from input</a:t>
            </a: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lvl="1">
              <a:buClr>
                <a:schemeClr val="dk1"/>
              </a:buClr>
              <a:buSzPct val="100000"/>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Conclusion: Drift generalizes well and captures input information better</a:t>
            </a:r>
            <a:endParaRPr lang="en-US" sz="2400" dirty="0">
              <a:solidFill>
                <a:srgbClr val="FF0000"/>
              </a:solidFill>
              <a:latin typeface="Calibri"/>
              <a:ea typeface="Calibri"/>
              <a:cs typeface="Calibri"/>
              <a:sym typeface="Calibri"/>
            </a:endParaRPr>
          </a:p>
        </p:txBody>
      </p:sp>
      <p:pic>
        <p:nvPicPr>
          <p:cNvPr id="3" name="그림 2">
            <a:extLst>
              <a:ext uri="{FF2B5EF4-FFF2-40B4-BE49-F238E27FC236}">
                <a16:creationId xmlns:a16="http://schemas.microsoft.com/office/drawing/2014/main" id="{065D378F-1DAC-4C4B-AC48-EFAD1A7EB7F1}"/>
              </a:ext>
            </a:extLst>
          </p:cNvPr>
          <p:cNvPicPr>
            <a:picLocks noChangeAspect="1"/>
          </p:cNvPicPr>
          <p:nvPr/>
        </p:nvPicPr>
        <p:blipFill>
          <a:blip r:embed="rId3"/>
          <a:stretch>
            <a:fillRect/>
          </a:stretch>
        </p:blipFill>
        <p:spPr>
          <a:xfrm>
            <a:off x="3909339" y="2004941"/>
            <a:ext cx="4277322" cy="1019317"/>
          </a:xfrm>
          <a:prstGeom prst="rect">
            <a:avLst/>
          </a:prstGeom>
        </p:spPr>
      </p:pic>
    </p:spTree>
    <p:extLst>
      <p:ext uri="{BB962C8B-B14F-4D97-AF65-F5344CB8AC3E}">
        <p14:creationId xmlns:p14="http://schemas.microsoft.com/office/powerpoint/2010/main" val="3928772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ko" dirty="0">
                <a:solidFill>
                  <a:srgbClr val="DC2314"/>
                </a:solidFill>
              </a:rPr>
              <a:t>Overview</a:t>
            </a:r>
            <a:endParaRPr dirty="0">
              <a:solidFill>
                <a:srgbClr val="DC2314"/>
              </a:solidFill>
            </a:endParaRPr>
          </a:p>
        </p:txBody>
      </p:sp>
      <p:sp>
        <p:nvSpPr>
          <p:cNvPr id="110" name="Google Shape;110;p19"/>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r>
              <a:rPr lang="en-US" altLang="ko" kern="0" dirty="0">
                <a:solidFill>
                  <a:srgbClr val="000000"/>
                </a:solidFill>
              </a:rPr>
              <a:t>INFONET LAB.</a:t>
            </a:r>
            <a:endParaRPr kern="0" dirty="0">
              <a:solidFill>
                <a:srgbClr val="000000"/>
              </a:solidFill>
            </a:endParaRPr>
          </a:p>
        </p:txBody>
      </p:sp>
      <p:sp>
        <p:nvSpPr>
          <p:cNvPr id="111" name="Google Shape;111;p19"/>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fld id="{00000000-1234-1234-1234-123412341234}" type="slidenum">
              <a:rPr lang="en-US" altLang="ko" kern="0">
                <a:solidFill>
                  <a:srgbClr val="000000"/>
                </a:solidFill>
              </a:rPr>
              <a:pPr defTabSz="1219170" latinLnBrk="0">
                <a:buClr>
                  <a:srgbClr val="000000"/>
                </a:buClr>
              </a:pPr>
              <a:t>2</a:t>
            </a:fld>
            <a:endParaRPr kern="0">
              <a:solidFill>
                <a:srgbClr val="000000"/>
              </a:solidFill>
            </a:endParaRPr>
          </a:p>
        </p:txBody>
      </p:sp>
      <p:sp>
        <p:nvSpPr>
          <p:cNvPr id="112" name="Google Shape;112;p19"/>
          <p:cNvSpPr txBox="1"/>
          <p:nvPr/>
        </p:nvSpPr>
        <p:spPr>
          <a:xfrm>
            <a:off x="3883231" y="1267714"/>
            <a:ext cx="7924769" cy="3200836"/>
          </a:xfrm>
          <a:prstGeom prst="rect">
            <a:avLst/>
          </a:prstGeom>
          <a:noFill/>
          <a:ln>
            <a:noFill/>
          </a:ln>
        </p:spPr>
        <p:txBody>
          <a:bodyPr spcFirstLastPara="1" wrap="square" lIns="121900" tIns="121900" rIns="121900" bIns="121900" anchor="t" anchorCtr="0">
            <a:spAutoFit/>
          </a:bodyPr>
          <a:lstStyle/>
          <a:p>
            <a:pPr marL="495296" indent="-342900" defTabSz="1219170" latinLnBrk="0">
              <a:buClr>
                <a:srgbClr val="000000"/>
              </a:buClr>
              <a:buSzPts val="1800"/>
              <a:buFont typeface="Arial" panose="020B0604020202020204" pitchFamily="34" charset="0"/>
              <a:buChar char="•"/>
            </a:pPr>
            <a:r>
              <a:rPr lang="en-US" altLang="ko" sz="2400" kern="0" dirty="0">
                <a:solidFill>
                  <a:srgbClr val="000000"/>
                </a:solidFill>
                <a:latin typeface="Calibri"/>
                <a:ea typeface="Calibri"/>
                <a:cs typeface="Calibri"/>
                <a:sym typeface="Calibri"/>
              </a:rPr>
              <a:t>Title: Drift: Enhancing LLM Faithfulness in Rationale Generation via Dual-Reward Probabilistic Inference</a:t>
            </a:r>
          </a:p>
          <a:p>
            <a:pPr marL="495296" indent="-342900" defTabSz="1219170" latinLnBrk="0">
              <a:buClr>
                <a:srgbClr val="000000"/>
              </a:buClr>
              <a:buSzPts val="1800"/>
              <a:buFont typeface="Arial" panose="020B0604020202020204" pitchFamily="34" charset="0"/>
              <a:buChar char="•"/>
            </a:pPr>
            <a:endParaRPr lang="en-US" altLang="ko" sz="2400" kern="0" dirty="0">
              <a:solidFill>
                <a:srgbClr val="000000"/>
              </a:solidFill>
              <a:latin typeface="Calibri"/>
              <a:ea typeface="Calibri"/>
              <a:cs typeface="Calibri"/>
              <a:sym typeface="Calibri"/>
            </a:endParaRPr>
          </a:p>
          <a:p>
            <a:pPr marL="495296" indent="-342900" defTabSz="1219170" latinLnBrk="0">
              <a:buClr>
                <a:srgbClr val="000000"/>
              </a:buClr>
              <a:buSzPts val="1800"/>
              <a:buFont typeface="Arial" panose="020B0604020202020204" pitchFamily="34" charset="0"/>
              <a:buChar char="•"/>
            </a:pPr>
            <a:r>
              <a:rPr lang="en-US" altLang="ko" sz="2400" kern="0" dirty="0">
                <a:solidFill>
                  <a:srgbClr val="000000"/>
                </a:solidFill>
                <a:latin typeface="Calibri"/>
                <a:ea typeface="Calibri"/>
                <a:cs typeface="Calibri"/>
                <a:sym typeface="Calibri"/>
              </a:rPr>
              <a:t>Publisher: ACL 2025 (Long paper)</a:t>
            </a:r>
          </a:p>
          <a:p>
            <a:pPr marL="495296" indent="-342900" defTabSz="1219170" latinLnBrk="0">
              <a:buClr>
                <a:srgbClr val="000000"/>
              </a:buClr>
              <a:buSzPts val="1800"/>
              <a:buFont typeface="Arial" panose="020B0604020202020204" pitchFamily="34" charset="0"/>
              <a:buChar char="•"/>
            </a:pPr>
            <a:endParaRPr lang="en-US" altLang="ko" sz="2400" kern="0" dirty="0">
              <a:solidFill>
                <a:srgbClr val="000000"/>
              </a:solidFill>
              <a:latin typeface="Calibri"/>
              <a:ea typeface="Calibri"/>
              <a:cs typeface="Calibri"/>
              <a:sym typeface="Calibri"/>
            </a:endParaRPr>
          </a:p>
          <a:p>
            <a:pPr marL="495296" indent="-342900" defTabSz="1219170" latinLnBrk="0">
              <a:buClr>
                <a:srgbClr val="000000"/>
              </a:buClr>
              <a:buSzPts val="1800"/>
              <a:buFont typeface="Arial" panose="020B0604020202020204" pitchFamily="34" charset="0"/>
              <a:buChar char="•"/>
            </a:pPr>
            <a:r>
              <a:rPr lang="en-US" altLang="ko" sz="2400" kern="0" dirty="0">
                <a:solidFill>
                  <a:srgbClr val="000000"/>
                </a:solidFill>
                <a:latin typeface="Calibri"/>
                <a:ea typeface="Calibri"/>
                <a:cs typeface="Calibri"/>
                <a:sym typeface="Calibri"/>
              </a:rPr>
              <a:t>Key Idea: Guide the generation process at inference time using reward signals, instead of retraining the model</a:t>
            </a:r>
          </a:p>
          <a:p>
            <a:pPr marL="152396" defTabSz="1219170" latinLnBrk="0">
              <a:buClr>
                <a:srgbClr val="000000"/>
              </a:buClr>
              <a:buSzPts val="1800"/>
            </a:pPr>
            <a:endParaRPr lang="en-US" altLang="ko" sz="2400" kern="0" dirty="0">
              <a:solidFill>
                <a:srgbClr val="000000"/>
              </a:solidFill>
              <a:latin typeface="Calibri"/>
              <a:ea typeface="Calibri"/>
              <a:cs typeface="Calibri"/>
              <a:sym typeface="Calibri"/>
            </a:endParaRPr>
          </a:p>
        </p:txBody>
      </p:sp>
      <p:pic>
        <p:nvPicPr>
          <p:cNvPr id="3" name="그림 2">
            <a:extLst>
              <a:ext uri="{FF2B5EF4-FFF2-40B4-BE49-F238E27FC236}">
                <a16:creationId xmlns:a16="http://schemas.microsoft.com/office/drawing/2014/main" id="{F4AAF340-4D1A-40CB-AA43-7365F1C16B87}"/>
              </a:ext>
            </a:extLst>
          </p:cNvPr>
          <p:cNvPicPr>
            <a:picLocks noChangeAspect="1"/>
          </p:cNvPicPr>
          <p:nvPr/>
        </p:nvPicPr>
        <p:blipFill>
          <a:blip r:embed="rId3"/>
          <a:stretch>
            <a:fillRect/>
          </a:stretch>
        </p:blipFill>
        <p:spPr>
          <a:xfrm>
            <a:off x="384000" y="1267714"/>
            <a:ext cx="3150236" cy="47530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r>
              <a:rPr lang="en-US" altLang="ko-KR" dirty="0"/>
              <a:t>Limitations</a:t>
            </a:r>
            <a:endParaRPr lang="en-US" altLang="ko-KR" b="1"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20</a:t>
            </a:fld>
            <a:endParaRPr/>
          </a:p>
        </p:txBody>
      </p:sp>
      <p:sp>
        <p:nvSpPr>
          <p:cNvPr id="120" name="Google Shape;120;p20"/>
          <p:cNvSpPr txBox="1"/>
          <p:nvPr/>
        </p:nvSpPr>
        <p:spPr>
          <a:xfrm>
            <a:off x="288000" y="1018301"/>
            <a:ext cx="11520000" cy="5416827"/>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Font typeface="+mj-lt"/>
              <a:buAutoNum type="arabicPeriod"/>
            </a:pPr>
            <a:r>
              <a:rPr lang="en-US" altLang="ko" sz="2400" dirty="0">
                <a:solidFill>
                  <a:schemeClr val="dk1"/>
                </a:solidFill>
                <a:latin typeface="Calibri"/>
                <a:ea typeface="Calibri"/>
                <a:cs typeface="Calibri"/>
                <a:sym typeface="Calibri"/>
              </a:rPr>
              <a:t>Limited to classification tasks</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Output space is restricted</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Not tested on open-ended generation</a:t>
            </a: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mj-lt"/>
              <a:buAutoNum type="arabicPeriod"/>
            </a:pPr>
            <a:r>
              <a:rPr lang="en-US" altLang="ko" sz="2400" dirty="0">
                <a:solidFill>
                  <a:schemeClr val="dk1"/>
                </a:solidFill>
                <a:latin typeface="Calibri"/>
                <a:ea typeface="Calibri"/>
                <a:cs typeface="Calibri"/>
                <a:sym typeface="Calibri"/>
              </a:rPr>
              <a:t>Strong constraint in task reward</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Hard restriction on labels</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May reduce flexibility</a:t>
            </a:r>
          </a:p>
          <a:p>
            <a:pPr marL="1066796" lvl="1" indent="-457200">
              <a:buClr>
                <a:schemeClr val="dk1"/>
              </a:buClr>
              <a:buSzPct val="1000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mj-lt"/>
              <a:buAutoNum type="arabicPeriod"/>
            </a:pPr>
            <a:r>
              <a:rPr lang="en-US" altLang="ko" sz="2400" dirty="0">
                <a:solidFill>
                  <a:schemeClr val="dk1"/>
                </a:solidFill>
                <a:latin typeface="Calibri"/>
                <a:ea typeface="Calibri"/>
                <a:cs typeface="Calibri"/>
                <a:sym typeface="Calibri"/>
              </a:rPr>
              <a:t>Limited exploration of expert models</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Only a few types tested</a:t>
            </a:r>
          </a:p>
          <a:p>
            <a:pPr marL="1066796" lvl="1" indent="-457200">
              <a:buClr>
                <a:schemeClr val="dk1"/>
              </a:buClr>
              <a:buSzPct val="100000"/>
              <a:buFont typeface="Arial" panose="020B0604020202020204" pitchFamily="34" charset="0"/>
              <a:buChar char="•"/>
            </a:pPr>
            <a:r>
              <a:rPr lang="en-US" altLang="ko" sz="2400" dirty="0">
                <a:solidFill>
                  <a:schemeClr val="dk1"/>
                </a:solidFill>
                <a:latin typeface="Calibri"/>
                <a:ea typeface="Calibri"/>
                <a:cs typeface="Calibri"/>
                <a:sym typeface="Calibri"/>
              </a:rPr>
              <a:t>performance may vary with different experts</a:t>
            </a:r>
          </a:p>
          <a:p>
            <a:pPr marL="609596" indent="-457200">
              <a:buClr>
                <a:schemeClr val="dk1"/>
              </a:buClr>
              <a:buSzPct val="100000"/>
              <a:buFont typeface="+mj-lt"/>
              <a:buAutoNum type="arabicPeriod"/>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mj-lt"/>
              <a:buAutoNum type="arabicPeriod"/>
            </a:pPr>
            <a:endParaRPr lang="en-US" altLang="ko" sz="2400" dirty="0">
              <a:solidFill>
                <a:schemeClr val="dk1"/>
              </a:solidFill>
              <a:latin typeface="Calibri"/>
              <a:ea typeface="Calibri"/>
              <a:cs typeface="Calibri"/>
              <a:sym typeface="Calibri"/>
            </a:endParaRPr>
          </a:p>
          <a:p>
            <a:pPr marL="152396" algn="ctr">
              <a:buClr>
                <a:schemeClr val="dk1"/>
              </a:buClr>
              <a:buSzPct val="100000"/>
            </a:pPr>
            <a:r>
              <a:rPr lang="en-US" altLang="ko" sz="2400" dirty="0">
                <a:solidFill>
                  <a:srgbClr val="C00000"/>
                </a:solidFill>
                <a:latin typeface="Calibri"/>
                <a:ea typeface="Calibri"/>
                <a:cs typeface="Calibri"/>
                <a:sym typeface="Calibri"/>
              </a:rPr>
              <a:t>Further work is needed to extend and generalize the approach</a:t>
            </a:r>
            <a:endParaRPr lang="en-US" sz="2400" dirty="0">
              <a:solidFill>
                <a:srgbClr val="C00000"/>
              </a:solidFill>
              <a:latin typeface="Calibri"/>
              <a:ea typeface="Calibri"/>
              <a:cs typeface="Calibri"/>
              <a:sym typeface="Calibri"/>
            </a:endParaRPr>
          </a:p>
        </p:txBody>
      </p:sp>
    </p:spTree>
    <p:extLst>
      <p:ext uri="{BB962C8B-B14F-4D97-AF65-F5344CB8AC3E}">
        <p14:creationId xmlns:p14="http://schemas.microsoft.com/office/powerpoint/2010/main" val="419422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r>
              <a:rPr lang="en-US" altLang="ko-KR" b="1" dirty="0"/>
              <a:t>Appendix. Reward Model Details</a:t>
            </a: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21</a:t>
            </a:fld>
            <a:endParaRPr/>
          </a:p>
        </p:txBody>
      </p:sp>
      <p:pic>
        <p:nvPicPr>
          <p:cNvPr id="3" name="그림 2">
            <a:extLst>
              <a:ext uri="{FF2B5EF4-FFF2-40B4-BE49-F238E27FC236}">
                <a16:creationId xmlns:a16="http://schemas.microsoft.com/office/drawing/2014/main" id="{8A0A8933-46B3-4FE2-BE6B-229A84048D79}"/>
              </a:ext>
            </a:extLst>
          </p:cNvPr>
          <p:cNvPicPr>
            <a:picLocks noChangeAspect="1"/>
          </p:cNvPicPr>
          <p:nvPr/>
        </p:nvPicPr>
        <p:blipFill>
          <a:blip r:embed="rId3"/>
          <a:stretch>
            <a:fillRect/>
          </a:stretch>
        </p:blipFill>
        <p:spPr>
          <a:xfrm>
            <a:off x="334754" y="1054100"/>
            <a:ext cx="11522491" cy="5016500"/>
          </a:xfrm>
          <a:prstGeom prst="rect">
            <a:avLst/>
          </a:prstGeom>
        </p:spPr>
      </p:pic>
    </p:spTree>
    <p:extLst>
      <p:ext uri="{BB962C8B-B14F-4D97-AF65-F5344CB8AC3E}">
        <p14:creationId xmlns:p14="http://schemas.microsoft.com/office/powerpoint/2010/main" val="1358093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r>
              <a:rPr lang="en-US" altLang="ko-KR" b="1" dirty="0"/>
              <a:t>Appendix. </a:t>
            </a:r>
            <a:r>
              <a:rPr lang="en-US" altLang="ko-KR" dirty="0"/>
              <a:t>Perturbation Algorithm</a:t>
            </a:r>
            <a:endParaRPr lang="en-US" altLang="ko-KR" b="1"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22</a:t>
            </a:fld>
            <a:endParaRPr/>
          </a:p>
        </p:txBody>
      </p:sp>
      <p:pic>
        <p:nvPicPr>
          <p:cNvPr id="4" name="그림 3">
            <a:extLst>
              <a:ext uri="{FF2B5EF4-FFF2-40B4-BE49-F238E27FC236}">
                <a16:creationId xmlns:a16="http://schemas.microsoft.com/office/drawing/2014/main" id="{884528BF-7DBA-4B6A-A645-3D81C2114641}"/>
              </a:ext>
            </a:extLst>
          </p:cNvPr>
          <p:cNvPicPr>
            <a:picLocks noChangeAspect="1"/>
          </p:cNvPicPr>
          <p:nvPr/>
        </p:nvPicPr>
        <p:blipFill>
          <a:blip r:embed="rId3"/>
          <a:stretch>
            <a:fillRect/>
          </a:stretch>
        </p:blipFill>
        <p:spPr>
          <a:xfrm>
            <a:off x="539486" y="1752601"/>
            <a:ext cx="4879783" cy="3622870"/>
          </a:xfrm>
          <a:prstGeom prst="rect">
            <a:avLst/>
          </a:prstGeom>
        </p:spPr>
      </p:pic>
      <p:pic>
        <p:nvPicPr>
          <p:cNvPr id="6" name="그림 5">
            <a:extLst>
              <a:ext uri="{FF2B5EF4-FFF2-40B4-BE49-F238E27FC236}">
                <a16:creationId xmlns:a16="http://schemas.microsoft.com/office/drawing/2014/main" id="{4A411F21-8930-4B9E-BEFC-BE3B5CAC651B}"/>
              </a:ext>
            </a:extLst>
          </p:cNvPr>
          <p:cNvPicPr>
            <a:picLocks noChangeAspect="1"/>
          </p:cNvPicPr>
          <p:nvPr/>
        </p:nvPicPr>
        <p:blipFill>
          <a:blip r:embed="rId4"/>
          <a:stretch>
            <a:fillRect/>
          </a:stretch>
        </p:blipFill>
        <p:spPr>
          <a:xfrm>
            <a:off x="6234547" y="2209525"/>
            <a:ext cx="5119253" cy="2438949"/>
          </a:xfrm>
          <a:prstGeom prst="rect">
            <a:avLst/>
          </a:prstGeom>
        </p:spPr>
      </p:pic>
    </p:spTree>
    <p:extLst>
      <p:ext uri="{BB962C8B-B14F-4D97-AF65-F5344CB8AC3E}">
        <p14:creationId xmlns:p14="http://schemas.microsoft.com/office/powerpoint/2010/main" val="988680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Motivation</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3</a:t>
            </a:fld>
            <a:endParaRPr/>
          </a:p>
        </p:txBody>
      </p:sp>
      <p:sp>
        <p:nvSpPr>
          <p:cNvPr id="120" name="Google Shape;120;p20"/>
          <p:cNvSpPr txBox="1"/>
          <p:nvPr/>
        </p:nvSpPr>
        <p:spPr>
          <a:xfrm>
            <a:off x="288000" y="1018301"/>
            <a:ext cx="11520000" cy="4308831"/>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400" b="1" dirty="0">
                <a:solidFill>
                  <a:schemeClr val="dk1"/>
                </a:solidFill>
                <a:latin typeface="Calibri"/>
                <a:ea typeface="Calibri"/>
                <a:cs typeface="Calibri"/>
                <a:sym typeface="Calibri"/>
              </a:rPr>
              <a:t>Why Do We Care About Faithful Explanations?</a:t>
            </a:r>
            <a:endParaRPr lang="en-US" sz="2400" b="1"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Large Language Models (LLMs) are widely used for reasoning tasks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Question Answering</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Natural Language Inference</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Educational feedback</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LLMs can generate explanations (rationales) for their answers</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However, these explanations are often: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Fluent and convincing</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But not actually grounded in the input</a:t>
            </a:r>
            <a:endParaRPr lang="en-US" sz="2400" dirty="0">
              <a:solidFill>
                <a:srgbClr val="FF0000"/>
              </a:solidFill>
              <a:latin typeface="Calibri"/>
              <a:ea typeface="Calibri"/>
              <a:cs typeface="Calibri"/>
              <a:sym typeface="Calibri"/>
            </a:endParaRPr>
          </a:p>
        </p:txBody>
      </p:sp>
      <p:sp>
        <p:nvSpPr>
          <p:cNvPr id="10" name="TextBox 9">
            <a:extLst>
              <a:ext uri="{FF2B5EF4-FFF2-40B4-BE49-F238E27FC236}">
                <a16:creationId xmlns:a16="http://schemas.microsoft.com/office/drawing/2014/main" id="{8C851262-CFEF-4B42-811A-3CE64656F480}"/>
              </a:ext>
            </a:extLst>
          </p:cNvPr>
          <p:cNvSpPr txBox="1"/>
          <p:nvPr/>
        </p:nvSpPr>
        <p:spPr>
          <a:xfrm>
            <a:off x="336000" y="5517433"/>
            <a:ext cx="11520000" cy="461665"/>
          </a:xfrm>
          <a:prstGeom prst="rect">
            <a:avLst/>
          </a:prstGeom>
          <a:noFill/>
        </p:spPr>
        <p:txBody>
          <a:bodyPr wrap="square">
            <a:spAutoFit/>
          </a:bodyPr>
          <a:lstStyle/>
          <a:p>
            <a:r>
              <a:rPr lang="en-US" altLang="ko-KR" sz="2400" dirty="0">
                <a:solidFill>
                  <a:srgbClr val="C00000"/>
                </a:solidFill>
                <a:latin typeface="Calibri" panose="020F0502020204030204" pitchFamily="34" charset="0"/>
                <a:ea typeface="Calibri" panose="020F0502020204030204" pitchFamily="34" charset="0"/>
                <a:cs typeface="Calibri" panose="020F0502020204030204" pitchFamily="34" charset="0"/>
              </a:rPr>
              <a:t>Key point: An explanation can sound correct without reflecting the true reasoning process</a:t>
            </a:r>
            <a:endParaRPr lang="ko-KR" altLang="en-US" sz="2400" dirty="0">
              <a:solidFill>
                <a:srgbClr val="C00000"/>
              </a:solidFill>
              <a:latin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Problem Statement</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4</a:t>
            </a:fld>
            <a:endParaRPr/>
          </a:p>
        </p:txBody>
      </p:sp>
      <p:sp>
        <p:nvSpPr>
          <p:cNvPr id="120" name="Google Shape;120;p20"/>
          <p:cNvSpPr txBox="1"/>
          <p:nvPr/>
        </p:nvSpPr>
        <p:spPr>
          <a:xfrm>
            <a:off x="288000" y="899551"/>
            <a:ext cx="11520000" cy="5416827"/>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400" b="1" dirty="0">
                <a:solidFill>
                  <a:schemeClr val="dk1"/>
                </a:solidFill>
                <a:latin typeface="Calibri"/>
                <a:ea typeface="Calibri"/>
                <a:cs typeface="Calibri"/>
                <a:sym typeface="Calibri"/>
              </a:rPr>
              <a:t>The Faithfulness Problem</a:t>
            </a:r>
            <a:endParaRPr lang="en-US" sz="2400" b="1"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Faithfulness refers to whether an explanation: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is based on the input context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reflects the model’s actual decision process</a:t>
            </a:r>
            <a:br>
              <a:rPr lang="en-US" altLang="ko" sz="2400" dirty="0">
                <a:solidFill>
                  <a:schemeClr val="dk1"/>
                </a:solidFill>
                <a:latin typeface="Calibri"/>
                <a:ea typeface="Calibri"/>
                <a:cs typeface="Calibri"/>
                <a:sym typeface="Calibri"/>
              </a:rPr>
            </a:b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In practice, LLMs often: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ignore important parts of the input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rely on general knowledge instead</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As a result: explanations may not change even if the input changes</a:t>
            </a:r>
            <a:br>
              <a:rPr lang="en-US" altLang="ko" sz="2400" dirty="0">
                <a:solidFill>
                  <a:schemeClr val="dk1"/>
                </a:solidFill>
                <a:latin typeface="Calibri"/>
                <a:ea typeface="Calibri"/>
                <a:cs typeface="Calibri"/>
                <a:sym typeface="Calibri"/>
              </a:rPr>
            </a:b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Example intuition:</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Removing a key word from input</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Model still produces similar explanation → unfaithful</a:t>
            </a:r>
            <a:endParaRPr lang="en-US" sz="2400" dirty="0">
              <a:solidFill>
                <a:srgbClr val="FF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Limitations of Existing Methods </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5</a:t>
            </a:fld>
            <a:endParaRPr/>
          </a:p>
        </p:txBody>
      </p:sp>
      <p:sp>
        <p:nvSpPr>
          <p:cNvPr id="120" name="Google Shape;120;p20"/>
          <p:cNvSpPr txBox="1"/>
          <p:nvPr/>
        </p:nvSpPr>
        <p:spPr>
          <a:xfrm>
            <a:off x="288000" y="1018301"/>
            <a:ext cx="11520000" cy="4308831"/>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Font typeface="+mj-lt"/>
              <a:buAutoNum type="arabicPeriod"/>
            </a:pPr>
            <a:r>
              <a:rPr lang="en-US" altLang="ko" sz="2400" b="1" dirty="0">
                <a:solidFill>
                  <a:schemeClr val="dk1"/>
                </a:solidFill>
                <a:latin typeface="Calibri"/>
                <a:ea typeface="Calibri"/>
                <a:cs typeface="Calibri"/>
                <a:sym typeface="Calibri"/>
              </a:rPr>
              <a:t>Chain-of-Thought (</a:t>
            </a:r>
            <a:r>
              <a:rPr lang="en-US" altLang="ko" sz="2400" b="1" dirty="0" err="1">
                <a:solidFill>
                  <a:schemeClr val="dk1"/>
                </a:solidFill>
                <a:latin typeface="Calibri"/>
                <a:ea typeface="Calibri"/>
                <a:cs typeface="Calibri"/>
                <a:sym typeface="Calibri"/>
              </a:rPr>
              <a:t>CoT</a:t>
            </a:r>
            <a:r>
              <a:rPr lang="en-US" altLang="ko" sz="2400" b="1" dirty="0">
                <a:solidFill>
                  <a:schemeClr val="dk1"/>
                </a:solidFill>
                <a:latin typeface="Calibri"/>
                <a:ea typeface="Calibri"/>
                <a:cs typeface="Calibri"/>
                <a:sym typeface="Calibri"/>
              </a:rPr>
              <a:t>) prompting</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Generates step-by-step reasoning</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Improves interpretability</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But does not guarantee faithfulness</a:t>
            </a:r>
          </a:p>
          <a:p>
            <a:pPr marL="1066796" lvl="1" indent="-4572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609596" indent="-457200">
              <a:buClr>
                <a:schemeClr val="dk1"/>
              </a:buClr>
              <a:buSzPct val="100000"/>
              <a:buFont typeface="+mj-lt"/>
              <a:buAutoNum type="arabicPeriod"/>
            </a:pPr>
            <a:r>
              <a:rPr lang="en-US" altLang="ko" sz="2400" b="1" dirty="0">
                <a:solidFill>
                  <a:schemeClr val="dk1"/>
                </a:solidFill>
                <a:latin typeface="Calibri"/>
                <a:ea typeface="Calibri"/>
                <a:cs typeface="Calibri"/>
                <a:sym typeface="Calibri"/>
              </a:rPr>
              <a:t>Post-hoc verification</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Uses external tools to check reasoning</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Can improve reliability</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But:</a:t>
            </a:r>
          </a:p>
          <a:p>
            <a:pPr marL="1523996" lvl="2"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Expensive</a:t>
            </a:r>
          </a:p>
          <a:p>
            <a:pPr marL="1523996" lvl="2"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applied after generation</a:t>
            </a:r>
            <a:endParaRPr lang="en-US" sz="2400" dirty="0">
              <a:solidFill>
                <a:srgbClr val="FF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Limitations of Existing Methods </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6</a:t>
            </a:fld>
            <a:endParaRPr/>
          </a:p>
        </p:txBody>
      </p:sp>
      <p:sp>
        <p:nvSpPr>
          <p:cNvPr id="120" name="Google Shape;120;p20"/>
          <p:cNvSpPr txBox="1"/>
          <p:nvPr/>
        </p:nvSpPr>
        <p:spPr>
          <a:xfrm>
            <a:off x="288000" y="1018301"/>
            <a:ext cx="11520000" cy="2831504"/>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Font typeface="+mj-lt"/>
              <a:buAutoNum type="arabicPeriod" startAt="3"/>
            </a:pPr>
            <a:r>
              <a:rPr lang="en-US" altLang="ko" sz="2400" b="1" dirty="0">
                <a:solidFill>
                  <a:schemeClr val="dk1"/>
                </a:solidFill>
                <a:latin typeface="Calibri"/>
                <a:ea typeface="Calibri"/>
                <a:cs typeface="Calibri"/>
                <a:sym typeface="Calibri"/>
              </a:rPr>
              <a:t>Fine-tuning for faithfulness</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Train models with supervision</a:t>
            </a:r>
          </a:p>
          <a:p>
            <a:pPr marL="1066796" lvl="1"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Effective but:</a:t>
            </a:r>
          </a:p>
          <a:p>
            <a:pPr marL="1523996" lvl="2"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Requires labeled data</a:t>
            </a:r>
          </a:p>
          <a:p>
            <a:pPr marL="1523996" lvl="2" indent="-4572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High training cost </a:t>
            </a:r>
          </a:p>
          <a:p>
            <a:pPr marL="1066796" lvl="1" indent="-4572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152396">
              <a:buClr>
                <a:schemeClr val="dk1"/>
              </a:buClr>
              <a:buSzPts val="1800"/>
            </a:pPr>
            <a:endParaRPr lang="en-US" sz="2400" dirty="0">
              <a:solidFill>
                <a:srgbClr val="FF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AD807C85-E8E8-4AAD-B053-534E75E9505B}"/>
              </a:ext>
            </a:extLst>
          </p:cNvPr>
          <p:cNvSpPr txBox="1"/>
          <p:nvPr/>
        </p:nvSpPr>
        <p:spPr>
          <a:xfrm>
            <a:off x="336000" y="3849805"/>
            <a:ext cx="11520000" cy="830997"/>
          </a:xfrm>
          <a:prstGeom prst="rect">
            <a:avLst/>
          </a:prstGeom>
          <a:noFill/>
        </p:spPr>
        <p:txBody>
          <a:bodyPr wrap="square">
            <a:spAutoFit/>
          </a:bodyPr>
          <a:lstStyle/>
          <a:p>
            <a:r>
              <a:rPr lang="en-US" altLang="ko-KR" sz="2400" b="1" dirty="0">
                <a:latin typeface="Calibri" panose="020F0502020204030204" pitchFamily="34" charset="0"/>
                <a:ea typeface="Calibri" panose="020F0502020204030204" pitchFamily="34" charset="0"/>
                <a:cs typeface="Calibri" panose="020F0502020204030204" pitchFamily="34" charset="0"/>
              </a:rPr>
              <a:t>Summary</a:t>
            </a:r>
            <a:r>
              <a:rPr lang="en-US" altLang="ko-KR" sz="2400" dirty="0">
                <a:latin typeface="Calibri" panose="020F0502020204030204" pitchFamily="34" charset="0"/>
                <a:ea typeface="Calibri" panose="020F0502020204030204" pitchFamily="34" charset="0"/>
                <a:cs typeface="Calibri" panose="020F0502020204030204" pitchFamily="34" charset="0"/>
              </a:rPr>
              <a:t>: Existing methods are either expensive or do not directly control faithfulness during generation</a:t>
            </a:r>
            <a:endParaRPr lang="ko-KR" alt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27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Key Idea: Reward-Guided Inference</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7</a:t>
            </a:fld>
            <a:endParaRPr/>
          </a:p>
        </p:txBody>
      </p:sp>
      <p:sp>
        <p:nvSpPr>
          <p:cNvPr id="120" name="Google Shape;120;p20"/>
          <p:cNvSpPr txBox="1"/>
          <p:nvPr/>
        </p:nvSpPr>
        <p:spPr>
          <a:xfrm>
            <a:off x="288000" y="1018301"/>
            <a:ext cx="11520000" cy="4308831"/>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Instead of retraining the model, control generation at inference time</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Introduce two types of rewards:</a:t>
            </a:r>
          </a:p>
          <a:p>
            <a:pPr marL="952496" lvl="1" indent="-342900">
              <a:buClr>
                <a:schemeClr val="dk1"/>
              </a:buClr>
              <a:buSzPts val="1800"/>
              <a:buFont typeface="Arial" panose="020B0604020202020204" pitchFamily="34" charset="0"/>
              <a:buChar char="•"/>
            </a:pPr>
            <a:r>
              <a:rPr lang="en-US" altLang="ko" sz="2400" dirty="0">
                <a:solidFill>
                  <a:srgbClr val="92D050"/>
                </a:solidFill>
                <a:latin typeface="Calibri"/>
                <a:ea typeface="Calibri"/>
                <a:cs typeface="Calibri"/>
                <a:sym typeface="Calibri"/>
              </a:rPr>
              <a:t>Task Reward </a:t>
            </a:r>
            <a:r>
              <a:rPr lang="en-US" altLang="ko" sz="2400" dirty="0">
                <a:solidFill>
                  <a:schemeClr val="dk1"/>
                </a:solidFill>
                <a:latin typeface="Calibri"/>
                <a:ea typeface="Calibri"/>
                <a:cs typeface="Calibri"/>
                <a:sym typeface="Calibri"/>
              </a:rPr>
              <a:t>→ encourages correct answers</a:t>
            </a:r>
          </a:p>
          <a:p>
            <a:pPr marL="952496" lvl="1" indent="-342900">
              <a:buClr>
                <a:schemeClr val="dk1"/>
              </a:buClr>
              <a:buSzPts val="1800"/>
              <a:buFont typeface="Arial" panose="020B0604020202020204" pitchFamily="34" charset="0"/>
              <a:buChar char="•"/>
            </a:pPr>
            <a:r>
              <a:rPr lang="en-US" altLang="ko" sz="2400" dirty="0">
                <a:solidFill>
                  <a:schemeClr val="accent2">
                    <a:lumMod val="75000"/>
                  </a:schemeClr>
                </a:solidFill>
                <a:latin typeface="Calibri"/>
                <a:ea typeface="Calibri"/>
                <a:cs typeface="Calibri"/>
                <a:sym typeface="Calibri"/>
              </a:rPr>
              <a:t>Rationale Reward </a:t>
            </a:r>
            <a:r>
              <a:rPr lang="en-US" altLang="ko" sz="2400" dirty="0">
                <a:solidFill>
                  <a:schemeClr val="dk1"/>
                </a:solidFill>
                <a:latin typeface="Calibri"/>
                <a:ea typeface="Calibri"/>
                <a:cs typeface="Calibri"/>
                <a:sym typeface="Calibri"/>
              </a:rPr>
              <a:t>→ encourages faithful explanations</a:t>
            </a:r>
          </a:p>
          <a:p>
            <a:pPr marL="952496" lvl="1"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During generation: </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multiple candidate outputs are explored</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outputs with higher reward are preferred</a:t>
            </a:r>
          </a:p>
          <a:p>
            <a:pPr marL="495296" indent="-342900">
              <a:buClr>
                <a:schemeClr val="dk1"/>
              </a:buClr>
              <a:buSzPts val="1800"/>
              <a:buFont typeface="Arial" panose="020B0604020202020204" pitchFamily="34" charset="0"/>
              <a:buChar char="•"/>
            </a:pP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rgbClr val="C00000"/>
                </a:solidFill>
                <a:latin typeface="Calibri"/>
                <a:ea typeface="Calibri"/>
                <a:cs typeface="Calibri"/>
                <a:sym typeface="Calibri"/>
              </a:rPr>
              <a:t>Key intuition: Guide the model toward better explanations while generating text</a:t>
            </a:r>
            <a:endParaRPr lang="en-US" sz="2400" dirty="0">
              <a:solidFill>
                <a:srgbClr val="C00000"/>
              </a:solidFill>
              <a:latin typeface="Calibri"/>
              <a:ea typeface="Calibri"/>
              <a:cs typeface="Calibri"/>
              <a:sym typeface="Calibri"/>
            </a:endParaRPr>
          </a:p>
        </p:txBody>
      </p:sp>
    </p:spTree>
    <p:extLst>
      <p:ext uri="{BB962C8B-B14F-4D97-AF65-F5344CB8AC3E}">
        <p14:creationId xmlns:p14="http://schemas.microsoft.com/office/powerpoint/2010/main" val="222446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Drift Framework Overview </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8</a:t>
            </a:fld>
            <a:endParaRPr/>
          </a:p>
        </p:txBody>
      </p:sp>
      <p:sp>
        <p:nvSpPr>
          <p:cNvPr id="120" name="Google Shape;120;p20"/>
          <p:cNvSpPr txBox="1"/>
          <p:nvPr/>
        </p:nvSpPr>
        <p:spPr>
          <a:xfrm>
            <a:off x="288000" y="1018301"/>
            <a:ext cx="11520000" cy="615513"/>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The generation process is structured as: Input </a:t>
            </a:r>
            <a:r>
              <a:rPr lang="en-US" altLang="ko" sz="2400" dirty="0">
                <a:solidFill>
                  <a:schemeClr val="dk1"/>
                </a:solidFill>
                <a:latin typeface="Calibri"/>
                <a:ea typeface="Calibri"/>
                <a:cs typeface="Calibri"/>
                <a:sym typeface="Wingdings" panose="05000000000000000000" pitchFamily="2" charset="2"/>
              </a:rPr>
              <a:t> Answer  Rational </a:t>
            </a:r>
            <a:endParaRPr sz="2400" dirty="0">
              <a:solidFill>
                <a:srgbClr val="FF0000"/>
              </a:solidFill>
              <a:latin typeface="Calibri"/>
              <a:ea typeface="Calibri"/>
              <a:cs typeface="Calibri"/>
              <a:sym typeface="Calibri"/>
            </a:endParaRPr>
          </a:p>
        </p:txBody>
      </p:sp>
      <p:pic>
        <p:nvPicPr>
          <p:cNvPr id="3" name="그림 2">
            <a:extLst>
              <a:ext uri="{FF2B5EF4-FFF2-40B4-BE49-F238E27FC236}">
                <a16:creationId xmlns:a16="http://schemas.microsoft.com/office/drawing/2014/main" id="{6AB923A8-639C-429E-AFBA-18CA1D120E3E}"/>
              </a:ext>
            </a:extLst>
          </p:cNvPr>
          <p:cNvPicPr>
            <a:picLocks noChangeAspect="1"/>
          </p:cNvPicPr>
          <p:nvPr/>
        </p:nvPicPr>
        <p:blipFill>
          <a:blip r:embed="rId3"/>
          <a:stretch>
            <a:fillRect/>
          </a:stretch>
        </p:blipFill>
        <p:spPr>
          <a:xfrm>
            <a:off x="582610" y="1740809"/>
            <a:ext cx="6267545" cy="4285159"/>
          </a:xfrm>
          <a:prstGeom prst="rect">
            <a:avLst/>
          </a:prstGeom>
        </p:spPr>
      </p:pic>
      <p:sp>
        <p:nvSpPr>
          <p:cNvPr id="9" name="TextBox 8">
            <a:extLst>
              <a:ext uri="{FF2B5EF4-FFF2-40B4-BE49-F238E27FC236}">
                <a16:creationId xmlns:a16="http://schemas.microsoft.com/office/drawing/2014/main" id="{97A58020-0C61-4B64-B298-2A3A38441810}"/>
              </a:ext>
            </a:extLst>
          </p:cNvPr>
          <p:cNvSpPr txBox="1"/>
          <p:nvPr/>
        </p:nvSpPr>
        <p:spPr>
          <a:xfrm>
            <a:off x="7044988" y="1824115"/>
            <a:ext cx="6096000" cy="2403863"/>
          </a:xfrm>
          <a:prstGeom prst="rect">
            <a:avLst/>
          </a:prstGeom>
          <a:noFill/>
        </p:spPr>
        <p:txBody>
          <a:bodyPr wrap="square">
            <a:spAutoFit/>
          </a:bodyPr>
          <a:lstStyle/>
          <a:p>
            <a:r>
              <a:rPr lang="en-US" altLang="ko-KR" b="1" dirty="0">
                <a:latin typeface="Calibri" panose="020F0502020204030204" pitchFamily="34" charset="0"/>
                <a:ea typeface="Calibri" panose="020F0502020204030204" pitchFamily="34" charset="0"/>
                <a:cs typeface="Calibri" panose="020F0502020204030204" pitchFamily="34" charset="0"/>
              </a:rPr>
              <a:t>Process:</a:t>
            </a:r>
            <a:endParaRPr lang="en-US" altLang="ko-KR"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50000"/>
              </a:lnSpc>
              <a:buFont typeface="+mj-lt"/>
              <a:buAutoNum type="arabicPeriod"/>
            </a:pPr>
            <a:r>
              <a:rPr lang="en-US" altLang="ko-KR" dirty="0">
                <a:latin typeface="Calibri" panose="020F0502020204030204" pitchFamily="34" charset="0"/>
                <a:ea typeface="Calibri" panose="020F0502020204030204" pitchFamily="34" charset="0"/>
                <a:cs typeface="Calibri" panose="020F0502020204030204" pitchFamily="34" charset="0"/>
              </a:rPr>
              <a:t>Generate answer first </a:t>
            </a:r>
          </a:p>
          <a:p>
            <a:pPr marL="342900" indent="-342900">
              <a:lnSpc>
                <a:spcPct val="150000"/>
              </a:lnSpc>
              <a:buFont typeface="+mj-lt"/>
              <a:buAutoNum type="arabicPeriod"/>
            </a:pPr>
            <a:r>
              <a:rPr lang="en-US" altLang="ko-KR" dirty="0">
                <a:latin typeface="Calibri" panose="020F0502020204030204" pitchFamily="34" charset="0"/>
                <a:ea typeface="Calibri" panose="020F0502020204030204" pitchFamily="34" charset="0"/>
                <a:cs typeface="Calibri" panose="020F0502020204030204" pitchFamily="34" charset="0"/>
              </a:rPr>
              <a:t>Then generate explanation (rationale) </a:t>
            </a:r>
          </a:p>
          <a:p>
            <a:pPr marL="342900" indent="-342900">
              <a:lnSpc>
                <a:spcPct val="150000"/>
              </a:lnSpc>
              <a:buFont typeface="+mj-lt"/>
              <a:buAutoNum type="arabicPeriod"/>
            </a:pPr>
            <a:r>
              <a:rPr lang="en-US" altLang="ko-KR" dirty="0">
                <a:latin typeface="Calibri" panose="020F0502020204030204" pitchFamily="34" charset="0"/>
                <a:ea typeface="Calibri" panose="020F0502020204030204" pitchFamily="34" charset="0"/>
                <a:cs typeface="Calibri" panose="020F0502020204030204" pitchFamily="34" charset="0"/>
              </a:rPr>
              <a:t>At each step: </a:t>
            </a:r>
          </a:p>
          <a:p>
            <a:pPr marL="742950" lvl="1" indent="-285750">
              <a:lnSpc>
                <a:spcPct val="150000"/>
              </a:lnSpc>
              <a:buFont typeface="Arial" panose="020B0604020202020204" pitchFamily="34" charset="0"/>
              <a:buChar char="•"/>
            </a:pPr>
            <a:r>
              <a:rPr lang="en-US" altLang="ko-KR" dirty="0">
                <a:latin typeface="Calibri" panose="020F0502020204030204" pitchFamily="34" charset="0"/>
                <a:ea typeface="Calibri" panose="020F0502020204030204" pitchFamily="34" charset="0"/>
                <a:cs typeface="Calibri" panose="020F0502020204030204" pitchFamily="34" charset="0"/>
              </a:rPr>
              <a:t>evaluate candidates using rewards </a:t>
            </a:r>
          </a:p>
          <a:p>
            <a:pPr marL="342900" indent="-342900">
              <a:lnSpc>
                <a:spcPct val="150000"/>
              </a:lnSpc>
              <a:buFont typeface="+mj-lt"/>
              <a:buAutoNum type="arabicPeriod"/>
            </a:pPr>
            <a:r>
              <a:rPr lang="en-US" altLang="ko-KR" dirty="0">
                <a:latin typeface="Calibri" panose="020F0502020204030204" pitchFamily="34" charset="0"/>
                <a:ea typeface="Calibri" panose="020F0502020204030204" pitchFamily="34" charset="0"/>
                <a:cs typeface="Calibri" panose="020F0502020204030204" pitchFamily="34" charset="0"/>
              </a:rPr>
              <a:t>Select the best sequence </a:t>
            </a:r>
          </a:p>
        </p:txBody>
      </p:sp>
      <p:sp>
        <p:nvSpPr>
          <p:cNvPr id="5" name="Rectangle 1">
            <a:extLst>
              <a:ext uri="{FF2B5EF4-FFF2-40B4-BE49-F238E27FC236}">
                <a16:creationId xmlns:a16="http://schemas.microsoft.com/office/drawing/2014/main" id="{E1810E4D-6575-4FA4-AE63-CF9B91719B1B}"/>
              </a:ext>
            </a:extLst>
          </p:cNvPr>
          <p:cNvSpPr>
            <a:spLocks noChangeArrowheads="1"/>
          </p:cNvSpPr>
          <p:nvPr/>
        </p:nvSpPr>
        <p:spPr bwMode="auto">
          <a:xfrm>
            <a:off x="7044988" y="4453102"/>
            <a:ext cx="4595425" cy="1572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ko-KR"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Key point:</a:t>
            </a:r>
            <a:endParaRPr kumimoji="0" lang="ko-KR" altLang="ko-KR"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Multiple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candidate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sequences</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trajectories</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Each</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sequence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receives</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a</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score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Final</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output</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is</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the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highest-scoring</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ko-KR" altLang="ko-KR"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one</a:t>
            </a:r>
            <a:r>
              <a:rPr kumimoji="0" lang="ko-KR" altLang="ko-KR"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76053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dirty="0"/>
              <a:t>Probabilistic Inference Framework</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9</a:t>
            </a:fld>
            <a:endParaRPr/>
          </a:p>
        </p:txBody>
      </p:sp>
      <p:sp>
        <p:nvSpPr>
          <p:cNvPr id="120" name="Google Shape;120;p20"/>
          <p:cNvSpPr txBox="1"/>
          <p:nvPr/>
        </p:nvSpPr>
        <p:spPr>
          <a:xfrm>
            <a:off x="288000" y="1018301"/>
            <a:ext cx="11520000" cy="5416827"/>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Probabilistic Inference (Feynman-Kac)</a:t>
            </a:r>
            <a:br>
              <a:rPr lang="en-US" altLang="ko" sz="2400" dirty="0">
                <a:solidFill>
                  <a:schemeClr val="dk1"/>
                </a:solidFill>
                <a:latin typeface="Calibri"/>
                <a:ea typeface="Calibri"/>
                <a:cs typeface="Calibri"/>
                <a:sym typeface="Calibri"/>
              </a:rPr>
            </a:br>
            <a:endParaRPr lang="en-US" altLang="ko"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endParaRPr lang="en-US" sz="2400" dirty="0">
              <a:solidFill>
                <a:schemeClr val="dk1"/>
              </a:solidFill>
              <a:latin typeface="Calibri"/>
              <a:ea typeface="Calibri"/>
              <a:cs typeface="Calibri"/>
              <a:sym typeface="Calibri"/>
            </a:endParaRPr>
          </a:p>
          <a:p>
            <a:pPr marL="152396">
              <a:buClr>
                <a:schemeClr val="dk1"/>
              </a:buClr>
              <a:buSzPts val="1800"/>
            </a:pPr>
            <a:endParaRPr lang="en-US"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Text generation is modeled as a sequence of decisions:</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choosing one token at each step</a:t>
            </a:r>
          </a:p>
          <a:p>
            <a:pPr marL="495296"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Each possible sequence (trajectory):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has a probability</a:t>
            </a:r>
          </a:p>
          <a:p>
            <a:pPr marL="952496" lvl="1" indent="-342900">
              <a:buClr>
                <a:schemeClr val="dk1"/>
              </a:buClr>
              <a:buSzPts val="1800"/>
              <a:buFont typeface="Arial" panose="020B0604020202020204" pitchFamily="34" charset="0"/>
              <a:buChar char="•"/>
            </a:pPr>
            <a:r>
              <a:rPr lang="en-US" altLang="ko" sz="2400" dirty="0">
                <a:solidFill>
                  <a:schemeClr val="dk1"/>
                </a:solidFill>
                <a:latin typeface="Calibri"/>
                <a:ea typeface="Calibri"/>
                <a:cs typeface="Calibri"/>
                <a:sym typeface="Calibri"/>
              </a:rPr>
              <a:t>receives a reward score</a:t>
            </a:r>
          </a:p>
          <a:p>
            <a:pPr marL="952496" lvl="1" indent="-342900">
              <a:buClr>
                <a:schemeClr val="dk1"/>
              </a:buClr>
              <a:buSzPts val="1800"/>
              <a:buFont typeface="Arial" panose="020B0604020202020204" pitchFamily="34" charset="0"/>
              <a:buChar char="•"/>
            </a:pPr>
            <a:endParaRPr lang="en-US" sz="2400" dirty="0">
              <a:solidFill>
                <a:schemeClr val="dk1"/>
              </a:solidFill>
              <a:latin typeface="Calibri"/>
              <a:ea typeface="Calibri"/>
              <a:cs typeface="Calibri"/>
              <a:sym typeface="Calibri"/>
            </a:endParaRPr>
          </a:p>
          <a:p>
            <a:pPr marL="495296" indent="-342900">
              <a:buClr>
                <a:schemeClr val="dk1"/>
              </a:buClr>
              <a:buSzPts val="1800"/>
              <a:buFont typeface="Arial" panose="020B0604020202020204" pitchFamily="34" charset="0"/>
              <a:buChar char="•"/>
            </a:pPr>
            <a:r>
              <a:rPr lang="en-US" sz="2400" dirty="0">
                <a:latin typeface="Calibri"/>
                <a:ea typeface="Calibri"/>
                <a:cs typeface="Calibri"/>
                <a:sym typeface="Calibri"/>
              </a:rPr>
              <a:t>model probability + reward scores </a:t>
            </a:r>
            <a:br>
              <a:rPr lang="en-US" sz="2400" dirty="0">
                <a:latin typeface="Calibri"/>
                <a:ea typeface="Calibri"/>
                <a:cs typeface="Calibri"/>
                <a:sym typeface="Calibri"/>
              </a:rPr>
            </a:br>
            <a:r>
              <a:rPr lang="en-US" sz="2400" dirty="0">
                <a:latin typeface="Calibri"/>
                <a:ea typeface="Calibri"/>
                <a:cs typeface="Calibri"/>
                <a:sym typeface="Calibri"/>
              </a:rPr>
              <a:t>				       → to compute a weighted likelihood of each sequence</a:t>
            </a:r>
          </a:p>
          <a:p>
            <a:pPr marL="495296" indent="-342900">
              <a:buClr>
                <a:schemeClr val="dk1"/>
              </a:buClr>
              <a:buSzPts val="1800"/>
              <a:buFont typeface="Arial" panose="020B0604020202020204" pitchFamily="34" charset="0"/>
              <a:buChar char="•"/>
            </a:pPr>
            <a:endParaRPr lang="en-US" sz="2400" dirty="0">
              <a:latin typeface="Calibri"/>
              <a:ea typeface="Calibri"/>
              <a:cs typeface="Calibri"/>
              <a:sym typeface="Calibri"/>
            </a:endParaRPr>
          </a:p>
          <a:p>
            <a:pPr marL="609596" lvl="1">
              <a:buClr>
                <a:schemeClr val="dk1"/>
              </a:buClr>
              <a:buSzPts val="1800"/>
            </a:pPr>
            <a:r>
              <a:rPr lang="en-US" altLang="ko-KR" sz="2400" dirty="0">
                <a:solidFill>
                  <a:srgbClr val="C00000"/>
                </a:solidFill>
                <a:latin typeface="Calibri" panose="020F0502020204030204" pitchFamily="34" charset="0"/>
                <a:ea typeface="Calibri" panose="020F0502020204030204" pitchFamily="34" charset="0"/>
                <a:cs typeface="Calibri" panose="020F0502020204030204" pitchFamily="34" charset="0"/>
              </a:rPr>
              <a:t>Sequences with higher rewards become more likely to be selected</a:t>
            </a: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4" name="그림 3">
            <a:extLst>
              <a:ext uri="{FF2B5EF4-FFF2-40B4-BE49-F238E27FC236}">
                <a16:creationId xmlns:a16="http://schemas.microsoft.com/office/drawing/2014/main" id="{91554158-ABFC-41D7-90C5-9A32EDFF143C}"/>
              </a:ext>
            </a:extLst>
          </p:cNvPr>
          <p:cNvPicPr>
            <a:picLocks noChangeAspect="1"/>
          </p:cNvPicPr>
          <p:nvPr/>
        </p:nvPicPr>
        <p:blipFill>
          <a:blip r:embed="rId3"/>
          <a:stretch>
            <a:fillRect/>
          </a:stretch>
        </p:blipFill>
        <p:spPr>
          <a:xfrm>
            <a:off x="3952576" y="1602711"/>
            <a:ext cx="4286848" cy="1057423"/>
          </a:xfrm>
          <a:prstGeom prst="rect">
            <a:avLst/>
          </a:prstGeom>
        </p:spPr>
      </p:pic>
    </p:spTree>
    <p:extLst>
      <p:ext uri="{BB962C8B-B14F-4D97-AF65-F5344CB8AC3E}">
        <p14:creationId xmlns:p14="http://schemas.microsoft.com/office/powerpoint/2010/main" val="649333160"/>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7284</TotalTime>
  <Words>3371</Words>
  <Application>Microsoft Office PowerPoint</Application>
  <PresentationFormat>와이드스크린</PresentationFormat>
  <Paragraphs>303</Paragraphs>
  <Slides>22</Slides>
  <Notes>22</Notes>
  <HiddenSlides>4</HiddenSlides>
  <MMClips>0</MMClips>
  <ScaleCrop>false</ScaleCrop>
  <HeadingPairs>
    <vt:vector size="6" baseType="variant">
      <vt:variant>
        <vt:lpstr>사용한 글꼴</vt:lpstr>
      </vt:variant>
      <vt:variant>
        <vt:i4>6</vt:i4>
      </vt:variant>
      <vt:variant>
        <vt:lpstr>테마</vt:lpstr>
      </vt:variant>
      <vt:variant>
        <vt:i4>2</vt:i4>
      </vt:variant>
      <vt:variant>
        <vt:lpstr>슬라이드 제목</vt:lpstr>
      </vt:variant>
      <vt:variant>
        <vt:i4>22</vt:i4>
      </vt:variant>
    </vt:vector>
  </HeadingPairs>
  <TitlesOfParts>
    <vt:vector size="30" baseType="lpstr">
      <vt:lpstr>Noto Sans Symbols</vt:lpstr>
      <vt:lpstr>Arial</vt:lpstr>
      <vt:lpstr>Calibri</vt:lpstr>
      <vt:lpstr>Courier New</vt:lpstr>
      <vt:lpstr>Roboto</vt:lpstr>
      <vt:lpstr>맑은 고딕</vt:lpstr>
      <vt:lpstr>Office 테마</vt:lpstr>
      <vt:lpstr>1_Office 테마</vt:lpstr>
      <vt:lpstr>PowerPoint 프레젠테이션</vt:lpstr>
      <vt:lpstr>Overview</vt:lpstr>
      <vt:lpstr>Motivation</vt:lpstr>
      <vt:lpstr>Problem Statement</vt:lpstr>
      <vt:lpstr>Limitations of Existing Methods </vt:lpstr>
      <vt:lpstr>Limitations of Existing Methods </vt:lpstr>
      <vt:lpstr>Key Idea: Reward-Guided Inference</vt:lpstr>
      <vt:lpstr>Drift Framework Overview </vt:lpstr>
      <vt:lpstr>Probabilistic Inference Framework</vt:lpstr>
      <vt:lpstr>Task Reward (Improving Answer Accuracy)</vt:lpstr>
      <vt:lpstr>Rational Reward (Improving Faithfulness)</vt:lpstr>
      <vt:lpstr>Why It Works</vt:lpstr>
      <vt:lpstr>Dual-Reward Probabilistic Inference</vt:lpstr>
      <vt:lpstr>Experimental Setup</vt:lpstr>
      <vt:lpstr>Faithfulness Evaluation</vt:lpstr>
      <vt:lpstr>Main Results</vt:lpstr>
      <vt:lpstr>Ablation Study</vt:lpstr>
      <vt:lpstr>Further Analysis</vt:lpstr>
      <vt:lpstr>Further Analysis</vt:lpstr>
      <vt:lpstr>Limitations</vt:lpstr>
      <vt:lpstr>Appendix. Reward Model Details</vt:lpstr>
      <vt:lpstr>Appendix. Perturbation Algorithm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INFONET_Minho</dc:creator>
  <cp:lastModifiedBy>이수린</cp:lastModifiedBy>
  <cp:revision>35</cp:revision>
  <dcterms:created xsi:type="dcterms:W3CDTF">2025-03-26T01:17:58Z</dcterms:created>
  <dcterms:modified xsi:type="dcterms:W3CDTF">2026-05-08T04:27:46Z</dcterms:modified>
</cp:coreProperties>
</file>