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64" r:id="rId3"/>
    <p:sldId id="257" r:id="rId4"/>
    <p:sldId id="279" r:id="rId5"/>
    <p:sldId id="280" r:id="rId6"/>
    <p:sldId id="258" r:id="rId7"/>
    <p:sldId id="265" r:id="rId8"/>
    <p:sldId id="281" r:id="rId9"/>
    <p:sldId id="268" r:id="rId10"/>
    <p:sldId id="269" r:id="rId11"/>
    <p:sldId id="270" r:id="rId12"/>
    <p:sldId id="282" r:id="rId13"/>
    <p:sldId id="283" r:id="rId14"/>
    <p:sldId id="284" r:id="rId15"/>
    <p:sldId id="271" r:id="rId16"/>
    <p:sldId id="285" r:id="rId17"/>
    <p:sldId id="272" r:id="rId18"/>
    <p:sldId id="286" r:id="rId19"/>
    <p:sldId id="287" r:id="rId20"/>
    <p:sldId id="273" r:id="rId21"/>
    <p:sldId id="288" r:id="rId22"/>
    <p:sldId id="274" r:id="rId23"/>
    <p:sldId id="290" r:id="rId24"/>
    <p:sldId id="291" r:id="rId25"/>
    <p:sldId id="292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sung Kim" initials="JK" lastIdx="1" clrIdx="0">
    <p:extLst>
      <p:ext uri="{19B8F6BF-5375-455C-9EA6-DF929625EA0E}">
        <p15:presenceInfo xmlns:p15="http://schemas.microsoft.com/office/powerpoint/2012/main" userId="Junsung Ki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24" autoAdjust="0"/>
    <p:restoredTop sz="88768" autoAdjust="0"/>
  </p:normalViewPr>
  <p:slideViewPr>
    <p:cSldViewPr snapToGrid="0">
      <p:cViewPr>
        <p:scale>
          <a:sx n="75" d="100"/>
          <a:sy n="75" d="100"/>
        </p:scale>
        <p:origin x="144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30B3A-62E7-4A7C-9558-23DE2080254E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C57BA-06D2-4ED1-970D-DF1ABC8738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56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224ff51afe_2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3224ff51afe_2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0051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4828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F63D5F20-8A72-EF66-3DB8-3452D4323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B0BFBBDB-2526-597A-6CF1-798A9D1A7A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77AFB93F-2CD1-4428-E299-2626C18D8A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253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93C33B1-F286-70BF-D7BF-40FFFE8C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Google Shape;114;g343484da3c0_0_0:notes">
                <a:extLst>
                  <a:ext uri="{FF2B5EF4-FFF2-40B4-BE49-F238E27FC236}">
                    <a16:creationId xmlns:a16="http://schemas.microsoft.com/office/drawing/2014/main" id="{6169B60C-FB0D-9EFB-1AF7-86B1909B8642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6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A static penalty weight isn’t enough. So, the system uses ~~~</a:t>
                </a: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12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multiplied by a preset factor </a:t>
                </a: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𝛼</m:t>
                    </m:r>
                  </m:oMath>
                </a14:m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, which</a:t>
                </a:r>
                <a:r>
                  <a:rPr lang="en-US" altLang="ko-KR" sz="1200" baseline="0" dirty="0">
                    <a:latin typeface="Calibri"/>
                    <a:ea typeface="Calibri"/>
                    <a:cs typeface="Calibri"/>
                    <a:sym typeface="Calibri"/>
                  </a:rPr>
                  <a:t> increases the penalty and forcing more outputs to zero</a:t>
                </a: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 dirty="0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1200" i="1" dirty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𝜆</m:t>
                        </m:r>
                      </m:e>
                      <m:sub>
                        <m:r>
                          <a:rPr lang="en-US" altLang="ko-KR" sz="1200" i="1" dirty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 is decreased to loosen the restriction</a:t>
                </a:r>
              </a:p>
            </p:txBody>
          </p:sp>
        </mc:Choice>
        <mc:Fallback>
          <p:sp>
            <p:nvSpPr>
              <p:cNvPr id="114" name="Google Shape;114;g343484da3c0_0_0:notes">
                <a:extLst>
                  <a:ext uri="{FF2B5EF4-FFF2-40B4-BE49-F238E27FC236}">
                    <a16:creationId xmlns:a16="http://schemas.microsoft.com/office/drawing/2014/main" id="{6169B60C-FB0D-9EFB-1AF7-86B1909B8642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6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A static penalty weight isn’t enough. So, the system uses ~~~</a:t>
                </a: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12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multiplied by a preset factor </a:t>
                </a:r>
                <a:r>
                  <a:rPr lang="en-US" altLang="ko-KR" sz="1200" b="0" i="0">
                    <a:latin typeface="Cambria Math" panose="02040503050406030204" pitchFamily="18" charset="0"/>
                    <a:ea typeface="Calibri"/>
                    <a:cs typeface="Calibri"/>
                    <a:sym typeface="Calibri"/>
                  </a:rPr>
                  <a:t>𝛼</a:t>
                </a: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, which</a:t>
                </a:r>
                <a:r>
                  <a:rPr lang="en-US" altLang="ko-KR" sz="1200" baseline="0" dirty="0">
                    <a:latin typeface="Calibri"/>
                    <a:ea typeface="Calibri"/>
                    <a:cs typeface="Calibri"/>
                    <a:sym typeface="Calibri"/>
                  </a:rPr>
                  <a:t> increases the penalty and forcing more outputs to zero</a:t>
                </a: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1200" i="0" dirty="0">
                    <a:latin typeface="Cambria Math" panose="02040503050406030204" pitchFamily="18" charset="0"/>
                    <a:ea typeface="Calibri"/>
                    <a:cs typeface="Calibri"/>
                    <a:sym typeface="Calibri"/>
                  </a:rPr>
                  <a:t>𝜆_𝑖</a:t>
                </a: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 is decreased to loosen the restriction</a:t>
                </a:r>
              </a:p>
            </p:txBody>
          </p:sp>
        </mc:Fallback>
      </mc:AlternateContent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8BE7CB92-022F-735E-AB28-5B10C7B3EE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32719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9D4FCE98-46AD-27D9-4BFD-CF348F957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DEAB69F-8835-BC70-13C5-94534EEE24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indent="0" algn="just">
              <a:buClr>
                <a:schemeClr val="dk1"/>
              </a:buClr>
              <a:buSzPts val="1800"/>
              <a:buFont typeface="Calibri"/>
              <a:buNone/>
            </a:pPr>
            <a:r>
              <a:rPr lang="en-US" altLang="ko-KR" sz="1200" dirty="0">
                <a:latin typeface="Calibri"/>
                <a:ea typeface="Calibri"/>
                <a:cs typeface="Calibri"/>
                <a:sym typeface="Calibri"/>
              </a:rPr>
              <a:t>Through this regularization, </a:t>
            </a:r>
            <a:r>
              <a:rPr lang="en-US" altLang="ko-KR" sz="1200" dirty="0" err="1">
                <a:latin typeface="Calibri"/>
                <a:ea typeface="Calibri"/>
                <a:cs typeface="Calibri"/>
                <a:sym typeface="Calibri"/>
              </a:rPr>
              <a:t>ReMoE</a:t>
            </a:r>
            <a:r>
              <a:rPr lang="en-US" altLang="ko-KR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altLang="ko-KR" sz="1200" dirty="0" err="1">
                <a:latin typeface="Calibri"/>
                <a:ea typeface="Calibri"/>
                <a:cs typeface="Calibri"/>
                <a:sym typeface="Calibri"/>
              </a:rPr>
              <a:t>sucessfullt</a:t>
            </a:r>
            <a:r>
              <a:rPr lang="en-US" altLang="ko-KR" sz="1200" dirty="0">
                <a:latin typeface="Calibri"/>
                <a:ea typeface="Calibri"/>
                <a:cs typeface="Calibri"/>
                <a:sym typeface="Calibri"/>
              </a:rPr>
              <a:t> locks average sparsity around the target, guaranteeing consistent computational efficiency</a:t>
            </a:r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469ED94B-DE60-E1DD-40F9-F286A1CBFE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024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Google Shape;114;g343484da3c0_0_0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6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To apply a uniform penalty </a:t>
                </a: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→</m:t>
                    </m:r>
                  </m:oMath>
                </a14:m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 Do nothing to prevent router from favoring specific experts. It</a:t>
                </a:r>
                <a:r>
                  <a:rPr lang="en-US" altLang="ko-KR" sz="1200" baseline="0" dirty="0">
                    <a:latin typeface="Calibri"/>
                    <a:ea typeface="Calibri"/>
                    <a:cs typeface="Calibri"/>
                    <a:sym typeface="Calibri"/>
                  </a:rPr>
                  <a:t> worsens the load balancing problem</a:t>
                </a:r>
                <a:endParaRPr lang="en-US" altLang="ko-KR" sz="12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mc:Choice>
        <mc:Fallback>
          <p:sp>
            <p:nvSpPr>
              <p:cNvPr id="114" name="Google Shape;114;g343484da3c0_0_0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400550"/>
                <a:ext cx="5486400" cy="36006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To apply a uniform penalty </a:t>
                </a:r>
                <a:r>
                  <a:rPr lang="en-US" altLang="ko-KR" sz="1200" b="0" i="0">
                    <a:latin typeface="Cambria Math" panose="02040503050406030204" pitchFamily="18" charset="0"/>
                    <a:ea typeface="Calibri"/>
                    <a:cs typeface="Calibri"/>
                    <a:sym typeface="Calibri"/>
                  </a:rPr>
                  <a:t>→</a:t>
                </a:r>
                <a:r>
                  <a:rPr lang="en-US" altLang="ko-KR" sz="1200" dirty="0">
                    <a:latin typeface="Calibri"/>
                    <a:ea typeface="Calibri"/>
                    <a:cs typeface="Calibri"/>
                    <a:sym typeface="Calibri"/>
                  </a:rPr>
                  <a:t> Do nothing to prevent router from favoring specific experts. It</a:t>
                </a:r>
                <a:r>
                  <a:rPr lang="en-US" altLang="ko-KR" sz="1200" baseline="0" dirty="0">
                    <a:latin typeface="Calibri"/>
                    <a:ea typeface="Calibri"/>
                    <a:cs typeface="Calibri"/>
                    <a:sym typeface="Calibri"/>
                  </a:rPr>
                  <a:t> worsens the load balancing problem</a:t>
                </a:r>
                <a:endParaRPr lang="en-US" altLang="ko-KR" sz="12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mc:Fallback>
      </mc:AlternateContent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94504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A399455B-23E2-8863-C4B2-C5ADFBCBF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DF22B996-4AAA-DAEE-A649-B300FD0167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596" lvl="1" indent="0" algn="just">
              <a:buClr>
                <a:schemeClr val="dk1"/>
              </a:buClr>
              <a:buSzPts val="1800"/>
              <a:buFont typeface="Calibri"/>
              <a:buNone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It drives the router outputs for overused experts toward zero much faster, and it naturally redistributes the load</a:t>
            </a:r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B3202F95-66FC-CB95-4674-21D228D4D3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4112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2348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504084BF-63D3-F579-A6D3-392BBC782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0318E0BC-56F1-E7BB-96E5-65326E0A71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32EC9119-ED63-BACA-AEEA-EA78C1618A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422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C7269F4E-E4BA-8725-F391-DE4B19F19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490B80D8-87FE-C39C-5C08-FA82F6AF3F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100 iteration is accounted for only 0.17%  of total training steps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Micro batching is to reduce batch size during the first 100 steps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Activation checkpointing is to discard intermediate activated expert results and recompute them dynamically during the backward pass to save VRAM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4019F7E1-93ED-A1A5-6F3D-955277693A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3943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dMoE</a:t>
            </a:r>
            <a:r>
              <a:rPr lang="en-US" dirty="0"/>
              <a:t> --- Token-choice </a:t>
            </a:r>
            <a:r>
              <a:rPr lang="en-US" dirty="0" err="1"/>
              <a:t>dropless</a:t>
            </a:r>
            <a:r>
              <a:rPr lang="en-US" dirty="0"/>
              <a:t> </a:t>
            </a:r>
            <a:r>
              <a:rPr lang="en-US" dirty="0" err="1"/>
              <a:t>TopK</a:t>
            </a:r>
            <a:r>
              <a:rPr lang="en-US" dirty="0"/>
              <a:t> routing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EC --- Expert Choice </a:t>
            </a:r>
            <a:r>
              <a:rPr lang="en-US" dirty="0" err="1"/>
              <a:t>TopK</a:t>
            </a:r>
            <a:r>
              <a:rPr lang="en-US" dirty="0"/>
              <a:t> routing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Hash --- Deterministic hash routing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Lory --- Fully differentiable expert-merging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SparseMixer-v2 --- </a:t>
            </a:r>
            <a:r>
              <a:rPr lang="en-US" dirty="0" err="1"/>
              <a:t>TopK</a:t>
            </a:r>
            <a:r>
              <a:rPr lang="en-US" dirty="0"/>
              <a:t> with improved gradient estimation</a:t>
            </a:r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2796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224ff51afe_2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g3224ff51afe_2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CFBE2ABE-1E82-A828-39E3-77C8A7B0C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3485CDDC-8DF0-20BA-EA4F-820297A15A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overall takeaway is that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first fully-differentiable routing method to actually surpass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TopK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rather than trail it. Earlier differentiable approaches like Lory paid a quality cost for their differentiability, but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delivers both differentiability and superior performance simultaneously.</a:t>
            </a:r>
            <a:endParaRPr lang="en-US"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4A0443C3-6FEE-C267-A62F-A2B092699C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4153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9163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DB2792A8-1CE9-065A-AA64-B949B2971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7805A372-739B-58EC-DA5A-02F14DBE12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It consistently achieves a lower validation loss than standard </a:t>
            </a:r>
            <a:r>
              <a:rPr lang="en-US" dirty="0" err="1"/>
              <a:t>MoE</a:t>
            </a:r>
            <a:r>
              <a:rPr lang="en-US" dirty="0"/>
              <a:t> across all model sizes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performance gap between </a:t>
            </a:r>
            <a:r>
              <a:rPr lang="en-US" dirty="0" err="1"/>
              <a:t>ReMoE</a:t>
            </a:r>
            <a:r>
              <a:rPr lang="en-US" dirty="0"/>
              <a:t> and </a:t>
            </a:r>
            <a:r>
              <a:rPr lang="en-US" dirty="0" err="1"/>
              <a:t>MoE</a:t>
            </a:r>
            <a:r>
              <a:rPr lang="en-US" dirty="0"/>
              <a:t> doesn’t not </a:t>
            </a:r>
            <a:r>
              <a:rPr lang="en-US" dirty="0" err="1"/>
              <a:t>shink</a:t>
            </a:r>
            <a:r>
              <a:rPr lang="en-US" dirty="0"/>
              <a:t> as the model grows, providing </a:t>
            </a:r>
            <a:r>
              <a:rPr lang="en-US" dirty="0" err="1"/>
              <a:t>ReMoE</a:t>
            </a:r>
            <a:r>
              <a:rPr lang="en-US" dirty="0"/>
              <a:t> maintains its architectural advantage at larger scales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5657C704-1C4F-4526-2195-28B1088EB7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1254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F4695010-A494-1509-FC18-57AB13BDB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C55B888E-8094-1CA0-9DD8-2C37DDC45B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05327CBD-01AF-1110-E2AF-E7C550845E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77597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2D213136-0F05-A928-3176-BFAC40E19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D4C4A25D-4E7D-2C7A-EACF-0572ECAF19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It consistently outperforms standard </a:t>
            </a:r>
            <a:r>
              <a:rPr lang="en-US" dirty="0" err="1"/>
              <a:t>MoE</a:t>
            </a:r>
            <a:r>
              <a:rPr lang="en-US" dirty="0"/>
              <a:t>, but more importantly, </a:t>
            </a:r>
            <a:r>
              <a:rPr lang="en-US" dirty="0" err="1"/>
              <a:t>ReMoE</a:t>
            </a:r>
            <a:r>
              <a:rPr lang="en-US" dirty="0"/>
              <a:t> shows a much steeper slope of improvements as the number of active experts increases</a:t>
            </a:r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ED721E4D-977B-2991-5812-41463D2D41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217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0F4A8918-35B7-5C95-C0E9-25AC97AC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DD4AF2BB-DE4F-F2D4-8824-4A94AD1D3E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explanations about these models on this paper is not enough. Need more search and summarization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6FED7E22-59E3-1B96-10CA-728887DE29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747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A7CA566-55E4-DDE9-44BF-A06C0B678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C4259246-B2C6-620C-23C5-D4A83FF0AD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T: tokens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d: hidden size</a:t>
            </a:r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4953FC91-2097-AD16-D30F-4A9877BABE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0340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Non-differentiable training objective that limits further scalability</a:t>
            </a:r>
            <a:endParaRPr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4687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09F6701B-6539-961C-B849-0C9646B77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7D7057A6-9E33-691D-C1E8-DF4633AFFE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Assign expert weights that allows exact zeros to drop unneeded experts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D1B0F10E-0A76-8030-4BD8-F6F6774C1A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0085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6265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Assign expert weights that allows exact zeros to drop unneeded experts</a:t>
            </a:r>
            <a:endParaRPr dirty="0"/>
          </a:p>
        </p:txBody>
      </p:sp>
      <p:sp>
        <p:nvSpPr>
          <p:cNvPr id="115" name="Google Shape;115;g343484da3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5318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6F18B-BF25-4B17-949A-5C1E98EE2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F41DD14-F2E5-4F52-AE67-3E0E0B1BA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6A833-CF83-4F9E-BE89-6D8FAF0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0281A5-B7B8-440E-AA6E-7FEB8A42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6F500A-772C-4D96-8A2A-92D3AC6B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29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5C792C-FC80-41BC-BE10-DC87B612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6244E-E715-4BB5-AC1E-7AF72239E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253CF-F361-4B58-9708-944FB66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D9F29D-5E03-42AB-B749-98A03A80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C3470-C7AD-43C9-97A7-92F998C2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80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A758258-9731-4E84-97A6-7BADCDB80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493136F-BFFF-42ED-9B74-0E1DDC3CD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7710DD-730E-421A-98CD-5BB0A5E2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A2B27-0D1F-4EAB-8453-067C4D9C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BA66A-18ED-416B-8527-9D093170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381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>
  <p:cSld name="제목 슬라이드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0"/>
            </a:lvl1pPr>
            <a:lvl2pPr lvl="1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1060704" y="4923383"/>
            <a:ext cx="10067600" cy="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2438339" lvl="3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3047924" lvl="4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66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제목 및 내용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2pPr>
            <a:lvl3pPr marL="1828754" lvl="2" indent="-4063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/>
            </a:lvl3pPr>
            <a:lvl4pPr marL="2438339" lvl="3" indent="-3979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/>
            </a:lvl4pPr>
            <a:lvl5pPr marL="3047924" lvl="4" indent="-3809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82" name="Google Shape;82;p15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5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5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4" y="6538845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9291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0">
                <a:solidFill>
                  <a:schemeClr val="dk1"/>
                </a:solidFill>
              </a:defRPr>
            </a:lvl1pPr>
            <a:lvl2pPr marL="1219170" lvl="1" indent="-304792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7523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콘텐츠 2개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2438339" lvl="3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3047924" lvl="4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2438339" lvl="3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3047924" lvl="4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94" name="Google Shape;94;p17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17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7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4" y="6538845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284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404569-D765-43C2-8340-08714890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BE04EF-251D-46F8-A503-E1A602C7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09FC58-F98F-4A7F-A227-8AB4A39B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CC7B8D-6104-495A-91FE-1B47DE4F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72816-82E2-41C5-BAB0-0950382A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14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65C0E-E93D-4CAE-B06A-C93825EA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90ED48-4817-4230-A08A-586DCD455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C45704-2085-481A-860B-A505D23D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295324-0FAA-4253-BA97-C87E674E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7BB3A-C1BE-4FCE-AC65-191C9B65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37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AC51D-97C7-4848-ABA0-65C5705E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C0B4A0-5E71-4690-BE17-AF46A7075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2A562E1-662A-4491-9D7F-C80CB7893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65F56-24F6-444C-9BF4-749ED2E6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091C2-9A72-4602-A7FB-05F41FD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6AE7FA-6A7B-4CA7-B79B-C7F81444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14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600CC-B091-4AB6-B06A-17A3034B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3A6C39-1899-4697-9161-79C8FF7DC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90F7A0-7361-41C8-A375-45DF4A81C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682492-7194-466D-A63D-7EF113DE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45C2366-86A7-4DFE-84E6-D0B6D3764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A4FB5F-2131-4656-BF41-DCAF78D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90CC0D-CB44-4834-B093-317C87AE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291673-C454-4335-844A-8262DF6F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67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A9AC-B2B9-4086-A59D-4EB40CAD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B55F3F-2E38-4027-9228-236818FC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5499A8D-98C4-4C50-8C3C-26BB88BD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300F24-DA3F-4DDD-8532-83E22BA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95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D4AD045-EA87-45AC-AD9A-236899ED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FF9AFC7-D979-48E1-AEF1-9B05F06F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DDAD02-ACD2-43B7-8E43-78DD701B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427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B2E5C-36F7-4A13-9B51-45B386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793381-7DA6-48D3-A9BC-63D2CCA8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AA3EE-2FF4-4EC7-B040-003CC13A5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D824C2-A9CC-4E6E-B2D9-5F946B0A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441467-A80D-496D-874B-9B563111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13CA8A-1AA3-4DA5-8893-02B7B1B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621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C2249D-8B5C-4F26-94E2-B9503903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7CBA9A-C604-4F0E-A769-0BA74051C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4A5BC6-157C-412F-B81B-D718D6BC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D7EAF2-CCF3-427D-B323-73F7F06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F496EB-629E-4241-8102-F3B3EDA6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E00982-F607-4E3B-956C-69700CB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11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5C2CCD-28CD-4836-85CC-E31843F1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FDFF97-A252-4C2F-8CE1-4E6026A2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0D5086-E3CE-40B0-B5E1-4213C44E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07-18ED-4257-927C-0E83AA50433D}" type="datetimeFigureOut">
              <a:rPr lang="ko-KR" altLang="en-US" smtClean="0"/>
              <a:t>2026. 5. 7.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F7E4E5-7067-4C35-8D7E-696F4A76C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9DCB1A-E208-4870-BD21-169B1D129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6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0152606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sldNum" idx="4294967295"/>
          </p:nvPr>
        </p:nvSpPr>
        <p:spPr>
          <a:xfrm>
            <a:off x="9448800" y="6538384"/>
            <a:ext cx="2743200" cy="2878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</a:t>
            </a:fld>
            <a:endParaRPr/>
          </a:p>
        </p:txBody>
      </p:sp>
      <p:sp>
        <p:nvSpPr>
          <p:cNvPr id="13" name="Google Shape;101;p18">
            <a:extLst>
              <a:ext uri="{FF2B5EF4-FFF2-40B4-BE49-F238E27FC236}">
                <a16:creationId xmlns:a16="http://schemas.microsoft.com/office/drawing/2014/main" id="{3DEF9A4B-287A-4CF3-810E-27802ADD602A}"/>
              </a:ext>
            </a:extLst>
          </p:cNvPr>
          <p:cNvSpPr txBox="1">
            <a:spLocks/>
          </p:cNvSpPr>
          <p:nvPr/>
        </p:nvSpPr>
        <p:spPr>
          <a:xfrm>
            <a:off x="520700" y="1646600"/>
            <a:ext cx="10962800" cy="15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defTabSz="1219170" latinLnBrk="0">
              <a:buClr>
                <a:srgbClr val="FFFFFF"/>
              </a:buClr>
              <a:defRPr/>
            </a:pPr>
            <a:r>
              <a:rPr lang="en-US" altLang="ko" sz="2000" b="1" kern="0" dirty="0">
                <a:solidFill>
                  <a:srgbClr val="424242"/>
                </a:solidFill>
              </a:rPr>
              <a:t>Journal Club:</a:t>
            </a:r>
          </a:p>
          <a:p>
            <a:pPr defTabSz="1219170" latinLnBrk="0">
              <a:buClr>
                <a:srgbClr val="FFFFFF"/>
              </a:buClr>
              <a:defRPr/>
            </a:pPr>
            <a:r>
              <a:rPr lang="en-US" altLang="ko" sz="2000" b="1" kern="0" dirty="0">
                <a:solidFill>
                  <a:srgbClr val="424242"/>
                </a:solidFill>
              </a:rPr>
              <a:t>“</a:t>
            </a:r>
            <a:r>
              <a:rPr lang="en-US" altLang="ko" sz="2000" b="1" kern="0" dirty="0" err="1">
                <a:solidFill>
                  <a:srgbClr val="424242"/>
                </a:solidFill>
              </a:rPr>
              <a:t>ReMoE</a:t>
            </a:r>
            <a:r>
              <a:rPr lang="en-US" altLang="ko" sz="2000" b="1" kern="0" dirty="0">
                <a:solidFill>
                  <a:srgbClr val="424242"/>
                </a:solidFill>
              </a:rPr>
              <a:t>: Fully Differentiable Mixture-of-Experts With </a:t>
            </a:r>
            <a:r>
              <a:rPr lang="en-US" altLang="ko" sz="2000" b="1" kern="0" dirty="0" err="1">
                <a:solidFill>
                  <a:srgbClr val="424242"/>
                </a:solidFill>
              </a:rPr>
              <a:t>ReLU</a:t>
            </a:r>
            <a:r>
              <a:rPr lang="en-US" altLang="ko" sz="2000" b="1" kern="0" dirty="0">
                <a:solidFill>
                  <a:srgbClr val="424242"/>
                </a:solidFill>
              </a:rPr>
              <a:t> Routing”</a:t>
            </a:r>
          </a:p>
        </p:txBody>
      </p:sp>
      <p:sp>
        <p:nvSpPr>
          <p:cNvPr id="14" name="Google Shape;102;p18">
            <a:extLst>
              <a:ext uri="{FF2B5EF4-FFF2-40B4-BE49-F238E27FC236}">
                <a16:creationId xmlns:a16="http://schemas.microsoft.com/office/drawing/2014/main" id="{86AA0774-A874-42C6-BAC5-9A9F22A16C98}"/>
              </a:ext>
            </a:extLst>
          </p:cNvPr>
          <p:cNvSpPr txBox="1">
            <a:spLocks/>
          </p:cNvSpPr>
          <p:nvPr/>
        </p:nvSpPr>
        <p:spPr>
          <a:xfrm>
            <a:off x="520700" y="3640717"/>
            <a:ext cx="10962800" cy="6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defTabSz="1219170" latinLnBrk="0">
              <a:buClr>
                <a:srgbClr val="FFFFFF"/>
              </a:buClr>
              <a:defRPr/>
            </a:pPr>
            <a:r>
              <a:rPr lang="en-US" altLang="ko" sz="2400" kern="0" dirty="0">
                <a:solidFill>
                  <a:srgbClr val="424242"/>
                </a:solidFill>
              </a:rPr>
              <a:t>Junsung Kim</a:t>
            </a:r>
            <a:endParaRPr lang="en-US" sz="2400" kern="0" dirty="0">
              <a:solidFill>
                <a:srgbClr val="424242"/>
              </a:solidFill>
            </a:endParaRPr>
          </a:p>
        </p:txBody>
      </p:sp>
      <p:sp>
        <p:nvSpPr>
          <p:cNvPr id="15" name="Google Shape;103;p18">
            <a:extLst>
              <a:ext uri="{FF2B5EF4-FFF2-40B4-BE49-F238E27FC236}">
                <a16:creationId xmlns:a16="http://schemas.microsoft.com/office/drawing/2014/main" id="{CFB27834-E51D-4382-8A0D-318B47D825B5}"/>
              </a:ext>
            </a:extLst>
          </p:cNvPr>
          <p:cNvSpPr txBox="1"/>
          <p:nvPr/>
        </p:nvSpPr>
        <p:spPr>
          <a:xfrm>
            <a:off x="520700" y="4976033"/>
            <a:ext cx="10962800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altLang="ko" sz="1333" i="1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INFONET Journal Club Presentation</a:t>
            </a:r>
            <a:endParaRPr sz="1333" i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04;p18">
            <a:extLst>
              <a:ext uri="{FF2B5EF4-FFF2-40B4-BE49-F238E27FC236}">
                <a16:creationId xmlns:a16="http://schemas.microsoft.com/office/drawing/2014/main" id="{90E79546-DFAE-49DA-9C48-5D72E835E068}"/>
              </a:ext>
            </a:extLst>
          </p:cNvPr>
          <p:cNvSpPr txBox="1"/>
          <p:nvPr/>
        </p:nvSpPr>
        <p:spPr>
          <a:xfrm>
            <a:off x="520700" y="4137117"/>
            <a:ext cx="10962800" cy="41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altLang="ko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May. 8th, 2026</a:t>
            </a:r>
            <a:endParaRPr sz="1067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3086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Controlling Sparsity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10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/>
              <p:cNvSpPr txBox="1"/>
              <p:nvPr/>
            </p:nvSpPr>
            <p:spPr>
              <a:xfrm>
                <a:off x="288000" y="1018301"/>
                <a:ext cx="11520000" cy="253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Tendency to Over-Activate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When using a </a:t>
                </a: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ReLU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router, the model naturally attempts to activate more experts to maximize its capacity and minimize the language modeling loss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Lowers the overall sparsity and ruins the computational benefits of the </a:t>
                </a: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MoE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architecture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Goal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model must be forced to maintain a target sparsity level of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1−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𝑘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to keep computational costs</a:t>
                </a:r>
              </a:p>
            </p:txBody>
          </p:sp>
        </mc:Choice>
        <mc:Fallback>
          <p:sp>
            <p:nvSpPr>
              <p:cNvPr id="120" name="Google Shape;120;p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2534500"/>
              </a:xfrm>
              <a:prstGeom prst="rect">
                <a:avLst/>
              </a:prstGeom>
              <a:blipFill>
                <a:blip r:embed="rId3"/>
                <a:stretch>
                  <a:fillRect r="-3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4391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6936A804-A801-3728-A0EE-6D8F68013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7" name="Google Shape;117;p20">
                <a:extLst>
                  <a:ext uri="{FF2B5EF4-FFF2-40B4-BE49-F238E27FC236}">
                    <a16:creationId xmlns:a16="http://schemas.microsoft.com/office/drawing/2014/main" id="{B3E2FBAC-43ED-0984-35CC-C4F2BD29EDD9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88000" y="288000"/>
                <a:ext cx="11520000" cy="54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ctr" anchorCtr="0">
                <a:normAutofit/>
              </a:bodyPr>
              <a:lstStyle/>
              <a:p>
                <a:pPr>
                  <a:buSzPts val="24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 Regularization</a:t>
                </a:r>
                <a:endParaRPr dirty="0"/>
              </a:p>
            </p:txBody>
          </p:sp>
        </mc:Choice>
        <mc:Fallback>
          <p:sp>
            <p:nvSpPr>
              <p:cNvPr id="117" name="Google Shape;117;p20">
                <a:extLst>
                  <a:ext uri="{FF2B5EF4-FFF2-40B4-BE49-F238E27FC236}">
                    <a16:creationId xmlns:a16="http://schemas.microsoft.com/office/drawing/2014/main" id="{B3E2FBAC-43ED-0984-35CC-C4F2BD29EDD9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88000" y="288000"/>
                <a:ext cx="11520000" cy="540000"/>
              </a:xfrm>
              <a:prstGeom prst="rect">
                <a:avLst/>
              </a:prstGeom>
              <a:blipFill>
                <a:blip r:embed="rId3"/>
                <a:stretch>
                  <a:fillRect l="-110" t="-2273"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6D0BCFE2-AA33-66C5-3894-154DB50844E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A9EEF468-AF8D-BE76-EDDE-4D8E33138C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11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03955887-E059-A943-4272-179D004AC7B6}"/>
                  </a:ext>
                </a:extLst>
              </p:cNvPr>
              <p:cNvSpPr txBox="1"/>
              <p:nvPr/>
            </p:nvSpPr>
            <p:spPr>
              <a:xfrm>
                <a:off x="288000" y="1018301"/>
                <a:ext cx="11520000" cy="38494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To counteract the over-activation, a regularization term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ℒ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𝑟𝑒𝑔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) is introduced to the main language model loss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ℒ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𝑙𝑚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)</a:t>
                </a:r>
              </a:p>
              <a:p>
                <a:pPr marL="152396" algn="just">
                  <a:buClr>
                    <a:schemeClr val="dk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ℒ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𝑙𝑚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𝑟𝑒𝑔</m:t>
                          </m:r>
                        </m:sub>
                      </m:sSub>
                    </m:oMath>
                  </m:oMathPara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ℒ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𝑟𝑒𝑔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uses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-norm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ReLU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outputs are always non-negative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This term is simply the average of all router outputs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Gradient Effect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Taking the derivative of this loss adds a constant penalty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𝐿𝑇</m:t>
                        </m:r>
                      </m:den>
                    </m:f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) to the gradient of every non-zero router output, constantly pushing those weights toward zero</a:t>
                </a:r>
              </a:p>
            </p:txBody>
          </p:sp>
        </mc:Choice>
        <mc:Fallback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03955887-E059-A943-4272-179D004AC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3849411"/>
              </a:xfrm>
              <a:prstGeom prst="rect">
                <a:avLst/>
              </a:prstGeom>
              <a:blipFill>
                <a:blip r:embed="rId4"/>
                <a:stretch>
                  <a:fillRect r="-3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1862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BE1DE3CF-8B6F-013E-CB12-5C87459F7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A75F0CE8-E3BD-C1E8-3521-8BFDADD89F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dirty="0"/>
              <a:t>The Adaptive Coefficient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860FB093-2C87-FA17-D45B-B41E01AC7EE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BF400034-DEEC-3330-DF6A-F5CC20D2338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12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775DDB75-CC1B-B504-E732-7F7E00C38B6C}"/>
                  </a:ext>
                </a:extLst>
              </p:cNvPr>
              <p:cNvSpPr txBox="1"/>
              <p:nvPr/>
            </p:nvSpPr>
            <p:spPr>
              <a:xfrm>
                <a:off x="288000" y="1018301"/>
                <a:ext cx="11520000" cy="36348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system uses a zeroth-order algorithm to dynamically update the coefficient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𝜆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) at each training step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𝑖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:</a:t>
                </a:r>
              </a:p>
              <a:p>
                <a:pPr marL="152396" algn="just">
                  <a:buClr>
                    <a:schemeClr val="dk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𝑖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+1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𝜆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⋅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𝛼</m:t>
                          </m:r>
                        </m:e>
                        <m:sup>
                          <m:func>
                            <m:func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  <m:t>sign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libri"/>
                                      <a:cs typeface="Calibri"/>
                                      <a:sym typeface="Calibri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libri"/>
                                          <a:cs typeface="Calibri"/>
                                          <a:sym typeface="Calibri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libri"/>
                                          <a:cs typeface="Calibri"/>
                                          <a:sym typeface="Calibri"/>
                                        </a:rPr>
                                        <m:t>1−</m:t>
                                      </m:r>
                                      <m:f>
                                        <m:f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libri"/>
                                              <a:cs typeface="Calibri"/>
                                              <a:sym typeface="Calibri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libri"/>
                                              <a:cs typeface="Calibri"/>
                                              <a:sym typeface="Calibri"/>
                                            </a:rPr>
                                            <m:t>𝑘</m:t>
                                          </m:r>
                                        </m:num>
                                        <m:den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libri"/>
                                              <a:cs typeface="Calibri"/>
                                              <a:sym typeface="Calibri"/>
                                            </a:rPr>
                                            <m:t>𝐸</m:t>
                                          </m:r>
                                        </m:den>
                                      </m:f>
                                    </m:e>
                                  </m:d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libri"/>
                                      <a:cs typeface="Calibri"/>
                                      <a:sym typeface="Calibri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libri"/>
                                          <a:cs typeface="Calibri"/>
                                          <a:sym typeface="Calibri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libri"/>
                                          <a:cs typeface="Calibri"/>
                                          <a:sym typeface="Calibri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libri"/>
                                          <a:cs typeface="Calibri"/>
                                          <a:sym typeface="Calibri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sup>
                      </m:sSup>
                    </m:oMath>
                  </m:oMathPara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Dynamic Balancing</a:t>
                </a: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ℒ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𝑟𝑒𝑔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1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𝐿𝑇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𝑙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=1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𝐿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𝑡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𝑇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  <a:cs typeface="Calibri"/>
                                        <a:sym typeface="Calibri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altLang="ko-KR" sz="2000" b="0" i="1" smtClean="0">
                                            <a:latin typeface="Cambria Math" panose="02040503050406030204" pitchFamily="18" charset="0"/>
                                            <a:cs typeface="Calibri"/>
                                            <a:sym typeface="Calibri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ko-KR" sz="2000" b="0" i="1" smtClean="0">
                                            <a:latin typeface="Cambria Math" panose="02040503050406030204" pitchFamily="18" charset="0"/>
                                            <a:cs typeface="Calibri"/>
                                            <a:sym typeface="Calibri"/>
                                          </a:rPr>
                                          <m:t>𝑅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ko-KR" sz="2000" b="0" i="1" smtClean="0">
                                                <a:latin typeface="Cambria Math" panose="02040503050406030204" pitchFamily="18" charset="0"/>
                                                <a:cs typeface="Calibri"/>
                                                <a:sym typeface="Calibri"/>
                                              </a:rPr>
                                            </m:ctrlPr>
                                          </m:dP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altLang="ko-KR" sz="2000" b="0" i="1" smtClean="0">
                                                    <a:latin typeface="Cambria Math" panose="02040503050406030204" pitchFamily="18" charset="0"/>
                                                    <a:cs typeface="Calibri"/>
                                                    <a:sym typeface="Calibri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altLang="ko-KR" sz="2000" b="0" i="1" smtClean="0">
                                                    <a:latin typeface="Cambria Math" panose="02040503050406030204" pitchFamily="18" charset="0"/>
                                                    <a:cs typeface="Calibri"/>
                                                    <a:sym typeface="Calibri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ko-KR" sz="2000" b="0" i="1" smtClean="0">
                                                    <a:latin typeface="Cambria Math" panose="02040503050406030204" pitchFamily="18" charset="0"/>
                                                    <a:cs typeface="Calibri"/>
                                                    <a:sym typeface="Calibri"/>
                                                  </a:rPr>
                                                  <m:t>𝑡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altLang="ko-KR" sz="2000" b="0" i="1" smtClean="0">
                                                    <a:latin typeface="Cambria Math" panose="02040503050406030204" pitchFamily="18" charset="0"/>
                                                    <a:cs typeface="Calibri"/>
                                                    <a:sym typeface="Calibri"/>
                                                  </a:rPr>
                                                  <m:t>𝑙</m:t>
                                                </m:r>
                                              </m:sup>
                                            </m:sSubSup>
                                          </m:e>
                                        </m:d>
                                      </m:e>
                                    </m:d>
                                  </m:e>
                                </m:d>
                              </m:e>
                              <m:sub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e>
                    </m:nary>
                    <m:r>
                      <a:rPr lang="en-US" altLang="ko-KR" sz="2000" b="0" i="1" smtClean="0"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=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1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𝐿𝑇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𝑙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=1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𝐿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𝑡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𝑇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  <m:t>𝑒</m:t>
                                </m:r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  <m:t>𝐸</m:t>
                                </m:r>
                              </m:sup>
                              <m:e>
                                <m:r>
                                  <a:rPr lang="en-US" altLang="ko-KR" sz="2000" b="0" i="1" smtClean="0">
                                    <a:latin typeface="Cambria Math" panose="02040503050406030204" pitchFamily="18" charset="0"/>
                                    <a:cs typeface="Calibri"/>
                                    <a:sym typeface="Calibri"/>
                                  </a:rPr>
                                  <m:t>𝑅</m:t>
                                </m:r>
                                <m:sSub>
                                  <m:sSubPr>
                                    <m:ctrlP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  <a:cs typeface="Calibri"/>
                                        <a:sym typeface="Calibri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altLang="ko-KR" sz="2000" b="0" i="1" smtClean="0">
                                            <a:latin typeface="Cambria Math" panose="02040503050406030204" pitchFamily="18" charset="0"/>
                                            <a:cs typeface="Calibri"/>
                                            <a:sym typeface="Calibri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en-US" altLang="ko-KR" sz="2000" b="0" i="1" smtClean="0">
                                                <a:latin typeface="Cambria Math" panose="02040503050406030204" pitchFamily="18" charset="0"/>
                                                <a:cs typeface="Calibri"/>
                                                <a:sym typeface="Calibri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ko-KR" sz="2000" b="0" i="1" smtClean="0">
                                                <a:latin typeface="Cambria Math" panose="02040503050406030204" pitchFamily="18" charset="0"/>
                                                <a:cs typeface="Calibri"/>
                                                <a:sym typeface="Calibri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ko-KR" sz="2000" b="0" i="1" smtClean="0">
                                                <a:latin typeface="Cambria Math" panose="02040503050406030204" pitchFamily="18" charset="0"/>
                                                <a:cs typeface="Calibri"/>
                                                <a:sym typeface="Calibri"/>
                                              </a:rPr>
                                              <m:t>𝑡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ko-KR" sz="2000" b="0" i="1" smtClean="0">
                                                <a:latin typeface="Cambria Math" panose="02040503050406030204" pitchFamily="18" charset="0"/>
                                                <a:cs typeface="Calibri"/>
                                                <a:sym typeface="Calibri"/>
                                              </a:rPr>
                                              <m:t>𝑙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e>
                                  <m:sub>
                                    <m:r>
                                      <a:rPr lang="en-US" altLang="ko-KR" sz="2000" b="0" i="1" smtClean="0">
                                        <a:latin typeface="Cambria Math" panose="02040503050406030204" pitchFamily="18" charset="0"/>
                                        <a:cs typeface="Calibri"/>
                                        <a:sym typeface="Calibri"/>
                                      </a:rPr>
                                      <m:t>𝑒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e>
                    </m:nary>
                  </m:oMath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It compares the current average sparsity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𝑆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) against the target (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1−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𝑘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𝐸</m:t>
                        </m:r>
                      </m:den>
                    </m:f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)</m:t>
                    </m:r>
                  </m:oMath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Low sparsity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→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dirty="0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𝜆</m:t>
                        </m:r>
                      </m:e>
                      <m:sub>
                        <m:r>
                          <a:rPr lang="en-US" altLang="ko-KR" sz="2000" b="0" i="1" dirty="0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is multiplied by a preset factor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𝛼</m:t>
                    </m:r>
                  </m:oMath>
                </a14:m>
                <a:endParaRPr lang="en-US" altLang="ko-KR" sz="2000" b="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High sparsity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→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 dirty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i="1" dirty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𝜆</m:t>
                        </m:r>
                      </m:e>
                      <m:sub>
                        <m:r>
                          <a:rPr lang="en-US" altLang="ko-KR" sz="2000" i="1" dirty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is decreased</a:t>
                </a:r>
              </a:p>
            </p:txBody>
          </p:sp>
        </mc:Choice>
        <mc:Fallback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775DDB75-CC1B-B504-E732-7F7E00C38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3634865"/>
              </a:xfrm>
              <a:prstGeom prst="rect">
                <a:avLst/>
              </a:prstGeom>
              <a:blipFill>
                <a:blip r:embed="rId3"/>
                <a:stretch>
                  <a:fillRect r="-3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9527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14D01440-6AE5-FBE2-6299-A02E7EE32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1B671BFD-12D6-CA29-8C40-DC0C6DE97E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dirty="0"/>
              <a:t>The Final Outcome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E441A54B-6EF8-5FB0-D6CB-DEF78CE38D1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E7EABB5-5A7C-9CA2-817E-908096834F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13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50F06E-8114-2B43-DC12-22470194A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98" y="1516166"/>
            <a:ext cx="7772400" cy="38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02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Load Balancing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14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/>
              <p:cNvSpPr txBox="1"/>
              <p:nvPr/>
            </p:nvSpPr>
            <p:spPr>
              <a:xfrm>
                <a:off x="288000" y="1018301"/>
                <a:ext cx="11520000" cy="3323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</a:t>
                </a: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MoE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Bottleneck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Some experts get overused while others are idle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Critical issue that leads to uneven compute distribution and routing collapse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Flaw in Standard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𝐿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1</m:t>
                        </m:r>
                      </m:sub>
                    </m:sSub>
                  </m:oMath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basic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𝐿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regularization treats the output for every expert and every layer equally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Consequence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To apply a uniform penalty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→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Do nothing to prevent router from favoring specific experts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120" name="Google Shape;120;p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33239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509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17B8DA4B-DA7C-DF02-9459-0C55A7CE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E3F37BD2-6CBA-AC91-AB50-0957A5A7E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Load Balancing Refinement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5A552C25-5B0B-E45C-C5E3-CF9468C2E08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B57C3F95-C7C8-77AB-9DF6-69E982174A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15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F89B073C-B8E6-C16A-EA21-3135B4A2C295}"/>
                  </a:ext>
                </a:extLst>
              </p:cNvPr>
              <p:cNvSpPr txBox="1"/>
              <p:nvPr/>
            </p:nvSpPr>
            <p:spPr>
              <a:xfrm>
                <a:off x="288000" y="1018301"/>
                <a:ext cx="11520000" cy="38950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fix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Introduce a non-differentiable weighting factor to the regularization loss</a:t>
                </a:r>
              </a:p>
              <a:p>
                <a:pPr marL="152396" algn="just">
                  <a:buClr>
                    <a:schemeClr val="dk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ℒ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𝑟𝑒𝑔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,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𝑙𝑏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𝐿𝑇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𝑙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𝐿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cs typeface="Calibri"/>
                                  <a:sym typeface="Calibri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sz="2000" i="1">
                                  <a:latin typeface="Cambria Math" panose="02040503050406030204" pitchFamily="18" charset="0"/>
                                  <a:cs typeface="Calibri"/>
                                  <a:sym typeface="Calibri"/>
                                </a:rPr>
                                <m:t>𝑡</m:t>
                              </m:r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cs typeface="Calibri"/>
                                  <a:sym typeface="Calibri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cs typeface="Calibri"/>
                                  <a:sym typeface="Calibri"/>
                                </a:rPr>
                                <m:t>𝑇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  <a:cs typeface="Calibri"/>
                                      <a:sym typeface="Calibri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ko-KR" sz="2000" i="1">
                                      <a:latin typeface="Cambria Math" panose="02040503050406030204" pitchFamily="18" charset="0"/>
                                      <a:cs typeface="Calibri"/>
                                      <a:sym typeface="Calibri"/>
                                    </a:rPr>
                                    <m:t>𝑒</m:t>
                                  </m:r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cs typeface="Calibri"/>
                                      <a:sym typeface="Calibri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cs typeface="Calibri"/>
                                      <a:sym typeface="Calibri"/>
                                    </a:rPr>
                                    <m:t>𝐸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  <m:t>𝑙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  <m:t>,</m:t>
                                      </m:r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  <m:t>𝑒</m:t>
                                      </m:r>
                                    </m:sub>
                                  </m:s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cs typeface="Calibri"/>
                                      <a:sym typeface="Calibri"/>
                                    </a:rPr>
                                    <m:t>𝑅</m:t>
                                  </m:r>
                                  <m:sSub>
                                    <m:sSub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</m:ctrlPr>
                                    </m:sSubPr>
                                    <m:e>
                                      <m:d>
                                        <m:d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cs typeface="Calibri"/>
                                              <a:sym typeface="Calibri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cs typeface="Calibri"/>
                                                  <a:sym typeface="Calibri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cs typeface="Calibri"/>
                                                  <a:sym typeface="Calibri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cs typeface="Calibri"/>
                                                  <a:sym typeface="Calibri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cs typeface="Calibri"/>
                                                  <a:sym typeface="Calibri"/>
                                                </a:rPr>
                                                <m:t>𝑙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b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cs typeface="Calibri"/>
                                          <a:sym typeface="Calibri"/>
                                        </a:rPr>
                                        <m:t>𝑒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Weighting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𝑓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𝑙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,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𝑒</m:t>
                        </m:r>
                      </m:sub>
                    </m:sSub>
                  </m:oMath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To measure how often an expert is activated relative to the ideal target ratio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The Mechanism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To apply a stronger penalty to experts that are receiving too many tokens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It drives the router outputs for overused experts toward zero much faster</a:t>
                </a:r>
              </a:p>
            </p:txBody>
          </p:sp>
        </mc:Choice>
        <mc:Fallback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F89B073C-B8E6-C16A-EA21-3135B4A2C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3895065"/>
              </a:xfrm>
              <a:prstGeom prst="rect">
                <a:avLst/>
              </a:prstGeom>
              <a:blipFill>
                <a:blip r:embed="rId3"/>
                <a:stretch>
                  <a:fillRect t="-68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9394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Three-Stage Training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16</a:t>
            </a:fld>
            <a:endParaRPr/>
          </a:p>
        </p:txBody>
      </p:sp>
      <p:sp>
        <p:nvSpPr>
          <p:cNvPr id="120" name="Google Shape;120;p20"/>
          <p:cNvSpPr txBox="1"/>
          <p:nvPr/>
        </p:nvSpPr>
        <p:spPr>
          <a:xfrm>
            <a:off x="288000" y="1018301"/>
            <a:ext cx="11520000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Stage 1: Warm-up (Dense Stage)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penalty coefficient starts very small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model acts like a dense model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To allow experts to rapidly diversify from their random initializations while the main language loss drops quickly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Stage 2: </a:t>
            </a: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Sparsifying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 stage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overall regularization term grows large enough to take effect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ReLU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 router beings aggressively pruning expert activations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To force further expert specialization and drives sparsity straight up to the target without manipulating language model loss</a:t>
            </a:r>
          </a:p>
        </p:txBody>
      </p:sp>
    </p:spTree>
    <p:extLst>
      <p:ext uri="{BB962C8B-B14F-4D97-AF65-F5344CB8AC3E}">
        <p14:creationId xmlns:p14="http://schemas.microsoft.com/office/powerpoint/2010/main" val="2978929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38E552C4-4C1D-CEC0-726E-41AF8A668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4358771A-E744-8B96-F758-A69BF1D9D9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Three-Stage Training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873FFEFE-B5A2-FEEB-89EA-27BF381827A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41A415AA-9461-C376-83B4-17D78A74FF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17</a:t>
            </a:fld>
            <a:endParaRPr/>
          </a:p>
        </p:txBody>
      </p:sp>
      <p:sp>
        <p:nvSpPr>
          <p:cNvPr id="120" name="Google Shape;120;p20">
            <a:extLst>
              <a:ext uri="{FF2B5EF4-FFF2-40B4-BE49-F238E27FC236}">
                <a16:creationId xmlns:a16="http://schemas.microsoft.com/office/drawing/2014/main" id="{075CF459-5A6D-28E0-C963-24A49EC2CE1D}"/>
              </a:ext>
            </a:extLst>
          </p:cNvPr>
          <p:cNvSpPr txBox="1"/>
          <p:nvPr/>
        </p:nvSpPr>
        <p:spPr>
          <a:xfrm>
            <a:off x="288000" y="1018301"/>
            <a:ext cx="115200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Stage 3: Stable Stage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Sparsity hits and locks onto the preset target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model smoothly optimizes language model loss within the new sparse subspace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overall regularization penalty remains constant</a:t>
            </a:r>
          </a:p>
        </p:txBody>
      </p:sp>
    </p:spTree>
    <p:extLst>
      <p:ext uri="{BB962C8B-B14F-4D97-AF65-F5344CB8AC3E}">
        <p14:creationId xmlns:p14="http://schemas.microsoft.com/office/powerpoint/2010/main" val="3114397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F9368297-71F6-3400-C024-A5AE5B07C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224A69B4-0C74-1B88-41A0-7E293ADAD7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Three-Stage Training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23802A2D-1CC3-5F97-3CAA-9E1B6859F9D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2264F734-505A-FD33-8ED6-9E4863823E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18</a:t>
            </a:fld>
            <a:endParaRPr/>
          </a:p>
        </p:txBody>
      </p:sp>
      <p:sp>
        <p:nvSpPr>
          <p:cNvPr id="120" name="Google Shape;120;p20">
            <a:extLst>
              <a:ext uri="{FF2B5EF4-FFF2-40B4-BE49-F238E27FC236}">
                <a16:creationId xmlns:a16="http://schemas.microsoft.com/office/drawing/2014/main" id="{39E27D6F-FB89-7154-B2C1-DECA2C0AF446}"/>
              </a:ext>
            </a:extLst>
          </p:cNvPr>
          <p:cNvSpPr txBox="1"/>
          <p:nvPr/>
        </p:nvSpPr>
        <p:spPr>
          <a:xfrm>
            <a:off x="288000" y="1018301"/>
            <a:ext cx="11520000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Computational Overhead &amp; Mitigation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Stage 1 and stage 2 activate a high number of experts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It temporarily introduce higher memory and computational costs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Negligible Time Cost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Typically resolve within 100 iterations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Memory Mitigation Strategies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Micro-batching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Activation Checkpointing</a:t>
            </a:r>
          </a:p>
        </p:txBody>
      </p:sp>
    </p:spTree>
    <p:extLst>
      <p:ext uri="{BB962C8B-B14F-4D97-AF65-F5344CB8AC3E}">
        <p14:creationId xmlns:p14="http://schemas.microsoft.com/office/powerpoint/2010/main" val="4037999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Comparison Against Other Routing Methods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19</a:t>
            </a:fld>
            <a:endParaRPr/>
          </a:p>
        </p:txBody>
      </p:sp>
      <p:sp>
        <p:nvSpPr>
          <p:cNvPr id="120" name="Google Shape;120;p20"/>
          <p:cNvSpPr txBox="1"/>
          <p:nvPr/>
        </p:nvSpPr>
        <p:spPr>
          <a:xfrm>
            <a:off x="288000" y="1018301"/>
            <a:ext cx="11520000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Setup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Active Params:         182M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Number of Experts: 8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Active Expert:           1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Baseline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dMoE</a:t>
            </a: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EC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Hash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Lory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SparseMixer-v2</a:t>
            </a:r>
          </a:p>
        </p:txBody>
      </p:sp>
    </p:spTree>
    <p:extLst>
      <p:ext uri="{BB962C8B-B14F-4D97-AF65-F5344CB8AC3E}">
        <p14:creationId xmlns:p14="http://schemas.microsoft.com/office/powerpoint/2010/main" val="330150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FC4BC4B-51AA-4651-BF1E-287CEA0929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3" t="797" r="920" b="870"/>
          <a:stretch/>
        </p:blipFill>
        <p:spPr>
          <a:xfrm>
            <a:off x="384000" y="1124494"/>
            <a:ext cx="3805413" cy="4934457"/>
          </a:xfrm>
          <a:prstGeom prst="rect">
            <a:avLst/>
          </a:prstGeom>
        </p:spPr>
      </p:pic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>
                <a:solidFill>
                  <a:srgbClr val="DC2314"/>
                </a:solidFill>
              </a:rPr>
              <a:t>Paper Information</a:t>
            </a:r>
            <a:endParaRPr dirty="0">
              <a:solidFill>
                <a:srgbClr val="DC2314"/>
              </a:solidFill>
            </a:endParaRPr>
          </a:p>
        </p:txBody>
      </p:sp>
      <p:sp>
        <p:nvSpPr>
          <p:cNvPr id="110" name="Google Shape;110;p19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 latinLnBrk="0">
              <a:buClr>
                <a:srgbClr val="000000"/>
              </a:buClr>
            </a:pPr>
            <a:r>
              <a:rPr lang="en-US" altLang="ko" kern="0" dirty="0">
                <a:solidFill>
                  <a:srgbClr val="000000"/>
                </a:solidFill>
              </a:rPr>
              <a:t>INFONET LAB.</a:t>
            </a:r>
            <a:endParaRPr kern="0" dirty="0">
              <a:solidFill>
                <a:srgbClr val="000000"/>
              </a:solidFill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 latinLnBrk="0">
              <a:buClr>
                <a:srgbClr val="000000"/>
              </a:buClr>
            </a:pPr>
            <a:fld id="{00000000-1234-1234-1234-123412341234}" type="slidenum">
              <a:rPr lang="en-US" altLang="ko" kern="0">
                <a:solidFill>
                  <a:srgbClr val="000000"/>
                </a:solidFill>
              </a:rPr>
              <a:pPr defTabSz="1219170" latinLnBrk="0">
                <a:buClr>
                  <a:srgbClr val="000000"/>
                </a:buClr>
              </a:pPr>
              <a:t>2</a:t>
            </a:fld>
            <a:endParaRPr kern="0">
              <a:solidFill>
                <a:srgbClr val="000000"/>
              </a:solidFill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4570712" y="1124494"/>
            <a:ext cx="7237288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 defTabSz="1219170" latinLnBrk="0"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Paper Title: “</a:t>
            </a:r>
            <a:r>
              <a:rPr lang="en-US" altLang="ko" sz="2000" kern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ReMoE</a:t>
            </a: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: Fully Differentiable Mixture-of-Experts With </a:t>
            </a:r>
            <a:r>
              <a:rPr lang="en-US" altLang="ko" sz="2000" kern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ReLU</a:t>
            </a: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Routing”</a:t>
            </a:r>
          </a:p>
          <a:p>
            <a:pPr marL="609585" indent="-457189" algn="just" defTabSz="1219170" latinLnBrk="0"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Authors: </a:t>
            </a:r>
            <a:r>
              <a:rPr lang="en-US" altLang="ko" sz="2000" kern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Ziteng</a:t>
            </a: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Wang, Jun Zhu, and </a:t>
            </a:r>
            <a:r>
              <a:rPr lang="en-US" altLang="ko" sz="2000" kern="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Jianfei</a:t>
            </a: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Chen</a:t>
            </a:r>
          </a:p>
          <a:p>
            <a:pPr marL="609585" indent="-457189" algn="just" defTabSz="1219170" latinLnBrk="0"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Affiliation: THBI Lab, Tsinghua University</a:t>
            </a:r>
          </a:p>
          <a:p>
            <a:pPr marL="609585" indent="-457189" algn="just" defTabSz="1219170" latinLnBrk="0"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altLang="ko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Accepted conference: ICLR 2025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5C769B31-B22D-720F-1E9B-DDAD144D2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6ACF96C3-FF41-098C-4A78-50CB1759CC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Comparison Against Other Routing Methods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353E5E61-FFDA-0547-9808-6E49614BB06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7F413A1C-233E-617B-7B5B-7C7462B2032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20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58E3B0-D138-FA05-1C7A-76F21B53D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771546"/>
            <a:ext cx="7772400" cy="382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97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Scalability --- Active Params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21</a:t>
            </a:fld>
            <a:endParaRPr/>
          </a:p>
        </p:txBody>
      </p:sp>
      <p:sp>
        <p:nvSpPr>
          <p:cNvPr id="120" name="Google Shape;120;p20"/>
          <p:cNvSpPr txBox="1"/>
          <p:nvPr/>
        </p:nvSpPr>
        <p:spPr>
          <a:xfrm>
            <a:off x="288000" y="1018301"/>
            <a:ext cx="115200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Setup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Active Params:         182M – 978M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Number of Experts: 8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Active Expert:           1</a:t>
            </a:r>
          </a:p>
        </p:txBody>
      </p:sp>
    </p:spTree>
    <p:extLst>
      <p:ext uri="{BB962C8B-B14F-4D97-AF65-F5344CB8AC3E}">
        <p14:creationId xmlns:p14="http://schemas.microsoft.com/office/powerpoint/2010/main" val="2263514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F56A7494-0699-3963-474A-1FE0F073A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48EABA5A-1160-4E72-51A6-5412FF084B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Scalability --- Active Params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595C84AB-A402-EF07-2D90-DC41C733386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44C75FF9-6256-5439-FECD-9E163332BEE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90606-3062-08BA-AF30-1E86743F2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27" y="1523422"/>
            <a:ext cx="473454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19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2CB123D4-42C8-9E7A-D0B0-CCA3F6536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789A3158-5AA9-E1C3-FDBC-4CCCCE72D5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Scalability --- Active Expert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E17CEA0B-EC7B-9715-B1B7-E520A145902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61186DDB-6AB0-1AFC-A035-438EA4893D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23</a:t>
            </a:fld>
            <a:endParaRPr/>
          </a:p>
        </p:txBody>
      </p:sp>
      <p:sp>
        <p:nvSpPr>
          <p:cNvPr id="120" name="Google Shape;120;p20">
            <a:extLst>
              <a:ext uri="{FF2B5EF4-FFF2-40B4-BE49-F238E27FC236}">
                <a16:creationId xmlns:a16="http://schemas.microsoft.com/office/drawing/2014/main" id="{429124E8-3392-95FD-6355-16D3807A4537}"/>
              </a:ext>
            </a:extLst>
          </p:cNvPr>
          <p:cNvSpPr txBox="1"/>
          <p:nvPr/>
        </p:nvSpPr>
        <p:spPr>
          <a:xfrm>
            <a:off x="288000" y="1018301"/>
            <a:ext cx="115200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Setup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Active Params:         182M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Number of Experts: 4 – 128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Active Expert:           1</a:t>
            </a:r>
          </a:p>
        </p:txBody>
      </p:sp>
    </p:spTree>
    <p:extLst>
      <p:ext uri="{BB962C8B-B14F-4D97-AF65-F5344CB8AC3E}">
        <p14:creationId xmlns:p14="http://schemas.microsoft.com/office/powerpoint/2010/main" val="2082496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5989045A-A6A8-762B-82A0-C01CFE85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19DDC48-01A9-8F10-9163-892F1BB82F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Scalability --- Active Expert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A9022108-F0F1-2835-4B29-9D18E8F19D8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A098ED84-9D8C-4545-676F-96EDCB4356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24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9537D9-65E0-FF71-74FD-D6C2B083B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236" y="1523422"/>
            <a:ext cx="473952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75E7A609-601D-ABBA-572D-2521D056B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9A46036-0A23-C8F5-F6D8-86AC8BDD2E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Preliminary: </a:t>
            </a:r>
            <a:r>
              <a:rPr lang="en-US" altLang="ko" dirty="0" err="1"/>
              <a:t>MoE</a:t>
            </a:r>
            <a:r>
              <a:rPr lang="en-US" altLang="ko" dirty="0"/>
              <a:t> for Decoder only Transformer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67D867E6-5273-6D3D-F116-6039A6F6123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8B7A1720-82DF-F29B-494C-9FDA27966E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3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E9A6B289-7BE3-D098-1CB5-E990FDC681F2}"/>
                  </a:ext>
                </a:extLst>
              </p:cNvPr>
              <p:cNvSpPr txBox="1"/>
              <p:nvPr/>
            </p:nvSpPr>
            <p:spPr>
              <a:xfrm>
                <a:off x="288000" y="1018301"/>
                <a:ext cx="11520000" cy="17850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Standard Architecture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𝐿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layers containing Self-Attention and a Feed-Forward Network (FFN)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MoE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Modification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Replaces standard FFNs with an </a:t>
                </a: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MoE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module (1 Router +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𝐸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Experts)</a:t>
                </a:r>
              </a:p>
            </p:txBody>
          </p:sp>
        </mc:Choice>
        <mc:Fallback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E9A6B289-7BE3-D098-1CB5-E990FDC68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1785064"/>
              </a:xfrm>
              <a:prstGeom prst="rect">
                <a:avLst/>
              </a:prstGeom>
              <a:blipFill>
                <a:blip r:embed="rId3"/>
                <a:stretch>
                  <a:fillRect b="-1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7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7A9989FB-4B9C-70E5-E6AB-FCBC0BD87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546CA857-07A0-11F6-49D8-F0624B35DA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Preliminary: </a:t>
            </a:r>
            <a:r>
              <a:rPr lang="en-US" altLang="ko" dirty="0" err="1"/>
              <a:t>MoE</a:t>
            </a:r>
            <a:r>
              <a:rPr lang="en-US" altLang="ko" dirty="0"/>
              <a:t> for Decoder only Transformer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56508489-53E8-1F83-9DC5-C4F88B07C48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509B770B-2B42-ADCF-08BE-9C8E20A9C1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4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2DB6045E-66DE-88C7-FA03-638433B0FB91}"/>
                  </a:ext>
                </a:extLst>
              </p:cNvPr>
              <p:cNvSpPr txBox="1"/>
              <p:nvPr/>
            </p:nvSpPr>
            <p:spPr>
              <a:xfrm>
                <a:off x="288000" y="1018301"/>
                <a:ext cx="11520000" cy="22144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MoE computation: The output token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𝑦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𝑡</m:t>
                        </m:r>
                      </m:sub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𝑙</m:t>
                        </m:r>
                      </m:sup>
                    </m:sSubSup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is computed via the routing function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𝑅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:</m:t>
                    </m:r>
                  </m:oMath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52396" algn="just">
                  <a:buClr>
                    <a:schemeClr val="dk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𝑦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𝑡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𝑙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ko-KR" sz="200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Σ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𝑒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𝐸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𝑅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libri"/>
                                      <a:cs typeface="Calibri"/>
                                      <a:sym typeface="Calibri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libri"/>
                                      <a:cs typeface="Calibri"/>
                                      <a:sym typeface="Calibri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libri"/>
                                      <a:cs typeface="Calibri"/>
                                      <a:sym typeface="Calibri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libri"/>
                                      <a:cs typeface="Calibri"/>
                                      <a:sym typeface="Calibri"/>
                                    </a:rPr>
                                    <m:t>𝑙</m:t>
                                  </m:r>
                                </m:sup>
                              </m:sSubSup>
                            </m:e>
                          </m:d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𝑒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𝐹𝐹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𝑁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𝑒</m:t>
                          </m:r>
                        </m:sub>
                      </m:sSub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  <m:t>𝑙</m:t>
                              </m:r>
                            </m:sup>
                          </m:sSub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libri"/>
                                  <a:cs typeface="Calibri"/>
                                  <a:sym typeface="Calibri"/>
                                </a:rPr>
                                <m:t>𝑓𝑓𝑛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Variables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Input: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</m:e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𝑙</m:t>
                        </m:r>
                      </m:sup>
                    </m:sSup>
                    <m:r>
                      <a:rPr lang="en-US" altLang="ko-KR" sz="2000" i="1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∈</m:t>
                    </m:r>
                    <m:sSup>
                      <m:sSup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ℝ</m:t>
                        </m:r>
                      </m:e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𝑇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×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𝑑</m:t>
                        </m:r>
                      </m:sup>
                    </m:sSup>
                  </m:oMath>
                </a14:m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𝑑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𝑓𝑓𝑛</m:t>
                        </m:r>
                      </m:sub>
                    </m:sSub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: FFN intermediate size</a:t>
                </a:r>
              </a:p>
            </p:txBody>
          </p:sp>
        </mc:Choice>
        <mc:Fallback>
          <p:sp>
            <p:nvSpPr>
              <p:cNvPr id="120" name="Google Shape;120;p20">
                <a:extLst>
                  <a:ext uri="{FF2B5EF4-FFF2-40B4-BE49-F238E27FC236}">
                    <a16:creationId xmlns:a16="http://schemas.microsoft.com/office/drawing/2014/main" id="{2DB6045E-66DE-88C7-FA03-638433B0F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221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7035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Sparse </a:t>
            </a:r>
            <a:r>
              <a:rPr lang="en-US" altLang="ko" dirty="0" err="1"/>
              <a:t>MoE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5</a:t>
            </a:fld>
            <a:endParaRPr/>
          </a:p>
        </p:txBody>
      </p:sp>
      <p:sp>
        <p:nvSpPr>
          <p:cNvPr id="120" name="Google Shape;120;p20"/>
          <p:cNvSpPr txBox="1"/>
          <p:nvPr/>
        </p:nvSpPr>
        <p:spPr>
          <a:xfrm>
            <a:off x="288000" y="1018301"/>
            <a:ext cx="11520000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Scaling Bottleneck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Increasing parameters improves Transformer performance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Constrained by compute resources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MoE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 Solution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Conditionally activating only a subset of parameters during training and inference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Efficiency Gain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Expands total model capacity without increasing compute costs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Challenge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MoE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 relies on routing, typically </a:t>
            </a: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TopK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, to select experts per token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It creates a discrete, non-differentiable training objective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Previous Approaches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6</a:t>
            </a:fld>
            <a:endParaRPr/>
          </a:p>
        </p:txBody>
      </p:sp>
      <p:sp>
        <p:nvSpPr>
          <p:cNvPr id="120" name="Google Shape;120;p20"/>
          <p:cNvSpPr txBox="1"/>
          <p:nvPr/>
        </p:nvSpPr>
        <p:spPr>
          <a:xfrm>
            <a:off x="288000" y="1018301"/>
            <a:ext cx="11520000" cy="2708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Soft </a:t>
            </a: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MoE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 &amp; SMEAR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Introduce token merging and expert merging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Limitation 1: Break token causality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Limitation 2: incompatible with autoregressive models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endParaRPr lang="en-US" altLang="ko-KR" sz="2000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Lory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Adapts expert merging for autoregressive compatibility</a:t>
            </a:r>
          </a:p>
          <a:p>
            <a:pPr marL="1066785" lvl="1" indent="-457189" algn="just"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Limitation: Underperforms </a:t>
            </a:r>
            <a:r>
              <a:rPr lang="en-US" altLang="ko-KR" sz="2000" dirty="0" err="1">
                <a:latin typeface="Calibri"/>
                <a:ea typeface="Calibri"/>
                <a:cs typeface="Calibri"/>
                <a:sym typeface="Calibri"/>
              </a:rPr>
              <a:t>TopK</a:t>
            </a:r>
            <a:r>
              <a:rPr lang="en-US" altLang="ko-KR" sz="2000" dirty="0">
                <a:latin typeface="Calibri"/>
                <a:ea typeface="Calibri"/>
                <a:cs typeface="Calibri"/>
                <a:sym typeface="Calibri"/>
              </a:rPr>
              <a:t> method</a:t>
            </a:r>
          </a:p>
        </p:txBody>
      </p:sp>
    </p:spTree>
    <p:extLst>
      <p:ext uri="{BB962C8B-B14F-4D97-AF65-F5344CB8AC3E}">
        <p14:creationId xmlns:p14="http://schemas.microsoft.com/office/powerpoint/2010/main" val="3437167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A0B0840E-485E-6E95-CFC0-3DDE47E17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832D6AC4-BC3A-591F-D621-AF6D9C78B8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err="1"/>
              <a:t>ReMoE</a:t>
            </a:r>
            <a:r>
              <a:rPr lang="en-US" altLang="ko" dirty="0"/>
              <a:t>: </a:t>
            </a:r>
            <a:r>
              <a:rPr lang="en-US" altLang="ko" dirty="0" err="1"/>
              <a:t>ReLU</a:t>
            </a:r>
            <a:r>
              <a:rPr lang="en-US" altLang="ko" dirty="0"/>
              <a:t> Routing</a:t>
            </a:r>
            <a:endParaRPr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B41072AE-8F64-9633-845E-6CCFB0C876C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8266FFBB-D00C-5237-2E02-5D01230932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8BC25A-C290-B6F9-9E7F-4F8DEF3B3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510" y="1523422"/>
            <a:ext cx="511898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71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err="1"/>
              <a:t>ReMoE</a:t>
            </a:r>
            <a:r>
              <a:rPr lang="en-US" altLang="ko" dirty="0"/>
              <a:t>: TopK vs </a:t>
            </a:r>
            <a:r>
              <a:rPr lang="en-US" altLang="ko" dirty="0" err="1"/>
              <a:t>ReLU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8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4D7A13-9A89-AAAA-6055-BF6CB16B0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43" y="2243422"/>
            <a:ext cx="7886513" cy="288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915606-EDBD-FCF5-3712-D0ABB46020E7}"/>
              </a:ext>
            </a:extLst>
          </p:cNvPr>
          <p:cNvSpPr/>
          <p:nvPr/>
        </p:nvSpPr>
        <p:spPr>
          <a:xfrm>
            <a:off x="3566160" y="3771900"/>
            <a:ext cx="472440" cy="857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03940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err="1"/>
              <a:t>ReMoE</a:t>
            </a:r>
            <a:r>
              <a:rPr lang="en-US" altLang="ko" dirty="0"/>
              <a:t>: </a:t>
            </a:r>
            <a:r>
              <a:rPr lang="en-US" altLang="ko" dirty="0" err="1"/>
              <a:t>ReLU</a:t>
            </a:r>
            <a:r>
              <a:rPr lang="en-US" altLang="ko" dirty="0"/>
              <a:t> Routing</a:t>
            </a:r>
            <a:endParaRPr dirty="0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9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Google Shape;120;p20"/>
              <p:cNvSpPr txBox="1"/>
              <p:nvPr/>
            </p:nvSpPr>
            <p:spPr>
              <a:xfrm>
                <a:off x="288000" y="1018301"/>
                <a:ext cx="11520000" cy="3016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Fully Differentiable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Uses </a:t>
                </a:r>
                <a:r>
                  <a:rPr lang="en-US" altLang="ko-KR" sz="2000" dirty="0" err="1">
                    <a:latin typeface="Calibri"/>
                    <a:ea typeface="Calibri"/>
                    <a:cs typeface="Calibri"/>
                    <a:sym typeface="Calibri"/>
                  </a:rPr>
                  <a:t>ReLU</a:t>
                </a: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outputs to assign expert weights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Dynamic Routing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Abandons the strict exactly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𝑘</m:t>
                    </m:r>
                  </m:oMath>
                </a14:m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 experts per token rule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Routing decisions are independent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endParaRPr lang="en-US" altLang="ko-KR" sz="2000" dirty="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609585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Variable Capacity</a:t>
                </a:r>
              </a:p>
              <a:p>
                <a:pPr marL="1066785" lvl="1" indent="-457189" algn="just">
                  <a:buClr>
                    <a:schemeClr val="dk1"/>
                  </a:buClr>
                  <a:buSzPts val="1800"/>
                  <a:buFont typeface="Calibri"/>
                  <a:buChar char="●"/>
                </a:pPr>
                <a:r>
                  <a:rPr lang="en-US" altLang="ko-KR" sz="2000" dirty="0">
                    <a:latin typeface="Calibri"/>
                    <a:ea typeface="Calibri"/>
                    <a:cs typeface="Calibri"/>
                    <a:sym typeface="Calibri"/>
                  </a:rPr>
                  <a:t>Tokens are routed to a variable number of experts based on their individual complexity or difficulty</a:t>
                </a:r>
              </a:p>
            </p:txBody>
          </p:sp>
        </mc:Choice>
        <mc:Fallback>
          <p:sp>
            <p:nvSpPr>
              <p:cNvPr id="120" name="Google Shape;120;p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0" y="1018301"/>
                <a:ext cx="11520000" cy="3016170"/>
              </a:xfrm>
              <a:prstGeom prst="rect">
                <a:avLst/>
              </a:prstGeom>
              <a:blipFill>
                <a:blip r:embed="rId3"/>
                <a:stretch>
                  <a:fillRect r="-110" b="-4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K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921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7853</TotalTime>
  <Words>1287</Words>
  <Application>Microsoft Macintosh PowerPoint</Application>
  <PresentationFormat>Widescreen</PresentationFormat>
  <Paragraphs>231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맑은 고딕</vt:lpstr>
      <vt:lpstr>Noto Sans Symbols</vt:lpstr>
      <vt:lpstr>Arial</vt:lpstr>
      <vt:lpstr>Calibri</vt:lpstr>
      <vt:lpstr>Cambria Math</vt:lpstr>
      <vt:lpstr>Courier New</vt:lpstr>
      <vt:lpstr>Roboto</vt:lpstr>
      <vt:lpstr>Office 테마</vt:lpstr>
      <vt:lpstr>1_Office 테마</vt:lpstr>
      <vt:lpstr>PowerPoint Presentation</vt:lpstr>
      <vt:lpstr>Paper Information</vt:lpstr>
      <vt:lpstr>Preliminary: MoE for Decoder only Transformer</vt:lpstr>
      <vt:lpstr>Preliminary: MoE for Decoder only Transformer</vt:lpstr>
      <vt:lpstr>Sparse MoE</vt:lpstr>
      <vt:lpstr>Previous Approaches</vt:lpstr>
      <vt:lpstr>ReMoE: ReLU Routing</vt:lpstr>
      <vt:lpstr>ReMoE: TopK vs ReLU</vt:lpstr>
      <vt:lpstr>ReMoE: ReLU Routing</vt:lpstr>
      <vt:lpstr>Controlling Sparsity</vt:lpstr>
      <vt:lpstr>L_1 Regularization</vt:lpstr>
      <vt:lpstr>The Adaptive Coefficient</vt:lpstr>
      <vt:lpstr>The Final Outcome</vt:lpstr>
      <vt:lpstr>Load Balancing</vt:lpstr>
      <vt:lpstr>Load Balancing Refinement</vt:lpstr>
      <vt:lpstr>Three-Stage Training</vt:lpstr>
      <vt:lpstr>Three-Stage Training</vt:lpstr>
      <vt:lpstr>Three-Stage Training</vt:lpstr>
      <vt:lpstr>Comparison Against Other Routing Methods</vt:lpstr>
      <vt:lpstr>Comparison Against Other Routing Methods</vt:lpstr>
      <vt:lpstr>Scalability --- Active Params</vt:lpstr>
      <vt:lpstr>Scalability --- Active Params</vt:lpstr>
      <vt:lpstr>Scalability --- Active Expert</vt:lpstr>
      <vt:lpstr>Scalability --- Active Expert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INFONET_Minho</dc:creator>
  <cp:lastModifiedBy>Junsung Kim</cp:lastModifiedBy>
  <cp:revision>402</cp:revision>
  <cp:lastPrinted>2025-12-25T06:34:50Z</cp:lastPrinted>
  <dcterms:created xsi:type="dcterms:W3CDTF">2025-03-26T01:17:58Z</dcterms:created>
  <dcterms:modified xsi:type="dcterms:W3CDTF">2026-05-08T01:48:54Z</dcterms:modified>
</cp:coreProperties>
</file>