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7" r:id="rId1"/>
    <p:sldMasterId id="2147483738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77" r:id="rId10"/>
    <p:sldId id="263" r:id="rId11"/>
    <p:sldId id="264" r:id="rId12"/>
    <p:sldId id="281" r:id="rId13"/>
    <p:sldId id="265" r:id="rId14"/>
    <p:sldId id="278" r:id="rId15"/>
    <p:sldId id="267" r:id="rId16"/>
    <p:sldId id="280" r:id="rId17"/>
    <p:sldId id="268" r:id="rId18"/>
    <p:sldId id="279" r:id="rId19"/>
    <p:sldId id="269" r:id="rId20"/>
    <p:sldId id="272" r:id="rId21"/>
    <p:sldId id="273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3" autoAdjust="0"/>
    <p:restoredTop sz="76471" autoAdjust="0"/>
  </p:normalViewPr>
  <p:slideViewPr>
    <p:cSldViewPr snapToGrid="0">
      <p:cViewPr varScale="1">
        <p:scale>
          <a:sx n="87" d="100"/>
          <a:sy n="87" d="100"/>
        </p:scale>
        <p:origin x="1578" y="84"/>
      </p:cViewPr>
      <p:guideLst>
        <p:guide orient="horz" pos="2153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788EB37-7708-4DE1-A61B-16D00477B9BA}" type="datetime1">
              <a:rPr lang="ko-KR" altLang="en-US"/>
              <a:pPr lvl="0">
                <a:defRPr/>
              </a:pPr>
              <a:t>2026-06-26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CFCEC31-3E0D-4B72-A6D5-201F578C864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For today's journal club I'm presenting a paper on the economics of liquid staking derivatives — basis determinants and price discovery. In short, it's about why tokens like </a:t>
            </a:r>
            <a:r>
              <a:rPr dirty="0" err="1"/>
              <a:t>stETH</a:t>
            </a:r>
            <a:r>
              <a:rPr dirty="0"/>
              <a:t> trade slightly off from the underlying ETH, and how much these tokens contribute to price formation. Let me get into it.</a:t>
            </a: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Data comes from two venue types. </a:t>
            </a:r>
            <a:r>
              <a:rPr lang="en-US" dirty="0"/>
              <a:t>They use Curve and FTX. </a:t>
            </a:r>
            <a:r>
              <a:rPr dirty="0"/>
              <a:t>Everything is sampled at 15 seconds and aggregated to hourly for the regressions.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2321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One methodology point that matters a lot: the tokens pay rewards in two different ways. </a:t>
            </a:r>
            <a:r>
              <a:rPr dirty="0" err="1"/>
              <a:t>stETH</a:t>
            </a:r>
            <a:r>
              <a:rPr dirty="0"/>
              <a:t> is rebasing — rewards show up as more tokens in your wallet, so the price stays roughly one-to-one with ETH. </a:t>
            </a:r>
            <a:r>
              <a:rPr dirty="0" err="1"/>
              <a:t>mSOL</a:t>
            </a:r>
            <a:r>
              <a:rPr dirty="0"/>
              <a:t> and </a:t>
            </a:r>
            <a:r>
              <a:rPr dirty="0" err="1"/>
              <a:t>stSOL</a:t>
            </a:r>
            <a:r>
              <a:rPr dirty="0"/>
              <a:t> are reward-bearing, the same mechanic as a yield-bearing </a:t>
            </a:r>
            <a:r>
              <a:rPr dirty="0" err="1"/>
              <a:t>stablecoin</a:t>
            </a:r>
            <a:r>
              <a:rPr dirty="0"/>
              <a:t>. This matters because it changes what the raw basis even looks like for each token.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7266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[~0:25]  And that's exactly why they de-trend. For reward-bearing tokens the value mechanically climbs over time, so the raw basis shows an upward drift that isn't real mispricing. So they regress the basis on a linear time trend and keep only the residuals — those residuals are the genuine economic deviations, and that's what they analyze.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651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This is the empirical setup in one equation. The basis is regressed on the four determinants — staking incentives, concentration risk, limits to arbitrage, and investor behavior — plus controls and an hour fixed effect. So each force enters as its own term, and the signs on those terms are what they're testing.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5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Actually, there's nothing major on this page. It just points out that </a:t>
            </a:r>
            <a:r>
              <a:rPr lang="en-US" altLang="ko-KR" dirty="0" err="1"/>
              <a:t>stETH</a:t>
            </a:r>
            <a:r>
              <a:rPr lang="en-US" altLang="ko-KR" dirty="0"/>
              <a:t> was cheaper than ETH, and the discount widened during rough market conditions.</a:t>
            </a:r>
            <a:endParaRPr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330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This is the mechanism behind that blowout — the arbitrage trap. Before Shanghai upgrade, you could deposit ETH for </a:t>
            </a:r>
            <a:r>
              <a:rPr dirty="0" err="1"/>
              <a:t>stETH</a:t>
            </a:r>
            <a:r>
              <a:rPr dirty="0"/>
              <a:t>, but you couldn't go back . So the only exit was selling </a:t>
            </a:r>
            <a:r>
              <a:rPr dirty="0" err="1"/>
              <a:t>stETH</a:t>
            </a:r>
            <a:r>
              <a:rPr dirty="0"/>
              <a:t> on Curve. that one-way selling pressure drove </a:t>
            </a:r>
            <a:r>
              <a:rPr dirty="0" err="1"/>
              <a:t>stETH</a:t>
            </a:r>
            <a:r>
              <a:rPr dirty="0"/>
              <a:t> to the minus 6.85% discount while. there was literally no arbitrage path to close it.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693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Here's the main regression, and the headline is that all four hypotheses hold. The basis widens with the yield gap, Lido's share, volatility and spreads, and fear — and it narrows with attention. They also handle the big events: the crypto winter widens the basis about 2.7 percentage points, the Merge pulls it back about 2.5, so they nearly cancel. Of the four, liquidity matters most — a deeper pool tightens the basis, while wider spreads and fees widen it. And the fit is strong: across seven separate OLS specifications the adjusted R-squared is roughly 0.75 to 0.89, so these four explain most of the variation.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443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Second half — price discovery. The starting point: </a:t>
            </a:r>
            <a:r>
              <a:rPr dirty="0" err="1"/>
              <a:t>stETH</a:t>
            </a:r>
            <a:r>
              <a:rPr dirty="0"/>
              <a:t> and ETH are cointegrated, so their basis is stationary — they share one long-run efficient price and only drift apart temporarily.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3780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dirty="0"/>
              <a:t>hey </a:t>
            </a:r>
            <a:r>
              <a:rPr lang="en-US" dirty="0"/>
              <a:t>also </a:t>
            </a:r>
            <a:r>
              <a:rPr dirty="0"/>
              <a:t>validate the de-trending using Solana. In raw form the two token types look different — </a:t>
            </a:r>
            <a:r>
              <a:rPr dirty="0" err="1"/>
              <a:t>stETH</a:t>
            </a:r>
            <a:r>
              <a:rPr dirty="0"/>
              <a:t> oscillates around zero, while </a:t>
            </a:r>
            <a:r>
              <a:rPr dirty="0" err="1"/>
              <a:t>mSOL</a:t>
            </a:r>
            <a:r>
              <a:rPr dirty="0"/>
              <a:t> and </a:t>
            </a:r>
            <a:r>
              <a:rPr dirty="0" err="1"/>
              <a:t>stSOL</a:t>
            </a:r>
            <a:r>
              <a:rPr dirty="0"/>
              <a:t> climb in a straight line from the reward-bearing design. there was no Solana </a:t>
            </a:r>
            <a:r>
              <a:rPr dirty="0" err="1"/>
              <a:t>depeg</a:t>
            </a:r>
            <a:r>
              <a:rPr dirty="0"/>
              <a:t>. </a:t>
            </a:r>
            <a:endParaRPr lang="en-US" dirty="0"/>
          </a:p>
          <a:p>
            <a:endParaRPr lang="en-US" dirty="0"/>
          </a:p>
          <a:p>
            <a:r>
              <a:rPr dirty="0"/>
              <a:t>Un-staking was already live there, so supply could adjust and the basis held. And once you de-trend, the Solana basis behaves just like </a:t>
            </a:r>
            <a:r>
              <a:rPr dirty="0" err="1"/>
              <a:t>stETH's</a:t>
            </a:r>
            <a:r>
              <a:rPr dirty="0"/>
              <a:t> — confirming the climb was mechanical. So the de-trending is doing the right thing.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32372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And here's the payoff result. </a:t>
            </a:r>
            <a:r>
              <a:rPr dirty="0" err="1"/>
              <a:t>stETH</a:t>
            </a:r>
            <a:r>
              <a:rPr dirty="0"/>
              <a:t> actually leads rather than follows — DEX-traded </a:t>
            </a:r>
            <a:r>
              <a:rPr dirty="0" err="1"/>
              <a:t>stETH</a:t>
            </a:r>
            <a:r>
              <a:rPr dirty="0"/>
              <a:t> drives a median of about 23% of Ethereum's price discovery. </a:t>
            </a:r>
            <a:endParaRPr lang="en-US" dirty="0"/>
          </a:p>
          <a:p>
            <a:r>
              <a:rPr dirty="0"/>
              <a:t>So roughly a quarter of where ETH's price gets formed runs through the derivative, not the spot. And that share rises through the volatile back half of the sample — the derivative matters more, not less, under stress. Which is kind of the opposite of what you'd expect from something called a derivative.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621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r>
              <a:rPr dirty="0"/>
              <a:t>[~0:15]  Quick note on the source </a:t>
            </a:r>
          </a:p>
        </p:txBody>
      </p:sp>
      <p:sp>
        <p:nvSpPr>
          <p:cNvPr id="115" name="Google Shape;115;g343484da3c0_0_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[~0:35]  To wrap up. There's a clear, persistent basis between the staking token and the underlying — </a:t>
            </a:r>
            <a:r>
              <a:rPr dirty="0" err="1"/>
              <a:t>stETH</a:t>
            </a:r>
            <a:r>
              <a:rPr dirty="0"/>
              <a:t> versus ETH. It's not noise; it moves in economically predictable ways tied to the four determinants. And a good share of the time the derivative is actually leading price discovery rather than following. So the takeaway is that information gets absorbed into the staking-derivative market first, ahead of spot — these tokens are doing real price formation, not just tracking. That's the contribution.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654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[~0:05]  That's it — happy to take questions.</a:t>
            </a: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[~0:40]  </a:t>
            </a:r>
            <a:r>
              <a:rPr lang="en-US" dirty="0"/>
              <a:t>There’s </a:t>
            </a:r>
            <a:r>
              <a:rPr dirty="0"/>
              <a:t>Three contributions. First, this is the first economic study of the liquid staking basis — the price gap between a staking token and the asset. Second, they identify four drivers of that gap: </a:t>
            </a:r>
            <a:r>
              <a:rPr lang="en-US" dirty="0"/>
              <a:t>I dealing with these in back stage.</a:t>
            </a:r>
            <a:r>
              <a:rPr dirty="0"/>
              <a:t> Third</a:t>
            </a:r>
            <a:r>
              <a:rPr lang="en-US" dirty="0"/>
              <a:t>, </a:t>
            </a:r>
            <a:r>
              <a:rPr dirty="0"/>
              <a:t>they show these tokens contribute a growing share to the price discovery of the underlying coin. So the derivative isn't just following spot; sometimes it leads. Those three threads are basically the whole talk.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671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For motivation — </a:t>
            </a:r>
            <a:r>
              <a:rPr lang="en-US" dirty="0"/>
              <a:t>pos</a:t>
            </a:r>
            <a:r>
              <a:rPr dirty="0"/>
              <a:t> chains like Ethereum and Solana grew fast, but securing them means locking up staked capital, and once it's locked it's illiquid. </a:t>
            </a:r>
            <a:endParaRPr lang="en-US" dirty="0"/>
          </a:p>
          <a:p>
            <a:r>
              <a:rPr lang="en-US" dirty="0"/>
              <a:t>=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028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POS </a:t>
            </a:r>
            <a:r>
              <a:rPr lang="en-US" dirty="0" err="1"/>
              <a:t>archintecure</a:t>
            </a:r>
            <a:r>
              <a:rPr lang="en-US" dirty="0"/>
              <a:t>, </a:t>
            </a:r>
            <a:r>
              <a:rPr dirty="0"/>
              <a:t>validators post a locked deposit. while staked, that capital is frozen, you can't trade it, lend it, or post</a:t>
            </a:r>
            <a:r>
              <a:rPr lang="en-US" dirty="0"/>
              <a:t> it</a:t>
            </a:r>
            <a:r>
              <a:rPr dirty="0"/>
              <a:t>. And direct staking has high barriers — the technical setup plus a 32 ETH minimum. So for most people it's just not practical.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202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Liquid staking solves that. You deposit into a smart-contract pool and get back a derivative token</a:t>
            </a:r>
            <a:r>
              <a:rPr lang="ko-KR" altLang="en-US" dirty="0"/>
              <a:t> </a:t>
            </a:r>
            <a:r>
              <a:rPr lang="en-US" altLang="ko-KR" dirty="0"/>
              <a:t>something like </a:t>
            </a:r>
            <a:r>
              <a:rPr dirty="0" err="1"/>
              <a:t>stETH</a:t>
            </a:r>
            <a:r>
              <a:rPr dirty="0"/>
              <a:t>— representing your share of the staked assets. it's tradeable, usable as </a:t>
            </a:r>
            <a:r>
              <a:rPr dirty="0" err="1"/>
              <a:t>DeFi</a:t>
            </a:r>
            <a:r>
              <a:rPr dirty="0"/>
              <a:t> </a:t>
            </a:r>
            <a:r>
              <a:rPr lang="en-US" dirty="0"/>
              <a:t>backup asset,</a:t>
            </a:r>
            <a:r>
              <a:rPr dirty="0"/>
              <a:t> no minimum, and you can usually exit by selling. But it's not free — the provider takes part of the rewards, yields get more volatile, and you pick up concentration and smart-contract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And here's the concentration point made concrete. Over the sample, </a:t>
            </a:r>
            <a:r>
              <a:rPr dirty="0" err="1"/>
              <a:t>s</a:t>
            </a:r>
            <a:r>
              <a:rPr lang="en-US" dirty="0" err="1"/>
              <a:t>t</a:t>
            </a:r>
            <a:r>
              <a:rPr dirty="0" err="1"/>
              <a:t>ETH</a:t>
            </a:r>
            <a:r>
              <a:rPr lang="en-US" dirty="0"/>
              <a:t>(issued by Lido)</a:t>
            </a:r>
            <a:r>
              <a:rPr dirty="0"/>
              <a:t> went from about 17% to 33%</a:t>
            </a:r>
            <a:r>
              <a:rPr lang="en-US" dirty="0"/>
              <a:t>. </a:t>
            </a:r>
            <a:r>
              <a:rPr dirty="0"/>
              <a:t>The figure stacks the six largest providers, and Lido is the dominant band. The concern is simple: when one pool holds a third of all staked ETH, it's a single point of failure for the network. So concentration is one of the four determinants they test later, not just a footnote.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</a:t>
            </a:r>
            <a:r>
              <a:rPr dirty="0"/>
              <a:t>Defining the basis</a:t>
            </a:r>
            <a:r>
              <a:rPr lang="en-US" dirty="0"/>
              <a:t> before we got the shot</a:t>
            </a:r>
            <a:r>
              <a:rPr dirty="0"/>
              <a:t> — it's just the relative price difference between the staking token and the underlying. Below the underlying is a discount, or negative basis; above is a premium. For </a:t>
            </a:r>
            <a:r>
              <a:rPr dirty="0" err="1"/>
              <a:t>stETH</a:t>
            </a:r>
            <a:r>
              <a:rPr dirty="0"/>
              <a:t> it's almost always a discount. To put numbers on it: the average absolute basis on Curve is about 96 basis points</a:t>
            </a:r>
            <a:r>
              <a:rPr lang="en-US" dirty="0"/>
              <a:t> which means 1%</a:t>
            </a:r>
            <a:r>
              <a:rPr dirty="0"/>
              <a:t>, and at its worst during the crash the signed basis hit around minus 6.85%.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With that setup, this section lays out the hypotheses — the four forces they expect to move the basis, and which direction each one should push it.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3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22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6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7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preserve="1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1pPr>
            <a:lvl2pPr lvl="1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189" lvl="0" indent="-228594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98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 hasCustomPrompt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8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 panose="05000000000000000000" pitchFamily="2" charset="2"/>
              <a:buChar char="l"/>
              <a:defRPr sz="2400" b="0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Wingdings" panose="05000000000000000000" pitchFamily="2" charset="2"/>
              <a:buChar char="§"/>
              <a:defRPr sz="2000"/>
            </a:lvl2pPr>
            <a:lvl3pPr marL="1371566" lvl="2" indent="-30479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800"/>
            </a:lvl3pPr>
            <a:lvl4pPr marL="1828754" lvl="3" indent="-29844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600"/>
            </a:lvl4pPr>
            <a:lvl5pPr marL="2285943" lvl="4" indent="-28574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en-US" dirty="0"/>
              <a:t> 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  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50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>
                <a:solidFill>
                  <a:schemeClr val="dk1"/>
                </a:solidFill>
              </a:defRPr>
            </a:lvl1pPr>
            <a:lvl2pPr marL="914378" lvl="1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66" lvl="2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754" lvl="3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43" lvl="4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132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32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509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97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73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  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638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718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2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46600"/>
            <a:ext cx="10962800" cy="1565601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1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1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42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76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98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03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69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7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999064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73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0700" y="1258776"/>
            <a:ext cx="11820978" cy="1953418"/>
          </a:xfrm>
        </p:spPr>
        <p:txBody>
          <a:bodyPr vert="horz" wrap="square" lIns="91440" tIns="45720" rIns="91440" bIns="45720" anchor="b">
            <a:noAutofit/>
          </a:bodyPr>
          <a:lstStyle/>
          <a:p>
            <a:pPr lvl="0" latinLnBrk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altLang="ko-KR" sz="3200" dirty="0"/>
              <a:t>The Economics of Liquid Staking Derivatives: </a:t>
            </a:r>
            <a:br>
              <a:rPr lang="en-US" altLang="ko-KR" sz="3200" dirty="0"/>
            </a:br>
            <a:r>
              <a:rPr lang="en-US" altLang="ko-KR" sz="3200" dirty="0"/>
              <a:t>Basis Determinants and Price Discovery</a:t>
            </a:r>
          </a:p>
        </p:txBody>
      </p:sp>
      <p:sp>
        <p:nvSpPr>
          <p:cNvPr id="4" name="Google Shape;102;p18"/>
          <p:cNvSpPr txBox="1"/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altLang="ko" sz="2400" kern="0" dirty="0">
                <a:solidFill>
                  <a:srgbClr val="424242"/>
                </a:solidFill>
              </a:rPr>
              <a:t>Hyeonmyeong Choi</a:t>
            </a:r>
          </a:p>
        </p:txBody>
      </p:sp>
      <p:sp>
        <p:nvSpPr>
          <p:cNvPr id="5" name="Google Shape;103;p18"/>
          <p:cNvSpPr txBox="1"/>
          <p:nvPr/>
        </p:nvSpPr>
        <p:spPr>
          <a:xfrm>
            <a:off x="520700" y="4976033"/>
            <a:ext cx="10962800" cy="441767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333" i="1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sz="1333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04;p18"/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2026.06.26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DDCE53-8183-42A7-9D32-446E2BE6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Two Trading Venues as data resources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6E2C25-AD0B-4CE5-B232-2EA57D752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741315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DEX (mainly Curve)</a:t>
            </a:r>
          </a:p>
          <a:p>
            <a:pPr marL="151200" indent="0">
              <a:buNone/>
            </a:pP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 The stETH/ETH pool (Nov 2021 – May 2023) captures most stETH trading and is the main sample.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CEX (FTX before </a:t>
            </a:r>
            <a:r>
              <a:rPr lang="en-US" altLang="ko-KR" dirty="0" err="1"/>
              <a:t>Collapes</a:t>
            </a:r>
            <a:r>
              <a:rPr lang="en-US" altLang="ko-KR" dirty="0"/>
              <a:t>…)</a:t>
            </a:r>
          </a:p>
          <a:p>
            <a:pPr marL="151200" indent="0">
              <a:buNone/>
            </a:pP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 </a:t>
            </a:r>
            <a:r>
              <a:rPr lang="en-US" altLang="ko-KR" sz="1800" dirty="0" err="1"/>
              <a:t>stETH</a:t>
            </a:r>
            <a:r>
              <a:rPr lang="en-US" altLang="ko-KR" sz="1800" dirty="0"/>
              <a:t>, mSOL, stSOL plus ETH/SOL spot and futures, ending Aug 2022, as a robustness check.</a:t>
            </a:r>
          </a:p>
          <a:p>
            <a:pPr marL="151200" indent="0">
              <a:buNone/>
            </a:pPr>
            <a:br>
              <a:rPr lang="en-US" altLang="ko-KR" dirty="0"/>
            </a:br>
            <a:r>
              <a:rPr lang="en-US" altLang="ko-KR" sz="1400" b="1" dirty="0"/>
              <a:t>* Raw data is sampled at 15 seconds and aggregated to 1-hour intervals for the regressions.</a:t>
            </a:r>
          </a:p>
        </p:txBody>
      </p:sp>
    </p:spTree>
    <p:extLst>
      <p:ext uri="{BB962C8B-B14F-4D97-AF65-F5344CB8AC3E}">
        <p14:creationId xmlns:p14="http://schemas.microsoft.com/office/powerpoint/2010/main" val="173022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EAE392-6014-40CF-9DD0-8520FE7F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Methodology — Defining the Basis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D0686D-A8ED-4620-ABBC-F5EFE5E2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113354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The Liquid Staking Basis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The relative price difference between a staking token and its underlying; analyses use </a:t>
            </a:r>
            <a:r>
              <a:rPr lang="en-US" altLang="ko-KR" sz="1800" dirty="0">
                <a:solidFill>
                  <a:srgbClr val="C00000"/>
                </a:solidFill>
              </a:rPr>
              <a:t>its absolute value.</a:t>
            </a:r>
          </a:p>
          <a:p>
            <a:pPr marL="151200" indent="0">
              <a:buNone/>
            </a:pPr>
            <a:endParaRPr lang="en-US" altLang="ko-KR" dirty="0"/>
          </a:p>
          <a:p>
            <a:r>
              <a:rPr lang="en-US" altLang="ko-KR" dirty="0"/>
              <a:t>Two Payout Mechanics</a:t>
            </a:r>
          </a:p>
          <a:p>
            <a:pPr marL="151200" indent="0">
              <a:lnSpc>
                <a:spcPct val="150000"/>
              </a:lnSpc>
              <a:buNone/>
            </a:pPr>
            <a:br>
              <a:rPr lang="en-US" altLang="ko-KR" sz="1800" dirty="0"/>
            </a:br>
            <a:r>
              <a:rPr lang="en-US" altLang="ko-KR" sz="1800" dirty="0">
                <a:solidFill>
                  <a:schemeClr val="tx1"/>
                </a:solidFill>
              </a:rPr>
              <a:t>: </a:t>
            </a:r>
            <a:r>
              <a:rPr lang="en-US" altLang="ko-KR" sz="1800" dirty="0" err="1">
                <a:solidFill>
                  <a:schemeClr val="tx1"/>
                </a:solidFill>
              </a:rPr>
              <a:t>stETH</a:t>
            </a:r>
            <a:r>
              <a:rPr lang="en-US" altLang="ko-KR" sz="1800" dirty="0">
                <a:solidFill>
                  <a:schemeClr val="tx1"/>
                </a:solidFill>
              </a:rPr>
              <a:t> is </a:t>
            </a:r>
            <a:r>
              <a:rPr lang="en-US" altLang="ko-KR" sz="1800" dirty="0">
                <a:solidFill>
                  <a:srgbClr val="C00000"/>
                </a:solidFill>
              </a:rPr>
              <a:t>rebasable </a:t>
            </a:r>
            <a:r>
              <a:rPr lang="en-US" altLang="ko-KR" sz="1800" dirty="0"/>
              <a:t>(rewards add tokens; price stays ~1:1); </a:t>
            </a:r>
            <a:br>
              <a:rPr lang="en-US" altLang="ko-KR" sz="1800" dirty="0"/>
            </a:br>
            <a:r>
              <a:rPr lang="en-US" altLang="ko-KR" sz="1800" dirty="0" err="1">
                <a:solidFill>
                  <a:schemeClr val="tx1"/>
                </a:solidFill>
              </a:rPr>
              <a:t>mSOL</a:t>
            </a:r>
            <a:r>
              <a:rPr lang="en-US" altLang="ko-KR" sz="1800" dirty="0">
                <a:solidFill>
                  <a:schemeClr val="tx1"/>
                </a:solidFill>
              </a:rPr>
              <a:t>/stSOL are </a:t>
            </a:r>
            <a:r>
              <a:rPr lang="en-US" altLang="ko-KR" sz="1800" dirty="0">
                <a:solidFill>
                  <a:srgbClr val="C00000"/>
                </a:solidFill>
              </a:rPr>
              <a:t>reward-bearing </a:t>
            </a:r>
            <a:r>
              <a:rPr lang="en-US" altLang="ko-KR" sz="1800" dirty="0"/>
              <a:t>(rewards lift value like </a:t>
            </a:r>
            <a:r>
              <a:rPr lang="en-US" altLang="ko-KR" sz="1800" dirty="0">
                <a:solidFill>
                  <a:srgbClr val="C00000"/>
                </a:solidFill>
              </a:rPr>
              <a:t>Yield Bearing stable coin</a:t>
            </a:r>
            <a:r>
              <a:rPr lang="en-US" altLang="ko-KR" sz="1800" dirty="0"/>
              <a:t>).</a:t>
            </a:r>
          </a:p>
          <a:p>
            <a:pPr marL="151200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189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EAE392-6014-40CF-9DD0-8520FE7F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Methodology — Defining the Basis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D0686D-A8ED-4620-ABBC-F5EFE5E2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449132"/>
            <a:ext cx="11520000" cy="5580000"/>
          </a:xfrm>
        </p:spPr>
        <p:txBody>
          <a:bodyPr>
            <a:normAutofit/>
          </a:bodyPr>
          <a:lstStyle/>
          <a:p>
            <a:pPr marL="151200" indent="0">
              <a:buNone/>
            </a:pPr>
            <a:endParaRPr lang="en-US" altLang="ko-KR" dirty="0"/>
          </a:p>
          <a:p>
            <a:pPr marL="151200" indent="0">
              <a:buNone/>
            </a:pPr>
            <a:endParaRPr lang="en-US" altLang="ko-KR" dirty="0"/>
          </a:p>
          <a:p>
            <a:r>
              <a:rPr lang="en-US" altLang="ko-KR" dirty="0">
                <a:solidFill>
                  <a:srgbClr val="C00000"/>
                </a:solidFill>
              </a:rPr>
              <a:t>De</a:t>
            </a:r>
            <a:r>
              <a:rPr lang="en-US" altLang="ko-KR" dirty="0"/>
              <a:t>-trending</a:t>
            </a:r>
            <a:br>
              <a:rPr lang="en-US" altLang="ko-KR" dirty="0"/>
            </a:b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:Their basis is regressed on a linear time trend, keeping only the residuals (genuine economic deviations)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CB1B954-82E1-465B-A87B-D9D5FBE58CBE}"/>
              </a:ext>
            </a:extLst>
          </p:cNvPr>
          <p:cNvGrpSpPr/>
          <p:nvPr/>
        </p:nvGrpSpPr>
        <p:grpSpPr>
          <a:xfrm>
            <a:off x="550583" y="2647769"/>
            <a:ext cx="10818824" cy="3275584"/>
            <a:chOff x="704819" y="2753548"/>
            <a:chExt cx="10686361" cy="3111289"/>
          </a:xfrm>
        </p:grpSpPr>
        <p:pic>
          <p:nvPicPr>
            <p:cNvPr id="11" name="그림 10" descr="텍스트, 폰트, 스크린샷, 라인이(가) 표시된 사진  AI가 생성한 콘텐츠는 부정확할 수 있습니다.">
              <a:extLst>
                <a:ext uri="{FF2B5EF4-FFF2-40B4-BE49-F238E27FC236}">
                  <a16:creationId xmlns:a16="http://schemas.microsoft.com/office/drawing/2014/main" id="{AF49032E-5579-4B59-B457-774DF0123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19" y="2753548"/>
              <a:ext cx="10686361" cy="3111289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FD44B59-B868-40F6-9407-7001ADD03637}"/>
                </a:ext>
              </a:extLst>
            </p:cNvPr>
            <p:cNvSpPr/>
            <p:nvPr/>
          </p:nvSpPr>
          <p:spPr>
            <a:xfrm>
              <a:off x="9849080" y="5122843"/>
              <a:ext cx="1542100" cy="264405"/>
            </a:xfrm>
            <a:prstGeom prst="rect">
              <a:avLst/>
            </a:prstGeom>
            <a:solidFill>
              <a:srgbClr val="FFFFFE"/>
            </a:solidFill>
            <a:ln>
              <a:solidFill>
                <a:srgbClr val="FFFF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5E6E10E-6FFB-4B29-88C7-7555CBF54E33}"/>
                </a:ext>
              </a:extLst>
            </p:cNvPr>
            <p:cNvSpPr/>
            <p:nvPr/>
          </p:nvSpPr>
          <p:spPr>
            <a:xfrm>
              <a:off x="9310440" y="5387248"/>
              <a:ext cx="1542100" cy="273137"/>
            </a:xfrm>
            <a:prstGeom prst="rect">
              <a:avLst/>
            </a:prstGeom>
            <a:solidFill>
              <a:srgbClr val="FFFFFE"/>
            </a:solidFill>
            <a:ln>
              <a:solidFill>
                <a:srgbClr val="FFFF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액자 14">
            <a:extLst>
              <a:ext uri="{FF2B5EF4-FFF2-40B4-BE49-F238E27FC236}">
                <a16:creationId xmlns:a16="http://schemas.microsoft.com/office/drawing/2014/main" id="{BCC85A5A-E4CD-4583-A46E-167522DCDAAC}"/>
              </a:ext>
            </a:extLst>
          </p:cNvPr>
          <p:cNvSpPr/>
          <p:nvPr/>
        </p:nvSpPr>
        <p:spPr>
          <a:xfrm>
            <a:off x="6411817" y="4285561"/>
            <a:ext cx="290371" cy="297456"/>
          </a:xfrm>
          <a:prstGeom prst="frame">
            <a:avLst>
              <a:gd name="adj1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66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C03A21-152F-40A0-A82B-BCACAE80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Empirical Framework for Liquid Staking Basis Analysis (Methodology)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30631E7-798F-4E65-A2B5-1AF176CE5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209" y="1497708"/>
            <a:ext cx="9088118" cy="20386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00E116F-7D78-422C-A231-62409E5C5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097" y="4045544"/>
            <a:ext cx="8487960" cy="78115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14308C0-354B-4A66-88BB-242ED3269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921" y="5086960"/>
            <a:ext cx="4714079" cy="5466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C2B2365-11EA-42BB-A0C6-5166B2445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5820" y="5145949"/>
            <a:ext cx="4382112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64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512" y="1916935"/>
            <a:ext cx="5544488" cy="356946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:</a:t>
            </a:r>
            <a:r>
              <a:rPr lang="en-US" altLang="ko-KR" dirty="0">
                <a:solidFill>
                  <a:srgbClr val="C00000"/>
                </a:solidFill>
              </a:rPr>
              <a:t> Limits to Arbitrage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448718"/>
            <a:ext cx="5850000" cy="5400000"/>
          </a:xfrm>
        </p:spPr>
        <p:txBody>
          <a:bodyPr>
            <a:normAutofit/>
          </a:bodyPr>
          <a:lstStyle/>
          <a:p>
            <a:r>
              <a:rPr lang="en-US" altLang="ko-KR" dirty="0"/>
              <a:t>stETH Trades at a Discount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The average absolute basis at Curve is about 96 bp, and </a:t>
            </a:r>
            <a:r>
              <a:rPr lang="en-US" altLang="ko-KR" sz="1800" dirty="0">
                <a:solidFill>
                  <a:srgbClr val="C00000"/>
                </a:solidFill>
              </a:rPr>
              <a:t>the signed basis is almost always negative.</a:t>
            </a:r>
            <a:br>
              <a:rPr lang="en-US" altLang="ko-KR" sz="1800" dirty="0">
                <a:solidFill>
                  <a:srgbClr val="C00000"/>
                </a:solidFill>
              </a:rPr>
            </a:br>
            <a:endParaRPr lang="en-US" altLang="ko-KR" sz="1800" dirty="0">
              <a:solidFill>
                <a:srgbClr val="C00000"/>
              </a:solidFill>
            </a:endParaRPr>
          </a:p>
          <a:p>
            <a:r>
              <a:rPr lang="en-US" altLang="ko-KR" dirty="0"/>
              <a:t>Crisis  &gt; More Volatile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The discount reached an hourly low of −6.85% around the May 2022 TerraUSD collapse.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Pool Liquidity Fell</a:t>
            </a:r>
          </a:p>
          <a:p>
            <a:pPr marL="151200" indent="0">
              <a:buNone/>
            </a:pP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 Curve pool liquidity dropped from ~USD 6 bn (2021) to ~USD 1 bn (2023) –&gt; Due to Crypto winter season..</a:t>
            </a: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4CD20EFE-4369-4E48-B8C8-E60458AC655C}"/>
              </a:ext>
            </a:extLst>
          </p:cNvPr>
          <p:cNvSpPr/>
          <p:nvPr/>
        </p:nvSpPr>
        <p:spPr>
          <a:xfrm>
            <a:off x="6470668" y="5486398"/>
            <a:ext cx="543333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900" i="1" dirty="0">
                <a:ea typeface="Inter" pitchFamily="34" charset="-122"/>
                <a:cs typeface="Inter" pitchFamily="34" charset="-120"/>
              </a:rPr>
              <a:t>Figure 2. </a:t>
            </a:r>
            <a:r>
              <a:rPr lang="en-US" altLang="ko-KR" sz="900" dirty="0"/>
              <a:t>(a) </a:t>
            </a:r>
            <a:r>
              <a:rPr lang="en-US" altLang="ko-KR" sz="900" dirty="0" err="1"/>
              <a:t>stETH</a:t>
            </a:r>
            <a:r>
              <a:rPr lang="en-US" altLang="ko-KR" sz="900" dirty="0"/>
              <a:t> liquid staking basis (relative price difference, left axis) and ETH price (right axis).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ko-KR" sz="900" dirty="0"/>
              <a:t>(b) Curve pool liquidity (left axis) and trading volume (right axis), Nov 2021–May 2023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:</a:t>
            </a:r>
            <a:r>
              <a:rPr lang="en-US" altLang="ko-KR" dirty="0">
                <a:solidFill>
                  <a:srgbClr val="C00000"/>
                </a:solidFill>
              </a:rPr>
              <a:t> Limits to Arbitrage</a:t>
            </a:r>
          </a:p>
        </p:txBody>
      </p:sp>
      <p:sp>
        <p:nvSpPr>
          <p:cNvPr id="4" name="Caption">
            <a:extLst>
              <a:ext uri="{FF2B5EF4-FFF2-40B4-BE49-F238E27FC236}">
                <a16:creationId xmlns:a16="http://schemas.microsoft.com/office/drawing/2014/main" id="{D155A73C-3F1A-4FC0-BF63-B3E1239FC797}"/>
              </a:ext>
            </a:extLst>
          </p:cNvPr>
          <p:cNvSpPr/>
          <p:nvPr/>
        </p:nvSpPr>
        <p:spPr>
          <a:xfrm>
            <a:off x="1979363" y="5940764"/>
            <a:ext cx="8497677" cy="43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altLang="ko-KR" sz="800" i="1" dirty="0"/>
              <a:t>The arbitrage trap. </a:t>
            </a:r>
            <a:r>
              <a:rPr lang="en-US" altLang="ko-KR" sz="800" dirty="0"/>
              <a:t>Before the 2023 Shanghai upgrade, ETH→stETH deposits stayed open but stETH→ETH withdrawals were gated, so the only exit was selling on Curve. During the May–Jun 2022 crisis this one-way pressure drove stETH to a −6.85% discount as Curve pool TVL fell from $6bn to $1bn.</a:t>
            </a:r>
          </a:p>
        </p:txBody>
      </p:sp>
      <p:pic>
        <p:nvPicPr>
          <p:cNvPr id="5" name="그림 4" descr="텍스트, 스크린샷, 도표, 폰트이(가) 표시된 사진  AI가 생성한 콘텐츠는 부정확할 수 있습니다.">
            <a:extLst>
              <a:ext uri="{FF2B5EF4-FFF2-40B4-BE49-F238E27FC236}">
                <a16:creationId xmlns:a16="http://schemas.microsoft.com/office/drawing/2014/main" id="{AF824A93-443E-40CC-A368-A598C3348E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5"/>
          <a:stretch/>
        </p:blipFill>
        <p:spPr>
          <a:xfrm>
            <a:off x="1814108" y="1357569"/>
            <a:ext cx="8828185" cy="458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43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017" y="918471"/>
            <a:ext cx="4943000" cy="517331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(</a:t>
            </a:r>
            <a:r>
              <a:rPr lang="en-US" altLang="ko-KR" dirty="0">
                <a:solidFill>
                  <a:srgbClr val="C00000"/>
                </a:solidFill>
              </a:rPr>
              <a:t>All four forces </a:t>
            </a:r>
            <a:r>
              <a:rPr lang="en-US" altLang="ko-KR" dirty="0"/>
              <a:t>show up in the data result!)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12" y="1170000"/>
            <a:ext cx="5850000" cy="5400000"/>
          </a:xfrm>
        </p:spPr>
        <p:txBody>
          <a:bodyPr>
            <a:normAutofit/>
          </a:bodyPr>
          <a:lstStyle/>
          <a:p>
            <a:r>
              <a:rPr lang="en-US" altLang="ko-KR" dirty="0"/>
              <a:t>All Four Hypotheses Hold</a:t>
            </a:r>
          </a:p>
          <a:p>
            <a:pPr marL="151200" indent="0">
              <a:buNone/>
            </a:pPr>
            <a:r>
              <a:rPr lang="en-US" altLang="ko-KR" sz="1800" dirty="0"/>
              <a:t>: The basis widens with yield gaps, Lido’s share, volatility and spreads, and fear, and narrows with attention</a:t>
            </a:r>
            <a:r>
              <a:rPr lang="en-US" altLang="ko-KR" dirty="0"/>
              <a:t>.</a:t>
            </a:r>
            <a:br>
              <a:rPr lang="en-US" altLang="ko-KR" dirty="0"/>
            </a:br>
            <a:endParaRPr lang="en-US" altLang="ko-KR" dirty="0"/>
          </a:p>
          <a:p>
            <a:r>
              <a:rPr lang="en-US" altLang="ko-KR" dirty="0"/>
              <a:t>Exceptional event also considered.</a:t>
            </a:r>
          </a:p>
          <a:p>
            <a:pPr marL="151200" indent="0">
              <a:buNone/>
            </a:pPr>
            <a:r>
              <a:rPr lang="en-US" altLang="ko-KR" sz="1800" dirty="0"/>
              <a:t>: The crypto winter widens the basis ~2.7 pp; the Merge pulls it back ~2.5 pp — nearly cancelling.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Liquidity Matters Most</a:t>
            </a:r>
          </a:p>
          <a:p>
            <a:pPr marL="151200" indent="0">
              <a:buNone/>
            </a:pPr>
            <a:r>
              <a:rPr lang="en-US" altLang="ko-KR" sz="1800" dirty="0"/>
              <a:t>: A deeper pool tightens the basis ( approximately 1% larger ≈ 1 bp tighter); wider spreads and fees widen it.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FABC8C1-1E48-4234-8203-AB6166ECF5B5}"/>
              </a:ext>
            </a:extLst>
          </p:cNvPr>
          <p:cNvGrpSpPr/>
          <p:nvPr/>
        </p:nvGrpSpPr>
        <p:grpSpPr>
          <a:xfrm>
            <a:off x="416840" y="5150907"/>
            <a:ext cx="6082241" cy="734622"/>
            <a:chOff x="5648235" y="2379241"/>
            <a:chExt cx="6082241" cy="734622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1625C4CB-FCEB-4839-9C40-A99C979A2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8235" y="2379241"/>
              <a:ext cx="6082241" cy="734622"/>
            </a:xfrm>
            <a:prstGeom prst="rect">
              <a:avLst/>
            </a:prstGeom>
          </p:spPr>
        </p:pic>
        <p:sp>
          <p:nvSpPr>
            <p:cNvPr id="8" name="액자 7">
              <a:extLst>
                <a:ext uri="{FF2B5EF4-FFF2-40B4-BE49-F238E27FC236}">
                  <a16:creationId xmlns:a16="http://schemas.microsoft.com/office/drawing/2014/main" id="{F324667C-6D21-4433-B626-CD1EF40B7896}"/>
                </a:ext>
              </a:extLst>
            </p:cNvPr>
            <p:cNvSpPr/>
            <p:nvPr/>
          </p:nvSpPr>
          <p:spPr>
            <a:xfrm>
              <a:off x="5648235" y="2583810"/>
              <a:ext cx="6082241" cy="184558"/>
            </a:xfrm>
            <a:prstGeom prst="frame">
              <a:avLst>
                <a:gd name="adj1" fmla="val 215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 1">
            <a:extLst>
              <a:ext uri="{FF2B5EF4-FFF2-40B4-BE49-F238E27FC236}">
                <a16:creationId xmlns:a16="http://schemas.microsoft.com/office/drawing/2014/main" id="{7FFF451F-4F05-42EC-B1D9-AD208E339B85}"/>
              </a:ext>
            </a:extLst>
          </p:cNvPr>
          <p:cNvSpPr/>
          <p:nvPr/>
        </p:nvSpPr>
        <p:spPr>
          <a:xfrm>
            <a:off x="1795336" y="5976000"/>
            <a:ext cx="50166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000" dirty="0">
                <a:ea typeface="Inter" pitchFamily="34" charset="-122"/>
                <a:cs typeface="Inter" pitchFamily="34" charset="-120"/>
              </a:rPr>
              <a:t>It seems very high accuracy level (R^2) around 0.9 ! </a:t>
            </a:r>
            <a:endParaRPr lang="en-US" sz="1000" dirty="0"/>
          </a:p>
        </p:txBody>
      </p:sp>
      <p:sp>
        <p:nvSpPr>
          <p:cNvPr id="10" name="Caption">
            <a:extLst>
              <a:ext uri="{FF2B5EF4-FFF2-40B4-BE49-F238E27FC236}">
                <a16:creationId xmlns:a16="http://schemas.microsoft.com/office/drawing/2014/main" id="{93DE4FFB-84A5-4261-A3DD-CFCE5898FF84}"/>
              </a:ext>
            </a:extLst>
          </p:cNvPr>
          <p:cNvSpPr/>
          <p:nvPr/>
        </p:nvSpPr>
        <p:spPr>
          <a:xfrm>
            <a:off x="6812004" y="6091789"/>
            <a:ext cx="5200000" cy="36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altLang="ko-KR" sz="800" dirty="0"/>
              <a:t>Columns (1)–(7) are separate OLS specifications).</a:t>
            </a:r>
            <a:br>
              <a:rPr lang="en-US" altLang="ko-KR" sz="800" dirty="0"/>
            </a:br>
            <a:r>
              <a:rPr lang="en-US" altLang="ko-KR" sz="800" dirty="0"/>
              <a:t>All four determinants enter with the predicted signs, and Adj. R² ≈ 0.75–0.89.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40C934A-2E81-43F7-8E6C-87C5F5C0E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9659" y="4755652"/>
            <a:ext cx="3106358" cy="2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Methodology — Price Discovery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88000" y="1113354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One Efficient Price (Cointegration)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stETH and ETH are cointegrated, so their basis is stationary — the two share one long-run efficient price and only deviate temporarily.</a:t>
            </a:r>
          </a:p>
          <a:p>
            <a:pPr marL="151200" indent="0">
              <a:buNone/>
            </a:pPr>
            <a:endParaRPr lang="en-US" altLang="ko-KR" dirty="0"/>
          </a:p>
          <a:p>
            <a:r>
              <a:rPr lang="en-US" altLang="ko-KR" dirty="0"/>
              <a:t>Who Leads? — Speed of Adjustment (α)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In a Vector Error Correction Model (VECM), the market that barely corrects back to equilibrium (</a:t>
            </a:r>
            <a:r>
              <a:rPr lang="en-US" altLang="ko-KR" sz="1800" dirty="0">
                <a:solidFill>
                  <a:srgbClr val="C00000"/>
                </a:solidFill>
              </a:rPr>
              <a:t>α ≈ 0</a:t>
            </a:r>
            <a:r>
              <a:rPr lang="en-US" altLang="ko-KR" sz="1800" dirty="0"/>
              <a:t>) leads price discovery; the others adjust toward it.</a:t>
            </a:r>
          </a:p>
          <a:p>
            <a:pPr marL="151200" indent="0">
              <a:buNone/>
            </a:pPr>
            <a:endParaRPr lang="en-US" altLang="ko-KR" dirty="0"/>
          </a:p>
          <a:p>
            <a:pPr marL="151200" indent="0">
              <a:buNone/>
            </a:pPr>
            <a:br>
              <a:rPr lang="en-US" altLang="ko-KR" sz="1800" dirty="0"/>
            </a:br>
            <a:endParaRPr lang="en-US" altLang="ko-KR" sz="1800" dirty="0"/>
          </a:p>
          <a:p>
            <a:pPr marL="151200" indent="0">
              <a:buNone/>
            </a:pPr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BE23F1D-2B50-4D26-9073-1DE747CC5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20" y="4524461"/>
            <a:ext cx="4515480" cy="895475"/>
          </a:xfrm>
          <a:prstGeom prst="rect">
            <a:avLst/>
          </a:prstGeom>
        </p:spPr>
      </p:pic>
      <p:sp>
        <p:nvSpPr>
          <p:cNvPr id="5" name="Caption">
            <a:extLst>
              <a:ext uri="{FF2B5EF4-FFF2-40B4-BE49-F238E27FC236}">
                <a16:creationId xmlns:a16="http://schemas.microsoft.com/office/drawing/2014/main" id="{484EECC9-DA93-421A-97FD-C85B781B951F}"/>
              </a:ext>
            </a:extLst>
          </p:cNvPr>
          <p:cNvSpPr/>
          <p:nvPr/>
        </p:nvSpPr>
        <p:spPr>
          <a:xfrm>
            <a:off x="5514218" y="4524461"/>
            <a:ext cx="5500000" cy="13058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ko-KR" sz="1100" i="1" dirty="0"/>
              <a:t>VECM</a:t>
            </a:r>
            <a:r>
              <a:rPr lang="ko-KR" altLang="en-US" sz="1100" i="1" dirty="0"/>
              <a:t> </a:t>
            </a:r>
            <a:r>
              <a:rPr lang="en-US" altLang="ko-KR" sz="1100" i="1" dirty="0"/>
              <a:t>modeling</a:t>
            </a:r>
            <a:r>
              <a:rPr lang="ko-KR" altLang="en-US" sz="1100" i="1" dirty="0"/>
              <a:t> </a:t>
            </a:r>
            <a:r>
              <a:rPr lang="en-US" altLang="ko-KR" sz="1100" i="1" dirty="0"/>
              <a:t>: </a:t>
            </a:r>
            <a:r>
              <a:rPr lang="el-GR" altLang="ko-KR" sz="1100" dirty="0">
                <a:solidFill>
                  <a:srgbClr val="C00000"/>
                </a:solidFill>
              </a:rPr>
              <a:t>β′</a:t>
            </a:r>
            <a:r>
              <a:rPr lang="en-US" altLang="ko-KR" sz="1100" dirty="0">
                <a:solidFill>
                  <a:srgbClr val="C00000"/>
                </a:solidFill>
              </a:rPr>
              <a:t>p</a:t>
            </a:r>
            <a:r>
              <a:rPr lang="en-US" altLang="ko-KR" sz="1100" dirty="0"/>
              <a:t>: VECM’s core. If basis was zero, its value </a:t>
            </a:r>
            <a:r>
              <a:rPr lang="en-US" altLang="ko-KR" sz="1100" dirty="0" err="1"/>
              <a:t>gonna</a:t>
            </a:r>
            <a:r>
              <a:rPr lang="en-US" altLang="ko-KR" sz="1100" dirty="0"/>
              <a:t> be zero.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ko-KR" sz="1100" dirty="0"/>
              <a:t>When the basis was going up, that values is </a:t>
            </a:r>
            <a:r>
              <a:rPr lang="en-US" altLang="ko-KR" sz="1100" dirty="0" err="1"/>
              <a:t>upsiding</a:t>
            </a:r>
            <a:r>
              <a:rPr lang="en-US" altLang="ko-KR" sz="1100" dirty="0"/>
              <a:t>.</a:t>
            </a:r>
            <a:br>
              <a:rPr lang="en-US" altLang="ko-KR" sz="1100" i="1" dirty="0"/>
            </a:br>
            <a:r>
              <a:rPr lang="el-GR" altLang="ko-KR" sz="1100" dirty="0">
                <a:solidFill>
                  <a:srgbClr val="C00000"/>
                </a:solidFill>
              </a:rPr>
              <a:t>Σ</a:t>
            </a:r>
            <a:r>
              <a:rPr lang="en-US" altLang="ko-KR" sz="1100" dirty="0">
                <a:solidFill>
                  <a:srgbClr val="C00000"/>
                </a:solidFill>
              </a:rPr>
              <a:t>ᵢ </a:t>
            </a:r>
            <a:r>
              <a:rPr lang="el-GR" altLang="ko-KR" sz="1100" dirty="0">
                <a:solidFill>
                  <a:srgbClr val="C00000"/>
                </a:solidFill>
              </a:rPr>
              <a:t>Γ</a:t>
            </a:r>
            <a:r>
              <a:rPr lang="en-US" altLang="ko-KR" sz="1100" dirty="0">
                <a:solidFill>
                  <a:srgbClr val="C00000"/>
                </a:solidFill>
              </a:rPr>
              <a:t>ᵢ </a:t>
            </a:r>
            <a:r>
              <a:rPr lang="el-GR" altLang="ko-KR" sz="1100" dirty="0">
                <a:solidFill>
                  <a:srgbClr val="C00000"/>
                </a:solidFill>
              </a:rPr>
              <a:t>Δ</a:t>
            </a:r>
            <a:r>
              <a:rPr lang="en-US" altLang="ko-KR" sz="1100" dirty="0">
                <a:solidFill>
                  <a:srgbClr val="C00000"/>
                </a:solidFill>
              </a:rPr>
              <a:t>p </a:t>
            </a:r>
            <a:r>
              <a:rPr lang="en-US" altLang="ko-KR" sz="1100" dirty="0"/>
              <a:t>: short-run dynamics (Past earning that affect Todays returns) ,</a:t>
            </a:r>
            <a:r>
              <a:rPr lang="el-GR" altLang="ko-KR" sz="1100" dirty="0"/>
              <a:t> </a:t>
            </a:r>
            <a:endParaRPr lang="en-US" altLang="ko-KR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altLang="ko-KR" sz="1100" dirty="0">
                <a:solidFill>
                  <a:srgbClr val="C00000"/>
                </a:solidFill>
              </a:rPr>
              <a:t> </a:t>
            </a:r>
            <a:r>
              <a:rPr lang="el-GR" altLang="ko-KR" sz="1100" dirty="0">
                <a:solidFill>
                  <a:srgbClr val="C00000"/>
                </a:solidFill>
              </a:rPr>
              <a:t>ε</a:t>
            </a:r>
            <a:r>
              <a:rPr lang="en-US" altLang="ko-KR" sz="1100" dirty="0">
                <a:solidFill>
                  <a:srgbClr val="C00000"/>
                </a:solidFill>
              </a:rPr>
              <a:t> </a:t>
            </a:r>
            <a:r>
              <a:rPr lang="en-US" altLang="ko-KR" sz="1100" dirty="0"/>
              <a:t>: Unpredictable Information shock (?)</a:t>
            </a:r>
            <a:r>
              <a:rPr lang="ko-KR" altLang="en-US" sz="1100" i="1" dirty="0"/>
              <a:t> </a:t>
            </a:r>
            <a:endParaRPr lang="en-US" altLang="ko-KR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000" y="1041000"/>
            <a:ext cx="5230000" cy="5100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— Validating the De-trending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578" y="1774367"/>
            <a:ext cx="5850000" cy="5400000"/>
          </a:xfrm>
        </p:spPr>
        <p:txBody>
          <a:bodyPr>
            <a:normAutofit/>
          </a:bodyPr>
          <a:lstStyle/>
          <a:p>
            <a:r>
              <a:rPr lang="en-US" altLang="ko-KR" dirty="0"/>
              <a:t>Two Tokens, Different Shapes</a:t>
            </a:r>
          </a:p>
          <a:p>
            <a:pPr marL="151200" indent="0">
              <a:buNone/>
            </a:pPr>
            <a:r>
              <a:rPr lang="en-US" altLang="ko-KR" sz="1800" dirty="0"/>
              <a:t>: </a:t>
            </a:r>
            <a:r>
              <a:rPr lang="en-US" altLang="ko-KR" sz="1800" dirty="0" err="1"/>
              <a:t>stETH</a:t>
            </a:r>
            <a:r>
              <a:rPr lang="en-US" altLang="ko-KR" sz="1800" dirty="0"/>
              <a:t> oscillates around zero; mSOL/stSOL climb linearly from their reward-bearing design.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No Solana Depeg</a:t>
            </a:r>
          </a:p>
          <a:p>
            <a:pPr marL="151200" indent="0">
              <a:buNone/>
            </a:pPr>
            <a:r>
              <a:rPr lang="en-US" altLang="ko-KR" sz="1800" dirty="0"/>
              <a:t>: Un-staking was already live on Solana, so supply could adjust and the basis held.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De-trending Validated</a:t>
            </a:r>
          </a:p>
          <a:p>
            <a:pPr marL="151200" indent="0">
              <a:buNone/>
            </a:pPr>
            <a:r>
              <a:rPr lang="en-US" altLang="ko-KR" sz="1800" dirty="0"/>
              <a:t>: After de-trending, the Solana basis behaves like stETH’s — the climb was mechanical, not mispricing.</a:t>
            </a:r>
          </a:p>
        </p:txBody>
      </p:sp>
      <p:sp>
        <p:nvSpPr>
          <p:cNvPr id="6" name="Caption">
            <a:extLst>
              <a:ext uri="{FF2B5EF4-FFF2-40B4-BE49-F238E27FC236}">
                <a16:creationId xmlns:a16="http://schemas.microsoft.com/office/drawing/2014/main" id="{79FA4B72-92CC-469A-8766-89C079307C26}"/>
              </a:ext>
            </a:extLst>
          </p:cNvPr>
          <p:cNvSpPr/>
          <p:nvPr/>
        </p:nvSpPr>
        <p:spPr>
          <a:xfrm>
            <a:off x="6692000" y="6141000"/>
            <a:ext cx="5500000" cy="43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altLang="ko-KR" sz="800" i="1" dirty="0"/>
              <a:t>Figure 3. </a:t>
            </a:r>
            <a:r>
              <a:rPr lang="en-US" altLang="ko-KR" sz="800" dirty="0"/>
              <a:t>Signed CEX basis (red, left) vs. underlying price (gray, right): (a) stETH, (b) mSOL, (c) stSOL.</a:t>
            </a:r>
          </a:p>
        </p:txBody>
      </p:sp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000" y="1454000"/>
            <a:ext cx="5300000" cy="4274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Price Discovery — Results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000" y="2281142"/>
            <a:ext cx="5850000" cy="5400000"/>
          </a:xfrm>
        </p:spPr>
        <p:txBody>
          <a:bodyPr>
            <a:normAutofit/>
          </a:bodyPr>
          <a:lstStyle/>
          <a:p>
            <a:r>
              <a:rPr lang="en-US" altLang="ko-KR" dirty="0" err="1">
                <a:solidFill>
                  <a:srgbClr val="C00000"/>
                </a:solidFill>
              </a:rPr>
              <a:t>stETH</a:t>
            </a:r>
            <a:r>
              <a:rPr lang="en-US" altLang="ko-KR" dirty="0">
                <a:solidFill>
                  <a:srgbClr val="C00000"/>
                </a:solidFill>
              </a:rPr>
              <a:t> even Leads, Not Follows</a:t>
            </a:r>
          </a:p>
          <a:p>
            <a:pPr marL="151200" indent="0">
              <a:buNone/>
            </a:pPr>
            <a:r>
              <a:rPr lang="en-US" altLang="ko-KR" sz="1800" dirty="0"/>
              <a:t>: DEX-traded stETH drives a median of about 23% of Ethereum’s price discovery.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Rising Under Stress</a:t>
            </a:r>
          </a:p>
          <a:p>
            <a:pPr marL="151200" indent="0">
              <a:buNone/>
            </a:pPr>
            <a:r>
              <a:rPr lang="en-US" altLang="ko-KR" sz="1800" dirty="0"/>
              <a:t>: Its share grows through the volatile second half of the sample — derivatives matter more when markets are stressed.</a:t>
            </a:r>
          </a:p>
        </p:txBody>
      </p:sp>
      <p:sp>
        <p:nvSpPr>
          <p:cNvPr id="6" name="Caption">
            <a:extLst>
              <a:ext uri="{FF2B5EF4-FFF2-40B4-BE49-F238E27FC236}">
                <a16:creationId xmlns:a16="http://schemas.microsoft.com/office/drawing/2014/main" id="{DB33208A-8F8F-4E2A-A43F-381E462537A5}"/>
              </a:ext>
            </a:extLst>
          </p:cNvPr>
          <p:cNvSpPr/>
          <p:nvPr/>
        </p:nvSpPr>
        <p:spPr>
          <a:xfrm>
            <a:off x="6527000" y="5728000"/>
            <a:ext cx="5300000" cy="76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altLang="ko-KR" sz="800" i="1" dirty="0"/>
              <a:t>Figure 4. </a:t>
            </a:r>
            <a:r>
              <a:rPr lang="en-US" altLang="ko-KR" sz="800" dirty="0"/>
              <a:t>Daily price-discovery shares (smoothed). Top: information &amp; component shares of ETH price across ETH spot, fETH, stETH(CEX), stETH(DEX). Bottom: DEX vs. CEX shares of the stETH basis, Nov 2021–Aug 2022.</a:t>
            </a:r>
          </a:p>
        </p:txBody>
      </p:sp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rmAutofit/>
          </a:bodyPr>
          <a:lstStyle/>
          <a:p>
            <a:pPr>
              <a:buSzPct val="25000"/>
              <a:defRPr/>
            </a:pPr>
            <a:r>
              <a:rPr lang="en-US" altLang="ko" dirty="0"/>
              <a:t>Paper </a:t>
            </a:r>
            <a:r>
              <a:rPr lang="ko-KR" altLang="en-US" dirty="0"/>
              <a:t> </a:t>
            </a:r>
            <a:r>
              <a:rPr lang="en-US" altLang="ko-KR" dirty="0"/>
              <a:t>information</a:t>
            </a:r>
            <a:endParaRPr dirty="0"/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336000" y="4116492"/>
            <a:ext cx="11520000" cy="2422352"/>
          </a:xfrm>
        </p:spPr>
        <p:txBody>
          <a:bodyPr>
            <a:normAutofit/>
          </a:bodyPr>
          <a:lstStyle/>
          <a:p>
            <a:r>
              <a:rPr lang="en-US" altLang="ko-KR" b="1" dirty="0"/>
              <a:t>Published in</a:t>
            </a:r>
          </a:p>
          <a:p>
            <a:pPr marL="151200" indent="0">
              <a:buNone/>
            </a:pPr>
            <a:r>
              <a:rPr lang="en-US" altLang="ko-KR" dirty="0"/>
              <a:t>	Journal of Futures Markets, 2025 (Vol. 45, 91–117)</a:t>
            </a:r>
          </a:p>
          <a:p>
            <a:pPr marL="151200" indent="0">
              <a:buNone/>
            </a:pPr>
            <a:endParaRPr lang="en-US" altLang="ko-KR" dirty="0"/>
          </a:p>
          <a:p>
            <a:r>
              <a:rPr lang="en-US" altLang="ko-KR" b="1" dirty="0"/>
              <a:t>Authors</a:t>
            </a:r>
          </a:p>
          <a:p>
            <a:pPr marL="151200" indent="0">
              <a:buNone/>
            </a:pPr>
            <a:r>
              <a:rPr lang="en-US" altLang="ko-KR" dirty="0"/>
              <a:t>	Stefan Scharnowski · University of Mannheim</a:t>
            </a:r>
          </a:p>
          <a:p>
            <a:pPr marL="151200" indent="0">
              <a:buNone/>
            </a:pPr>
            <a:r>
              <a:rPr lang="en-US" altLang="ko-KR" dirty="0"/>
              <a:t>	Hossein Jahanshahloo · Cardiff University</a:t>
            </a:r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fld id="{00000000-1234-1234-1234-123412341234}" type="slidenum">
              <a:rPr lang="en-US" altLang="ko"/>
              <a:pPr lvl="0">
                <a:defRPr/>
              </a:pPr>
              <a:t>2</a:t>
            </a:fld>
            <a:endParaRPr lang="en-US" altLang="ko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3538554-0E79-4ACF-A9C9-732EB7E3A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34" y="1154859"/>
            <a:ext cx="6900000" cy="2706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FAE8DEF-0628-4B6A-BF65-539945D43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267" y="1152092"/>
            <a:ext cx="3697733" cy="270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941FD8-9136-4795-839E-28B4276D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 &amp; Contribution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64CB12-F3AC-4B47-9BA3-69C238F4D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531995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There‘s clear basis between Liquid staking token(ex : </a:t>
            </a:r>
            <a:r>
              <a:rPr lang="en-US" altLang="ko-KR" dirty="0" err="1"/>
              <a:t>stETH</a:t>
            </a:r>
            <a:r>
              <a:rPr lang="en-US" altLang="ko-KR" dirty="0"/>
              <a:t>) and Underlying asset(ETH). </a:t>
            </a:r>
          </a:p>
          <a:p>
            <a:endParaRPr lang="en-US" altLang="ko-KR" dirty="0"/>
          </a:p>
          <a:p>
            <a:r>
              <a:rPr lang="en-US" altLang="ko-KR" dirty="0"/>
              <a:t>And the basis has economically predictable movement, </a:t>
            </a:r>
          </a:p>
          <a:p>
            <a:endParaRPr lang="en-US" altLang="ko-KR" dirty="0"/>
          </a:p>
          <a:p>
            <a:r>
              <a:rPr lang="en-US" altLang="ko-KR" dirty="0"/>
              <a:t>Sometimes (quite great portion) </a:t>
            </a:r>
            <a:r>
              <a:rPr lang="en-US" altLang="ko-KR" dirty="0" err="1">
                <a:solidFill>
                  <a:srgbClr val="C00000"/>
                </a:solidFill>
              </a:rPr>
              <a:t>Overlead</a:t>
            </a:r>
            <a:r>
              <a:rPr lang="en-US" altLang="ko-KR" dirty="0">
                <a:solidFill>
                  <a:srgbClr val="C00000"/>
                </a:solidFill>
              </a:rPr>
              <a:t> underlying asset price discovery!</a:t>
            </a:r>
            <a:br>
              <a:rPr lang="en-US" altLang="ko-KR" dirty="0">
                <a:solidFill>
                  <a:srgbClr val="C00000"/>
                </a:solidFill>
              </a:rPr>
            </a:br>
            <a:br>
              <a:rPr lang="en-US" altLang="ko-KR" dirty="0">
                <a:solidFill>
                  <a:srgbClr val="C00000"/>
                </a:solidFill>
              </a:rPr>
            </a:br>
            <a:r>
              <a:rPr lang="en-US" altLang="ko-KR" dirty="0">
                <a:solidFill>
                  <a:srgbClr val="C00000"/>
                </a:solidFill>
              </a:rPr>
              <a:t>: That means the information pre-absorbed in Future market rather than Market.</a:t>
            </a:r>
          </a:p>
        </p:txBody>
      </p:sp>
    </p:spTree>
    <p:extLst>
      <p:ext uri="{BB962C8B-B14F-4D97-AF65-F5344CB8AC3E}">
        <p14:creationId xmlns:p14="http://schemas.microsoft.com/office/powerpoint/2010/main" val="4099187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/>
          </p:nvPr>
        </p:nvSpPr>
        <p:spPr>
          <a:xfrm>
            <a:off x="2881292" y="1783167"/>
            <a:ext cx="6429416" cy="3291666"/>
          </a:xfrm>
        </p:spPr>
        <p:txBody>
          <a:bodyPr/>
          <a:lstStyle/>
          <a:p>
            <a:pPr algn="ctr">
              <a:defRPr/>
            </a:pPr>
            <a:r>
              <a:rPr lang="en-US" altLang="ko-KR" sz="8500"/>
              <a:t>Thanks</a:t>
            </a:r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marL="151200" indent="0">
              <a:buNone/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941FD8-9136-4795-839E-28B4276D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Main Contributions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64CB12-F3AC-4B47-9BA3-69C238F4D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124371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First Analysis of the Liquid Staking Basis</a:t>
            </a:r>
          </a:p>
          <a:p>
            <a:pPr marL="151200" indent="0">
              <a:buNone/>
            </a:pP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 This is </a:t>
            </a:r>
            <a:r>
              <a:rPr lang="en-US" altLang="ko-KR" sz="1800" dirty="0">
                <a:solidFill>
                  <a:srgbClr val="C00000"/>
                </a:solidFill>
              </a:rPr>
              <a:t>the first </a:t>
            </a:r>
            <a:r>
              <a:rPr lang="en-US" altLang="ko-KR" sz="1800" dirty="0"/>
              <a:t>economic study of liquid staking tokens, the price gap between a staking token and its underlying asset.</a:t>
            </a:r>
            <a:br>
              <a:rPr lang="en-US" altLang="ko-KR" sz="1800" dirty="0"/>
            </a:b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Four Determinants Identified</a:t>
            </a:r>
          </a:p>
          <a:p>
            <a:pPr marL="151200" indent="0">
              <a:buNone/>
            </a:pPr>
            <a:endParaRPr lang="en-US" altLang="ko-KR" sz="1800" dirty="0"/>
          </a:p>
          <a:p>
            <a:pPr marL="151200" indent="0">
              <a:buNone/>
            </a:pPr>
            <a:r>
              <a:rPr lang="en-US" altLang="ko-KR" sz="1800" dirty="0"/>
              <a:t>: Staking rewards, concentration risk, limits to arbitrage, and behavioral factors are shown to drive the magnitude of the basis.</a:t>
            </a:r>
            <a:br>
              <a:rPr lang="en-US" altLang="ko-KR" sz="1800" dirty="0"/>
            </a:br>
            <a:br>
              <a:rPr lang="en-US" altLang="ko-KR" dirty="0"/>
            </a:br>
            <a:endParaRPr lang="en-US" altLang="ko-KR" dirty="0"/>
          </a:p>
          <a:p>
            <a:r>
              <a:rPr lang="en-US" altLang="ko-KR" dirty="0"/>
              <a:t>A Growing Role in Price Discovery</a:t>
            </a:r>
          </a:p>
          <a:p>
            <a:pPr marL="151200" indent="0">
              <a:buNone/>
            </a:pPr>
            <a:r>
              <a:rPr lang="en-US" altLang="ko-KR" dirty="0"/>
              <a:t>	</a:t>
            </a:r>
          </a:p>
          <a:p>
            <a:pPr marL="151200" indent="0">
              <a:buNone/>
            </a:pPr>
            <a:r>
              <a:rPr lang="en-US" altLang="ko-KR" sz="1800" dirty="0"/>
              <a:t>: Liquid staking tokens contribute a significant and growing share to the price discovery of the underlying cryptocurrencies.</a:t>
            </a:r>
          </a:p>
        </p:txBody>
      </p:sp>
    </p:spTree>
    <p:extLst>
      <p:ext uri="{BB962C8B-B14F-4D97-AF65-F5344CB8AC3E}">
        <p14:creationId xmlns:p14="http://schemas.microsoft.com/office/powerpoint/2010/main" val="409918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748ABF-47AB-4BEF-9BF8-94B2923CE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C4FD7AE-6CB0-4A9A-91E2-7E249D39E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561" y="1278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Motivation</a:t>
            </a:r>
          </a:p>
          <a:p>
            <a:pPr marL="151200" indent="0">
              <a:buNone/>
            </a:pPr>
            <a:r>
              <a:rPr lang="en-US" altLang="ko-KR" dirty="0"/>
              <a:t>	</a:t>
            </a:r>
          </a:p>
          <a:p>
            <a:pPr marL="151200" indent="0">
              <a:buNone/>
            </a:pPr>
            <a:r>
              <a:rPr lang="en-US" altLang="ko-KR" sz="1800" dirty="0"/>
              <a:t>: Proof-of-Stake chains (such as Ethereum and Solana) have grown rapidly, but securing them requires locking up staked capital, which </a:t>
            </a:r>
            <a:r>
              <a:rPr lang="en-US" altLang="ko-KR" sz="1800" dirty="0">
                <a:solidFill>
                  <a:srgbClr val="C00000"/>
                </a:solidFill>
              </a:rPr>
              <a:t>removes its liquidity.</a:t>
            </a:r>
            <a:br>
              <a:rPr lang="en-US" altLang="ko-KR" sz="1800" dirty="0">
                <a:solidFill>
                  <a:srgbClr val="C00000"/>
                </a:solidFill>
              </a:rPr>
            </a:br>
            <a:endParaRPr lang="en-US" altLang="ko-KR" sz="1800" dirty="0">
              <a:solidFill>
                <a:srgbClr val="C00000"/>
              </a:solidFill>
            </a:endParaRPr>
          </a:p>
          <a:p>
            <a:r>
              <a:rPr lang="en-US" altLang="ko-KR" dirty="0"/>
              <a:t>Research Gap</a:t>
            </a:r>
          </a:p>
          <a:p>
            <a:pPr marL="151200" indent="0">
              <a:buNone/>
            </a:pPr>
            <a:r>
              <a:rPr lang="en-US" altLang="ko-KR" dirty="0"/>
              <a:t>	</a:t>
            </a:r>
            <a:br>
              <a:rPr lang="en-US" altLang="ko-KR" dirty="0"/>
            </a:br>
            <a:r>
              <a:rPr lang="en-US" altLang="ko-KR" sz="1800" dirty="0"/>
              <a:t>: Liquid staking tokens grew fast — Lido stETH from about USD 20 million in 2021 to USD 15 billion in 2023 — </a:t>
            </a:r>
            <a:r>
              <a:rPr lang="en-US" altLang="ko-KR" sz="1800" dirty="0">
                <a:solidFill>
                  <a:srgbClr val="C00000"/>
                </a:solidFill>
              </a:rPr>
              <a:t>yet little was known about their price dynamics.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This Study</a:t>
            </a:r>
            <a:br>
              <a:rPr lang="en-US" altLang="ko-KR" dirty="0"/>
            </a:br>
            <a:endParaRPr lang="en-US" altLang="ko-KR" dirty="0"/>
          </a:p>
          <a:p>
            <a:pPr marL="151200" indent="0">
              <a:buNone/>
            </a:pPr>
            <a:r>
              <a:rPr lang="en-US" altLang="ko-KR" sz="1800" dirty="0"/>
              <a:t>: The paper gives a first empirical analysis of how these tokens are priced, what drives the gap to the underlying, and how much they add to price discovery.</a:t>
            </a:r>
          </a:p>
        </p:txBody>
      </p:sp>
    </p:spTree>
    <p:extLst>
      <p:ext uri="{BB962C8B-B14F-4D97-AF65-F5344CB8AC3E}">
        <p14:creationId xmlns:p14="http://schemas.microsoft.com/office/powerpoint/2010/main" val="388059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6731B2-FB2C-472F-BABE-D1AAC037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 — The PoS Liquidity Dilemma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7CE294-1683-46CD-9CD0-0D34F9DDB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990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Staking Secures the Network</a:t>
            </a:r>
          </a:p>
          <a:p>
            <a:pPr marL="151200" indent="0">
              <a:buNone/>
            </a:pPr>
            <a:r>
              <a:rPr lang="en-US" altLang="ko-KR" dirty="0"/>
              <a:t>	</a:t>
            </a:r>
            <a:r>
              <a:rPr lang="en-US" altLang="ko-KR" sz="1800" dirty="0"/>
              <a:t>: Validators post a deposit (stake) that is locked to keep them honest, and they earn rewards on it in return.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Capital is Frozen</a:t>
            </a:r>
          </a:p>
          <a:p>
            <a:pPr marL="151200" indent="0">
              <a:buNone/>
            </a:pPr>
            <a:r>
              <a:rPr lang="en-US" altLang="ko-KR" sz="1800" dirty="0"/>
              <a:t>	 : While staked, the capital cannot be traded, lent, or used as collateral — it is working, but </a:t>
            </a:r>
            <a:r>
              <a:rPr lang="en-US" altLang="ko-KR" sz="1800" dirty="0">
                <a:solidFill>
                  <a:srgbClr val="C00000"/>
                </a:solidFill>
              </a:rPr>
              <a:t>illiquid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High Barriers to Direct Staking</a:t>
            </a:r>
          </a:p>
          <a:p>
            <a:pPr marL="151200" indent="0">
              <a:buNone/>
            </a:pPr>
            <a:r>
              <a:rPr lang="en-US" altLang="ko-KR" dirty="0"/>
              <a:t>	: </a:t>
            </a:r>
            <a:r>
              <a:rPr lang="en-US" altLang="ko-KR" sz="1800" dirty="0"/>
              <a:t>Running a validator also needs technical know-how and a high minimum (32 ETH on Ethereum).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2C5C351-8341-4734-9C20-69F55A34A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520" y="4048505"/>
            <a:ext cx="2336336" cy="21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9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3905A8-9F74-4753-A02E-D8E9CF498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 — How Liquid Staking Works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C39A1FE-86C2-44A1-913E-84F85BAC1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146405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The Mechanism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Users deposit coins into a smart-contract pool and receive a derivative token (e.g., Lido’s stETH) representing their share of the staked assets.</a:t>
            </a:r>
            <a:br>
              <a:rPr lang="en-US" altLang="ko-KR" sz="1800" dirty="0"/>
            </a:br>
            <a:endParaRPr lang="en-US" altLang="ko-KR" sz="1800" dirty="0"/>
          </a:p>
          <a:p>
            <a:r>
              <a:rPr lang="en-US" altLang="ko-KR" dirty="0"/>
              <a:t>Advantages</a:t>
            </a:r>
          </a:p>
          <a:p>
            <a:pPr marL="151200" indent="0">
              <a:buNone/>
            </a:pPr>
            <a:br>
              <a:rPr lang="en-US" altLang="ko-KR" sz="1800" dirty="0"/>
            </a:br>
            <a:r>
              <a:rPr lang="en-US" altLang="ko-KR" sz="1800" dirty="0"/>
              <a:t>: The token is tradeable, usable as DeFi collateral, has </a:t>
            </a:r>
            <a:r>
              <a:rPr lang="en-US" altLang="ko-KR" sz="1800" dirty="0">
                <a:solidFill>
                  <a:srgbClr val="FF0000"/>
                </a:solidFill>
              </a:rPr>
              <a:t>no minimum stake</a:t>
            </a:r>
            <a:r>
              <a:rPr lang="en-US" altLang="ko-KR" sz="1800" dirty="0"/>
              <a:t>, and can often be exited by selling at any time. </a:t>
            </a:r>
          </a:p>
          <a:p>
            <a:pPr marL="151200" indent="0">
              <a:buNone/>
            </a:pPr>
            <a:r>
              <a:rPr lang="en-US" altLang="ko-KR" sz="1800" dirty="0"/>
              <a:t>But also have some drawback.  Providers keep part of the rewards, </a:t>
            </a:r>
            <a:r>
              <a:rPr lang="en-US" altLang="ko-KR" sz="1800" dirty="0">
                <a:solidFill>
                  <a:srgbClr val="C00000"/>
                </a:solidFill>
              </a:rPr>
              <a:t>yields become more volatile</a:t>
            </a:r>
            <a:r>
              <a:rPr lang="en-US" altLang="ko-KR" sz="1800" dirty="0"/>
              <a:t>, and the design adds concentration and smart-contract risk.</a:t>
            </a:r>
          </a:p>
        </p:txBody>
      </p:sp>
    </p:spTree>
    <p:extLst>
      <p:ext uri="{BB962C8B-B14F-4D97-AF65-F5344CB8AC3E}">
        <p14:creationId xmlns:p14="http://schemas.microsoft.com/office/powerpoint/2010/main" val="376672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000" y="2112000"/>
            <a:ext cx="5300000" cy="29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Just one pool now holds </a:t>
            </a:r>
            <a:r>
              <a:rPr lang="en-US" altLang="ko-KR" dirty="0">
                <a:solidFill>
                  <a:srgbClr val="C00000"/>
                </a:solidFill>
              </a:rPr>
              <a:t>a third of all </a:t>
            </a:r>
            <a:r>
              <a:rPr lang="en-US" altLang="ko-KR" dirty="0"/>
              <a:t>staked Ether! 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000" y="2112000"/>
            <a:ext cx="5850000" cy="3150173"/>
          </a:xfrm>
        </p:spPr>
        <p:txBody>
          <a:bodyPr>
            <a:normAutofit/>
          </a:bodyPr>
          <a:lstStyle/>
          <a:p>
            <a:r>
              <a:rPr lang="en-US" altLang="ko-KR" dirty="0"/>
              <a:t>Lido Dominates Ethereum Staking</a:t>
            </a:r>
          </a:p>
          <a:p>
            <a:pPr marL="151200" indent="0">
              <a:buNone/>
            </a:pPr>
            <a:r>
              <a:rPr lang="en-US" altLang="ko-KR" sz="1800" dirty="0"/>
              <a:t>: Lido’s share of all staked ETH rose from about 17% to 33% over the sample </a:t>
            </a:r>
            <a:r>
              <a:rPr lang="en-US" altLang="ko-KR" sz="1800" dirty="0">
                <a:solidFill>
                  <a:srgbClr val="C00000"/>
                </a:solidFill>
              </a:rPr>
              <a:t>(average 27.6%).</a:t>
            </a:r>
            <a:br>
              <a:rPr lang="en-US" altLang="ko-KR" dirty="0"/>
            </a:br>
            <a:br>
              <a:rPr lang="en-US" altLang="ko-KR" dirty="0"/>
            </a:br>
            <a:endParaRPr lang="en-US" altLang="ko-KR" dirty="0"/>
          </a:p>
          <a:p>
            <a:r>
              <a:rPr lang="en-US" altLang="ko-KR" dirty="0"/>
              <a:t>Concentration Raises Risk</a:t>
            </a:r>
          </a:p>
          <a:p>
            <a:pPr marL="151200" indent="0">
              <a:buNone/>
            </a:pPr>
            <a:r>
              <a:rPr lang="en-US" altLang="ko-KR" sz="1800" dirty="0"/>
              <a:t>: When one provider controls roughly a third of all stake, it becomes a single point of failure for the network.</a:t>
            </a: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FAA1A245-D963-458C-A67A-8540956A8A7F}"/>
              </a:ext>
            </a:extLst>
          </p:cNvPr>
          <p:cNvSpPr/>
          <p:nvPr/>
        </p:nvSpPr>
        <p:spPr>
          <a:xfrm>
            <a:off x="6791332" y="5081017"/>
            <a:ext cx="50166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i="1" dirty="0">
                <a:solidFill>
                  <a:srgbClr val="5C5E6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Figure 1 — Staked amount in Ethereum, six largest providers stacked. Lido is the dominant band.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76847" y="640650"/>
            <a:ext cx="497732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171A20"/>
                </a:solidFill>
                <a:latin typeface="+mn-ea"/>
                <a:cs typeface="Inter" pitchFamily="34" charset="-120"/>
              </a:rPr>
              <a:t>Basis Definition</a:t>
            </a:r>
            <a:endParaRPr lang="en-US" sz="3600" b="1" dirty="0">
              <a:latin typeface="+mn-ea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579949" y="5072165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93C41"/>
                </a:solidFill>
                <a:ea typeface="Roboto Light" panose="020B0604020202020204" pitchFamily="2" charset="0"/>
                <a:cs typeface="Inter" pitchFamily="34" charset="-120"/>
              </a:rPr>
              <a:t>Avg. absolute basis at Curve </a:t>
            </a:r>
            <a:r>
              <a:rPr lang="en-US" sz="1400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≈ </a:t>
            </a:r>
            <a:r>
              <a:rPr lang="en-US" sz="1400" b="1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96 basis points</a:t>
            </a:r>
            <a:r>
              <a:rPr lang="en-US" sz="1400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.  </a:t>
            </a:r>
          </a:p>
          <a:p>
            <a:pPr marL="0" indent="0" algn="ctr">
              <a:buNone/>
            </a:pPr>
            <a:endParaRPr lang="en-US" sz="1400" dirty="0">
              <a:solidFill>
                <a:srgbClr val="393C41"/>
              </a:solidFill>
              <a:ea typeface="Roboto Light" panose="020B0604020202020204" pitchFamily="2" charset="0"/>
              <a:cs typeface="Inter" pitchFamily="34" charset="-120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393C41"/>
                </a:solidFill>
                <a:ea typeface="Roboto Light" panose="020B0604020202020204" pitchFamily="2" charset="0"/>
                <a:cs typeface="Inter" pitchFamily="34" charset="-120"/>
              </a:rPr>
              <a:t>The signed basis bottomed </a:t>
            </a:r>
            <a:r>
              <a:rPr lang="en-US" sz="1400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near </a:t>
            </a:r>
            <a:r>
              <a:rPr lang="en-US" sz="1400" b="1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−6.85%</a:t>
            </a:r>
            <a:r>
              <a:rPr lang="en-US" sz="1400" dirty="0">
                <a:solidFill>
                  <a:srgbClr val="C00000"/>
                </a:solidFill>
                <a:ea typeface="Roboto Light" panose="020B0604020202020204" pitchFamily="2" charset="0"/>
                <a:cs typeface="Inter" pitchFamily="34" charset="-120"/>
              </a:rPr>
              <a:t> </a:t>
            </a:r>
            <a:r>
              <a:rPr lang="en-US" sz="1400" dirty="0">
                <a:solidFill>
                  <a:srgbClr val="393C41"/>
                </a:solidFill>
                <a:ea typeface="Roboto Light" panose="020B0604020202020204" pitchFamily="2" charset="0"/>
                <a:cs typeface="Inter" pitchFamily="34" charset="-120"/>
              </a:rPr>
              <a:t>during the crash.</a:t>
            </a:r>
            <a:endParaRPr lang="en-US" sz="1400" dirty="0">
              <a:ea typeface="Roboto Light" panose="020B0604020202020204" pitchFamily="2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7007565-C031-4BA3-BD77-1DBDDE1542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22" r="5246" b="77702"/>
          <a:stretch/>
        </p:blipFill>
        <p:spPr>
          <a:xfrm>
            <a:off x="2062191" y="3781558"/>
            <a:ext cx="6196668" cy="86868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BC41A41-17BD-431C-AB89-EB3574BCD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848" y="4074762"/>
            <a:ext cx="2870991" cy="28227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6797A66-00F7-4C36-AAC9-38219D414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6283" y="1968786"/>
            <a:ext cx="8659433" cy="13908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C03A21-152F-40A0-A82B-BCACAE80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Hypothesis Development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46CAF0F-39D0-4E24-94EC-0F0C8D5DD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977" y="3429000"/>
            <a:ext cx="9563508" cy="279415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642C63F-4C50-4BA7-A2BC-7D8973C8B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977" y="1151522"/>
            <a:ext cx="8849474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231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2751</Words>
  <Application>Microsoft Office PowerPoint</Application>
  <PresentationFormat>와이드스크린</PresentationFormat>
  <Paragraphs>171</Paragraphs>
  <Slides>21</Slides>
  <Notes>21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Inter</vt:lpstr>
      <vt:lpstr>Noto Sans Symbols</vt:lpstr>
      <vt:lpstr>맑은 고딕</vt:lpstr>
      <vt:lpstr>Arial</vt:lpstr>
      <vt:lpstr>Calibri</vt:lpstr>
      <vt:lpstr>Courier New</vt:lpstr>
      <vt:lpstr>Roboto</vt:lpstr>
      <vt:lpstr>Wingdings</vt:lpstr>
      <vt:lpstr>1_Office 테마</vt:lpstr>
      <vt:lpstr>2_Office 테마</vt:lpstr>
      <vt:lpstr>The Economics of Liquid Staking Derivatives:  Basis Determinants and Price Discovery</vt:lpstr>
      <vt:lpstr>Paper  information</vt:lpstr>
      <vt:lpstr>Main Contributions</vt:lpstr>
      <vt:lpstr>Introduction</vt:lpstr>
      <vt:lpstr>Background — The PoS Liquidity Dilemma</vt:lpstr>
      <vt:lpstr>Background — How Liquid Staking Works</vt:lpstr>
      <vt:lpstr>Just one pool now holds a third of all staked Ether! </vt:lpstr>
      <vt:lpstr>PowerPoint 프레젠테이션</vt:lpstr>
      <vt:lpstr>Hypothesis Development</vt:lpstr>
      <vt:lpstr>Two Trading Venues as data resources</vt:lpstr>
      <vt:lpstr>Methodology — Defining the Basis</vt:lpstr>
      <vt:lpstr>Methodology — Defining the Basis</vt:lpstr>
      <vt:lpstr>Empirical Framework for Liquid Staking Basis Analysis (Methodology)</vt:lpstr>
      <vt:lpstr>Results : Limits to Arbitrage</vt:lpstr>
      <vt:lpstr>Results : Limits to Arbitrage</vt:lpstr>
      <vt:lpstr>Results (All four forces show up in the data result!)</vt:lpstr>
      <vt:lpstr>Methodology — Price Discovery</vt:lpstr>
      <vt:lpstr>Results — Validating the De-trending</vt:lpstr>
      <vt:lpstr>Price Discovery — Results</vt:lpstr>
      <vt:lpstr>Conclusion &amp; Contribution</vt:lpstr>
      <vt:lpstr>Thanks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MAGID: An Automated Pipeline for Generating Synthetic Multi-modal Datasets</dc:title>
  <dc:creator>용태 이</dc:creator>
  <cp:lastModifiedBy>최현명</cp:lastModifiedBy>
  <cp:revision>760</cp:revision>
  <dcterms:created xsi:type="dcterms:W3CDTF">2025-01-01T11:52:24Z</dcterms:created>
  <dcterms:modified xsi:type="dcterms:W3CDTF">2026-06-26T04:16:49Z</dcterms:modified>
  <cp:version>1000.0000.01</cp:version>
</cp:coreProperties>
</file>