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14"/>
  </p:notesMasterIdLst>
  <p:sldIdLst>
    <p:sldId id="264" r:id="rId3"/>
    <p:sldId id="301" r:id="rId4"/>
    <p:sldId id="292" r:id="rId5"/>
    <p:sldId id="293" r:id="rId6"/>
    <p:sldId id="294" r:id="rId7"/>
    <p:sldId id="295" r:id="rId8"/>
    <p:sldId id="296" r:id="rId9"/>
    <p:sldId id="297" r:id="rId10"/>
    <p:sldId id="298" r:id="rId11"/>
    <p:sldId id="299" r:id="rId12"/>
    <p:sldId id="300" r:id="rId13"/>
  </p:sldIdLst>
  <p:sldSz cx="12192000" cy="6858000"/>
  <p:notesSz cx="6858000" cy="9144000"/>
  <p:embeddedFontLst>
    <p:embeddedFont>
      <p:font typeface="맑은 고딕" panose="020B0503020000020004" pitchFamily="34" charset="-127"/>
      <p:regular r:id="rId15"/>
      <p:bold r:id="rId16"/>
    </p:embeddedFont>
    <p:embeddedFont>
      <p:font typeface="Roboto" panose="02000000000000000000" pitchFamily="2" charset="0"/>
      <p:regular r:id="rId17"/>
      <p:bold r:id="rId18"/>
      <p:italic r:id="rId19"/>
      <p:boldItalic r:id="rId20"/>
    </p:embeddedFont>
  </p:embeddedFont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16DA210-FB5B-4158-B5E0-FEB733F419BA}" styleName="밝은 스타일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밝은 스타일 3 - 강조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13" autoAdjust="0"/>
    <p:restoredTop sz="61243" autoAdjust="0"/>
  </p:normalViewPr>
  <p:slideViewPr>
    <p:cSldViewPr snapToGrid="0">
      <p:cViewPr varScale="1">
        <p:scale>
          <a:sx n="82" d="100"/>
          <a:sy n="82" d="100"/>
        </p:scale>
        <p:origin x="176" y="4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030B3A-62E7-4A7C-9558-23DE2080254E}" type="datetimeFigureOut">
              <a:rPr lang="ko-KR" altLang="en-US" smtClean="0"/>
              <a:t>2026. 7. 24.</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0C57BA-06D2-4ED1-970D-DF1ABC87382F}" type="slidenum">
              <a:rPr lang="ko-KR" altLang="en-US" smtClean="0"/>
              <a:t>‹#›</a:t>
            </a:fld>
            <a:endParaRPr lang="ko-KR" altLang="en-US"/>
          </a:p>
        </p:txBody>
      </p:sp>
    </p:spTree>
    <p:extLst>
      <p:ext uri="{BB962C8B-B14F-4D97-AF65-F5344CB8AC3E}">
        <p14:creationId xmlns:p14="http://schemas.microsoft.com/office/powerpoint/2010/main" val="11855694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224ff51afe_2_4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rtl="0"/>
            <a:r>
              <a:rPr lang="ko-Kore-KR" altLang="ko-Kore-KR" dirty="0"/>
              <a:t>Good morning/afternoon, everyone. I'll be presenting the paper "FrugalGPT: How to Use Large Language Models While Reducing Cost and Improving Performance" — an adaptive LLM cascade for cost-efficient inference.</a:t>
            </a:r>
          </a:p>
        </p:txBody>
      </p:sp>
      <p:sp>
        <p:nvSpPr>
          <p:cNvPr id="107" name="Google Shape;107;g3224ff51afe_2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ko-KR" altLang="en-US"/>
          </a:p>
        </p:txBody>
      </p:sp>
    </p:spTree>
    <p:extLst>
      <p:ext uri="{BB962C8B-B14F-4D97-AF65-F5344CB8AC3E}">
        <p14:creationId xmlns:p14="http://schemas.microsoft.com/office/powerpoint/2010/main" val="2440051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5DA79-F174-E58C-40FB-4C53AF2846E0}"/>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2AB9767A-2FA8-373C-58D3-F4BA9D2462E3}"/>
              </a:ext>
            </a:extLst>
          </p:cNvPr>
          <p:cNvSpPr>
            <a:spLocks noGrp="1" noRot="1" noChangeAspect="1"/>
          </p:cNvSpPr>
          <p:nvPr>
            <p:ph type="sldImg"/>
          </p:nvPr>
        </p:nvSpPr>
        <p:spPr/>
        <p:txBody>
          <a:bodyPr/>
          <a:lstStyle/>
          <a:p>
            <a:endParaRPr lang="ko-KR" altLang="en-US"/>
          </a:p>
        </p:txBody>
      </p:sp>
      <p:sp>
        <p:nvSpPr>
          <p:cNvPr id="3" name="슬라이드 노트 개체 틀 2">
            <a:extLst>
              <a:ext uri="{FF2B5EF4-FFF2-40B4-BE49-F238E27FC236}">
                <a16:creationId xmlns:a16="http://schemas.microsoft.com/office/drawing/2014/main" id="{B02F8E26-7650-E063-F6FE-0FEA4250D082}"/>
              </a:ext>
            </a:extLst>
          </p:cNvPr>
          <p:cNvSpPr>
            <a:spLocks noGrp="1"/>
          </p:cNvSpPr>
          <p:nvPr>
            <p:ph type="body" idx="1"/>
          </p:nvPr>
        </p:nvSpPr>
        <p:spPr/>
        <p:txBody>
          <a:bodyPr/>
          <a:lstStyle/>
          <a:p>
            <a:pPr rtl="0"/>
            <a:r>
              <a:rPr lang="ko-Kore-KR" altLang="ko-Kore-KR" dirty="0"/>
              <a:t>Let's talk about strengths and limitations.</a:t>
            </a:r>
          </a:p>
          <a:p>
            <a:pPr rtl="0"/>
            <a:r>
              <a:rPr lang="ko-Kore-KR" altLang="ko-Kore-KR" b="1" dirty="0"/>
              <a:t>Strengths:</a:t>
            </a:r>
            <a:br>
              <a:rPr lang="ko-Kore-KR" altLang="ko-Kore-KR" dirty="0"/>
            </a:br>
            <a:r>
              <a:rPr lang="ko-Kore-KR" altLang="ko-Kore-KR" dirty="0"/>
              <a:t>No retraining is needed. It works with existing APIs. It offers a flexible trade-off between cost and performance. It works well on both old and new models.</a:t>
            </a:r>
          </a:p>
          <a:p>
            <a:pPr rtl="0"/>
            <a:r>
              <a:rPr lang="ko-Kore-KR" altLang="ko-Kore-KR" b="1" dirty="0"/>
              <a:t>Limitations:</a:t>
            </a:r>
            <a:br>
              <a:rPr lang="ko-Kore-KR" altLang="ko-Kore-KR" dirty="0"/>
            </a:br>
            <a:r>
              <a:rPr lang="ko-Kore-KR" altLang="ko-Kore-KR" dirty="0"/>
              <a:t>It depends a lot on the scorer's quality. If every model in the chain is wrong, FrugalGPT fails too. The calling order is fixed. It's not adjusted for each question.</a:t>
            </a:r>
          </a:p>
        </p:txBody>
      </p:sp>
      <p:sp>
        <p:nvSpPr>
          <p:cNvPr id="4" name="슬라이드 번호 개체 틀 3">
            <a:extLst>
              <a:ext uri="{FF2B5EF4-FFF2-40B4-BE49-F238E27FC236}">
                <a16:creationId xmlns:a16="http://schemas.microsoft.com/office/drawing/2014/main" id="{7DDCD85E-A07C-7CDD-3D19-9C411F61A036}"/>
              </a:ext>
            </a:extLst>
          </p:cNvPr>
          <p:cNvSpPr>
            <a:spLocks noGrp="1"/>
          </p:cNvSpPr>
          <p:nvPr>
            <p:ph type="sldNum" sz="quarter" idx="5"/>
          </p:nvPr>
        </p:nvSpPr>
        <p:spPr/>
        <p:txBody>
          <a:bodyPr/>
          <a:lstStyle/>
          <a:p>
            <a:fld id="{B40C57BA-06D2-4ED1-970D-DF1ABC87382F}" type="slidenum">
              <a:rPr lang="ko-KR" altLang="en-US" smtClean="0"/>
              <a:t>10</a:t>
            </a:fld>
            <a:endParaRPr lang="ko-KR" altLang="en-US"/>
          </a:p>
        </p:txBody>
      </p:sp>
    </p:spTree>
    <p:extLst>
      <p:ext uri="{BB962C8B-B14F-4D97-AF65-F5344CB8AC3E}">
        <p14:creationId xmlns:p14="http://schemas.microsoft.com/office/powerpoint/2010/main" val="3086552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99143-8B7F-11ED-293F-2777E38211BF}"/>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5CCC20AA-262C-07C5-9517-F913767999DB}"/>
              </a:ext>
            </a:extLst>
          </p:cNvPr>
          <p:cNvSpPr>
            <a:spLocks noGrp="1" noRot="1" noChangeAspect="1"/>
          </p:cNvSpPr>
          <p:nvPr>
            <p:ph type="sldImg"/>
          </p:nvPr>
        </p:nvSpPr>
        <p:spPr/>
        <p:txBody>
          <a:bodyPr/>
          <a:lstStyle/>
          <a:p>
            <a:endParaRPr lang="ko-KR" altLang="en-US"/>
          </a:p>
        </p:txBody>
      </p:sp>
      <p:sp>
        <p:nvSpPr>
          <p:cNvPr id="3" name="슬라이드 노트 개체 틀 2">
            <a:extLst>
              <a:ext uri="{FF2B5EF4-FFF2-40B4-BE49-F238E27FC236}">
                <a16:creationId xmlns:a16="http://schemas.microsoft.com/office/drawing/2014/main" id="{5EEE352E-E043-FB0E-06C5-8A6D36A9C472}"/>
              </a:ext>
            </a:extLst>
          </p:cNvPr>
          <p:cNvSpPr>
            <a:spLocks noGrp="1"/>
          </p:cNvSpPr>
          <p:nvPr>
            <p:ph type="body" idx="1"/>
          </p:nvPr>
        </p:nvSpPr>
        <p:spPr/>
        <p:txBody>
          <a:bodyPr/>
          <a:lstStyle/>
          <a:p>
            <a:pPr rtl="0"/>
            <a:r>
              <a:rPr lang="ko-Kore-KR" altLang="ko-Kore-KR" dirty="0"/>
              <a:t>Let me close with the key takeaways.</a:t>
            </a:r>
          </a:p>
          <a:p>
            <a:pPr rtl="0"/>
            <a:r>
              <a:rPr lang="ko-Kore-KR" altLang="ko-Kore-KR" dirty="0"/>
              <a:t>The most expensive model isn't always right. A lightweight model can predict answer quality. Big cost savings are possible with just two things: a good calling order, and a good stopping condition. No retraining is needed.</a:t>
            </a:r>
          </a:p>
          <a:p>
            <a:pPr rtl="0"/>
            <a:r>
              <a:rPr lang="ko-Kore-KR" altLang="ko-Kore-KR" dirty="0"/>
              <a:t>Thank you. </a:t>
            </a:r>
            <a:r>
              <a:rPr lang="ko-Kore-KR" altLang="ko-Kore-KR"/>
              <a:t>I'm happy to take any questions</a:t>
            </a:r>
          </a:p>
        </p:txBody>
      </p:sp>
      <p:sp>
        <p:nvSpPr>
          <p:cNvPr id="4" name="슬라이드 번호 개체 틀 3">
            <a:extLst>
              <a:ext uri="{FF2B5EF4-FFF2-40B4-BE49-F238E27FC236}">
                <a16:creationId xmlns:a16="http://schemas.microsoft.com/office/drawing/2014/main" id="{96DBB482-3B3C-6769-5278-54CFF967F41A}"/>
              </a:ext>
            </a:extLst>
          </p:cNvPr>
          <p:cNvSpPr>
            <a:spLocks noGrp="1"/>
          </p:cNvSpPr>
          <p:nvPr>
            <p:ph type="sldNum" sz="quarter" idx="5"/>
          </p:nvPr>
        </p:nvSpPr>
        <p:spPr/>
        <p:txBody>
          <a:bodyPr/>
          <a:lstStyle/>
          <a:p>
            <a:fld id="{B40C57BA-06D2-4ED1-970D-DF1ABC87382F}" type="slidenum">
              <a:rPr lang="ko-KR" altLang="en-US" smtClean="0"/>
              <a:t>11</a:t>
            </a:fld>
            <a:endParaRPr lang="ko-KR" altLang="en-US"/>
          </a:p>
        </p:txBody>
      </p:sp>
    </p:spTree>
    <p:extLst>
      <p:ext uri="{BB962C8B-B14F-4D97-AF65-F5344CB8AC3E}">
        <p14:creationId xmlns:p14="http://schemas.microsoft.com/office/powerpoint/2010/main" val="1139113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2B226-816F-045E-6E01-291B6482B709}"/>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E79D4F77-3261-2203-EB16-EA4ED2932B5E}"/>
              </a:ext>
            </a:extLst>
          </p:cNvPr>
          <p:cNvSpPr>
            <a:spLocks noGrp="1" noRot="1" noChangeAspect="1"/>
          </p:cNvSpPr>
          <p:nvPr>
            <p:ph type="sldImg"/>
          </p:nvPr>
        </p:nvSpPr>
        <p:spPr/>
        <p:txBody>
          <a:bodyPr/>
          <a:lstStyle/>
          <a:p>
            <a:endParaRPr lang="ko-KR" altLang="en-US"/>
          </a:p>
        </p:txBody>
      </p:sp>
      <p:sp>
        <p:nvSpPr>
          <p:cNvPr id="3" name="슬라이드 노트 개체 틀 2">
            <a:extLst>
              <a:ext uri="{FF2B5EF4-FFF2-40B4-BE49-F238E27FC236}">
                <a16:creationId xmlns:a16="http://schemas.microsoft.com/office/drawing/2014/main" id="{EE1F25B5-CE78-7A50-DF29-7BF0E8F7D564}"/>
              </a:ext>
            </a:extLst>
          </p:cNvPr>
          <p:cNvSpPr>
            <a:spLocks noGrp="1"/>
          </p:cNvSpPr>
          <p:nvPr>
            <p:ph type="body" idx="1"/>
          </p:nvPr>
        </p:nvSpPr>
        <p:spPr/>
        <p:txBody>
          <a:bodyPr/>
          <a:lstStyle/>
          <a:p>
            <a:pPr rtl="0"/>
            <a:r>
              <a:rPr lang="ko-Kore-KR" altLang="ko-Kore-KR" dirty="0"/>
              <a:t>This paper was written by Lingjiao Chen, Matei Zaharia, and James Zou, from Stanford and UC Berkeley. It was published in Transactions on Machine Learning Research, TMLR, in December 2024.</a:t>
            </a:r>
          </a:p>
        </p:txBody>
      </p:sp>
      <p:sp>
        <p:nvSpPr>
          <p:cNvPr id="4" name="슬라이드 번호 개체 틀 3">
            <a:extLst>
              <a:ext uri="{FF2B5EF4-FFF2-40B4-BE49-F238E27FC236}">
                <a16:creationId xmlns:a16="http://schemas.microsoft.com/office/drawing/2014/main" id="{56020E25-9318-4387-B0A4-FF1C01CE642C}"/>
              </a:ext>
            </a:extLst>
          </p:cNvPr>
          <p:cNvSpPr>
            <a:spLocks noGrp="1"/>
          </p:cNvSpPr>
          <p:nvPr>
            <p:ph type="sldNum" sz="quarter" idx="5"/>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B40C57BA-06D2-4ED1-970D-DF1ABC87382F}" type="slidenum">
              <a:rPr kumimoji="0" lang="ko-KR" altLang="en-US" sz="1200" b="0" i="0" u="none" strike="noStrike" kern="1200" cap="none" spc="0" normalizeH="0" baseline="0" noProof="0" smtClean="0">
                <a:ln>
                  <a:noFill/>
                </a:ln>
                <a:solidFill>
                  <a:prstClr val="black"/>
                </a:solidFill>
                <a:effectLst/>
                <a:uLnTx/>
                <a:uFillTx/>
                <a:latin typeface="맑은 고딕" panose="020F0502020204030204"/>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2</a:t>
            </a:fld>
            <a:endParaRPr kumimoji="0" lang="ko-KR" altLang="en-US" sz="1200" b="0" i="0" u="none" strike="noStrike" kern="1200" cap="none" spc="0" normalizeH="0" baseline="0" noProof="0">
              <a:ln>
                <a:noFill/>
              </a:ln>
              <a:solidFill>
                <a:prstClr val="black"/>
              </a:solidFill>
              <a:effectLst/>
              <a:uLnTx/>
              <a:uFillTx/>
              <a:latin typeface="맑은 고딕" panose="020F0502020204030204"/>
              <a:ea typeface="맑은 고딕" panose="020B0503020000020004" pitchFamily="34" charset="-127"/>
              <a:cs typeface="+mn-cs"/>
            </a:endParaRPr>
          </a:p>
        </p:txBody>
      </p:sp>
    </p:spTree>
    <p:extLst>
      <p:ext uri="{BB962C8B-B14F-4D97-AF65-F5344CB8AC3E}">
        <p14:creationId xmlns:p14="http://schemas.microsoft.com/office/powerpoint/2010/main" val="2181995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FAB21-2426-3729-2075-754A1B71C8E7}"/>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16397936-D485-97EF-77C1-23DABA8F4BE2}"/>
              </a:ext>
            </a:extLst>
          </p:cNvPr>
          <p:cNvSpPr>
            <a:spLocks noGrp="1" noRot="1" noChangeAspect="1"/>
          </p:cNvSpPr>
          <p:nvPr>
            <p:ph type="sldImg"/>
          </p:nvPr>
        </p:nvSpPr>
        <p:spPr/>
        <p:txBody>
          <a:bodyPr/>
          <a:lstStyle/>
          <a:p>
            <a:endParaRPr lang="ko-KR" altLang="en-US"/>
          </a:p>
        </p:txBody>
      </p:sp>
      <p:sp>
        <p:nvSpPr>
          <p:cNvPr id="3" name="슬라이드 노트 개체 틀 2">
            <a:extLst>
              <a:ext uri="{FF2B5EF4-FFF2-40B4-BE49-F238E27FC236}">
                <a16:creationId xmlns:a16="http://schemas.microsoft.com/office/drawing/2014/main" id="{56986A1B-2C33-1881-2C4F-9FDEEEF32E34}"/>
              </a:ext>
            </a:extLst>
          </p:cNvPr>
          <p:cNvSpPr>
            <a:spLocks noGrp="1"/>
          </p:cNvSpPr>
          <p:nvPr>
            <p:ph type="body" idx="1"/>
          </p:nvPr>
        </p:nvSpPr>
        <p:spPr/>
        <p:txBody>
          <a:bodyPr/>
          <a:lstStyle/>
          <a:p>
            <a:pPr rtl="0"/>
            <a:r>
              <a:rPr lang="ko-Kore-KR" altLang="ko-Kore-KR" dirty="0"/>
              <a:t>Let's talk about the problem first.</a:t>
            </a:r>
          </a:p>
          <a:p>
            <a:pPr rtl="0"/>
            <a:r>
              <a:rPr lang="ko-Kore-KR" altLang="ko-Kore-KR" dirty="0"/>
              <a:t>LLM API prices are very different. They can differ by up to 100x. No single LLM is best on every task. So it's hard to choose the right model. It's hard to stay within budget. At large scale, the cost can become too high.</a:t>
            </a:r>
          </a:p>
          <a:p>
            <a:pPr rtl="0"/>
            <a:endParaRPr lang="en-US" altLang="ko-Kore-KR" b="1" dirty="0"/>
          </a:p>
          <a:p>
            <a:pPr rtl="0"/>
            <a:r>
              <a:rPr lang="ko-Kore-KR" altLang="ko-Kore-KR" b="1" dirty="0"/>
              <a:t>[Point to the Venn diagram]</a:t>
            </a:r>
            <a:endParaRPr lang="ko-Kore-KR" altLang="ko-Kore-KR" dirty="0"/>
          </a:p>
          <a:p>
            <a:pPr rtl="0"/>
            <a:r>
              <a:rPr lang="ko-Kore-KR" altLang="ko-Kore-KR" dirty="0"/>
              <a:t>Here is an example. This compares Llama3 and GPT-4 Turbo on HEADLINES. Llama3 was better on 5% of queries. The two models tied on 87%. GPT-4 was better on only 8%. So the two models mostly agree. And when they disagree, the cheaper model wins almost as often.</a:t>
            </a:r>
          </a:p>
          <a:p>
            <a:pPr rtl="0"/>
            <a:endParaRPr lang="ko-Kore-KR" altLang="ko-Kore-KR" b="1" dirty="0"/>
          </a:p>
        </p:txBody>
      </p:sp>
      <p:sp>
        <p:nvSpPr>
          <p:cNvPr id="4" name="슬라이드 번호 개체 틀 3">
            <a:extLst>
              <a:ext uri="{FF2B5EF4-FFF2-40B4-BE49-F238E27FC236}">
                <a16:creationId xmlns:a16="http://schemas.microsoft.com/office/drawing/2014/main" id="{3DE8B3BE-FEF9-E753-A7CA-B9B99D041830}"/>
              </a:ext>
            </a:extLst>
          </p:cNvPr>
          <p:cNvSpPr>
            <a:spLocks noGrp="1"/>
          </p:cNvSpPr>
          <p:nvPr>
            <p:ph type="sldNum" sz="quarter" idx="5"/>
          </p:nvPr>
        </p:nvSpPr>
        <p:spPr/>
        <p:txBody>
          <a:bodyPr/>
          <a:lstStyle/>
          <a:p>
            <a:fld id="{B40C57BA-06D2-4ED1-970D-DF1ABC87382F}" type="slidenum">
              <a:rPr lang="ko-KR" altLang="en-US" smtClean="0"/>
              <a:t>3</a:t>
            </a:fld>
            <a:endParaRPr lang="ko-KR" altLang="en-US"/>
          </a:p>
        </p:txBody>
      </p:sp>
    </p:spTree>
    <p:extLst>
      <p:ext uri="{BB962C8B-B14F-4D97-AF65-F5344CB8AC3E}">
        <p14:creationId xmlns:p14="http://schemas.microsoft.com/office/powerpoint/2010/main" val="3946162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00BB6-7082-C991-54F0-F320CD38C254}"/>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13E1F6E5-BE3A-CB03-9070-B73DC1021214}"/>
              </a:ext>
            </a:extLst>
          </p:cNvPr>
          <p:cNvSpPr>
            <a:spLocks noGrp="1" noRot="1" noChangeAspect="1"/>
          </p:cNvSpPr>
          <p:nvPr>
            <p:ph type="sldImg"/>
          </p:nvPr>
        </p:nvSpPr>
        <p:spPr/>
        <p:txBody>
          <a:bodyPr/>
          <a:lstStyle/>
          <a:p>
            <a:endParaRPr lang="ko-KR" altLang="en-US"/>
          </a:p>
        </p:txBody>
      </p:sp>
      <p:sp>
        <p:nvSpPr>
          <p:cNvPr id="3" name="슬라이드 노트 개체 틀 2">
            <a:extLst>
              <a:ext uri="{FF2B5EF4-FFF2-40B4-BE49-F238E27FC236}">
                <a16:creationId xmlns:a16="http://schemas.microsoft.com/office/drawing/2014/main" id="{14F499DD-182E-DF5B-072B-412D519E454A}"/>
              </a:ext>
            </a:extLst>
          </p:cNvPr>
          <p:cNvSpPr>
            <a:spLocks noGrp="1"/>
          </p:cNvSpPr>
          <p:nvPr>
            <p:ph type="body" idx="1"/>
          </p:nvPr>
        </p:nvSpPr>
        <p:spPr/>
        <p:txBody>
          <a:bodyPr/>
          <a:lstStyle/>
          <a:p>
            <a:pPr rtl="0"/>
            <a:r>
              <a:rPr lang="ko-Kore-KR" altLang="ko-Kore-KR" dirty="0"/>
              <a:t>So how does this paper solve the problem?</a:t>
            </a:r>
          </a:p>
          <a:p>
            <a:pPr rtl="0"/>
            <a:r>
              <a:rPr lang="ko-Kore-KR" altLang="ko-Kore-KR" dirty="0"/>
              <a:t>FrugalGPT has three parts.</a:t>
            </a:r>
          </a:p>
          <a:p>
            <a:pPr rtl="0"/>
            <a:r>
              <a:rPr lang="ko-Kore-KR" altLang="ko-Kore-KR" dirty="0"/>
              <a:t>First, the LLM Router. It decides which model to call next.</a:t>
            </a:r>
          </a:p>
          <a:p>
            <a:pPr rtl="0"/>
            <a:r>
              <a:rPr lang="ko-Kore-KR" altLang="ko-Kore-KR" dirty="0"/>
              <a:t>Second, the Generation Scorer. It scores how good an answer is. It's based on DistilBERT.</a:t>
            </a:r>
          </a:p>
          <a:p>
            <a:pPr rtl="0"/>
            <a:r>
              <a:rPr lang="ko-Kore-KR" altLang="ko-Kore-KR" dirty="0"/>
              <a:t>Third, the Stop Judger. It stops the process once the score is high enough.</a:t>
            </a:r>
          </a:p>
        </p:txBody>
      </p:sp>
      <p:sp>
        <p:nvSpPr>
          <p:cNvPr id="4" name="슬라이드 번호 개체 틀 3">
            <a:extLst>
              <a:ext uri="{FF2B5EF4-FFF2-40B4-BE49-F238E27FC236}">
                <a16:creationId xmlns:a16="http://schemas.microsoft.com/office/drawing/2014/main" id="{90F816DD-1A16-8E25-D347-569BE6328D33}"/>
              </a:ext>
            </a:extLst>
          </p:cNvPr>
          <p:cNvSpPr>
            <a:spLocks noGrp="1"/>
          </p:cNvSpPr>
          <p:nvPr>
            <p:ph type="sldNum" sz="quarter" idx="5"/>
          </p:nvPr>
        </p:nvSpPr>
        <p:spPr/>
        <p:txBody>
          <a:bodyPr/>
          <a:lstStyle/>
          <a:p>
            <a:fld id="{B40C57BA-06D2-4ED1-970D-DF1ABC87382F}" type="slidenum">
              <a:rPr lang="ko-KR" altLang="en-US" smtClean="0"/>
              <a:t>4</a:t>
            </a:fld>
            <a:endParaRPr lang="ko-KR" altLang="en-US"/>
          </a:p>
        </p:txBody>
      </p:sp>
    </p:spTree>
    <p:extLst>
      <p:ext uri="{BB962C8B-B14F-4D97-AF65-F5344CB8AC3E}">
        <p14:creationId xmlns:p14="http://schemas.microsoft.com/office/powerpoint/2010/main" val="1569668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82656-58B4-D253-9CCB-9080E61939D8}"/>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3B260329-7E58-91EB-3D3B-A8B692798291}"/>
              </a:ext>
            </a:extLst>
          </p:cNvPr>
          <p:cNvSpPr>
            <a:spLocks noGrp="1" noRot="1" noChangeAspect="1"/>
          </p:cNvSpPr>
          <p:nvPr>
            <p:ph type="sldImg"/>
          </p:nvPr>
        </p:nvSpPr>
        <p:spPr/>
        <p:txBody>
          <a:bodyPr/>
          <a:lstStyle/>
          <a:p>
            <a:endParaRPr lang="ko-KR" altLang="en-US"/>
          </a:p>
        </p:txBody>
      </p:sp>
      <p:sp>
        <p:nvSpPr>
          <p:cNvPr id="3" name="슬라이드 노트 개체 틀 2">
            <a:extLst>
              <a:ext uri="{FF2B5EF4-FFF2-40B4-BE49-F238E27FC236}">
                <a16:creationId xmlns:a16="http://schemas.microsoft.com/office/drawing/2014/main" id="{61C7E029-17E5-6D03-8297-2ADC640B23DC}"/>
              </a:ext>
            </a:extLst>
          </p:cNvPr>
          <p:cNvSpPr>
            <a:spLocks noGrp="1"/>
          </p:cNvSpPr>
          <p:nvPr>
            <p:ph type="body" idx="1"/>
          </p:nvPr>
        </p:nvSpPr>
        <p:spPr/>
        <p:txBody>
          <a:bodyPr/>
          <a:lstStyle/>
          <a:p>
            <a:pPr rtl="0"/>
            <a:r>
              <a:rPr lang="ko-Kore-KR" altLang="ko-Kore-KR" dirty="0"/>
              <a:t>Let me show a real example. This is from the HEADLINES dataset.</a:t>
            </a:r>
          </a:p>
          <a:p>
            <a:pPr rtl="0"/>
            <a:r>
              <a:rPr lang="ko-Kore-KR" altLang="ko-Kore-KR" dirty="0"/>
              <a:t>First, it calls GPT-J. This is the cheapest model. If the score is 0.96 or higher, it accepts the answer.</a:t>
            </a:r>
          </a:p>
          <a:p>
            <a:pPr rtl="0"/>
            <a:r>
              <a:rPr lang="ko-Kore-KR" altLang="ko-Kore-KR" dirty="0"/>
              <a:t>If not, it calls J1-L. This is a mid-cost model. If the score is 0.37 or higher, it accepts the answer.</a:t>
            </a:r>
          </a:p>
          <a:p>
            <a:pPr rtl="0"/>
            <a:r>
              <a:rPr lang="ko-Kore-KR" altLang="ko-Kore-KR" dirty="0"/>
              <a:t>If it's still too low, it calls GPT-4. This is the most expensive model. GPT-4 gives the final answer.</a:t>
            </a:r>
            <a:endParaRPr lang="en-US" altLang="ko-Kore-KR" dirty="0"/>
          </a:p>
          <a:p>
            <a:pPr marL="0" marR="0" lvl="0" indent="0" algn="l" defTabSz="914400" rtl="0" eaLnBrk="1" fontAlgn="auto" latinLnBrk="1" hangingPunct="1">
              <a:lnSpc>
                <a:spcPct val="100000"/>
              </a:lnSpc>
              <a:spcBef>
                <a:spcPts val="0"/>
              </a:spcBef>
              <a:spcAft>
                <a:spcPts val="0"/>
              </a:spcAft>
              <a:buClrTx/>
              <a:buSzTx/>
              <a:buFontTx/>
              <a:buNone/>
              <a:tabLst/>
              <a:defRPr/>
            </a:pPr>
            <a:r>
              <a:rPr lang="ko-Kore-KR" altLang="ko-Kore-KR" dirty="0"/>
              <a:t>The total budget is $6.5. That's about one-fifth of GPT-4's cost alone.</a:t>
            </a:r>
          </a:p>
          <a:p>
            <a:pPr rtl="0"/>
            <a:endParaRPr lang="ko-Kore-KR" altLang="ko-Kore-KR" dirty="0"/>
          </a:p>
        </p:txBody>
      </p:sp>
      <p:sp>
        <p:nvSpPr>
          <p:cNvPr id="4" name="슬라이드 번호 개체 틀 3">
            <a:extLst>
              <a:ext uri="{FF2B5EF4-FFF2-40B4-BE49-F238E27FC236}">
                <a16:creationId xmlns:a16="http://schemas.microsoft.com/office/drawing/2014/main" id="{EDA57A95-99B1-4B7C-8FE9-06665AD8B077}"/>
              </a:ext>
            </a:extLst>
          </p:cNvPr>
          <p:cNvSpPr>
            <a:spLocks noGrp="1"/>
          </p:cNvSpPr>
          <p:nvPr>
            <p:ph type="sldNum" sz="quarter" idx="5"/>
          </p:nvPr>
        </p:nvSpPr>
        <p:spPr/>
        <p:txBody>
          <a:bodyPr/>
          <a:lstStyle/>
          <a:p>
            <a:fld id="{B40C57BA-06D2-4ED1-970D-DF1ABC87382F}" type="slidenum">
              <a:rPr lang="ko-KR" altLang="en-US" smtClean="0"/>
              <a:t>5</a:t>
            </a:fld>
            <a:endParaRPr lang="ko-KR" altLang="en-US"/>
          </a:p>
        </p:txBody>
      </p:sp>
    </p:spTree>
    <p:extLst>
      <p:ext uri="{BB962C8B-B14F-4D97-AF65-F5344CB8AC3E}">
        <p14:creationId xmlns:p14="http://schemas.microsoft.com/office/powerpoint/2010/main" val="2888949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94C93-E78C-ADB7-772D-DE5C78D72454}"/>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8B24A005-C272-3FF4-37CC-521E5C62AFDF}"/>
              </a:ext>
            </a:extLst>
          </p:cNvPr>
          <p:cNvSpPr>
            <a:spLocks noGrp="1" noRot="1" noChangeAspect="1"/>
          </p:cNvSpPr>
          <p:nvPr>
            <p:ph type="sldImg"/>
          </p:nvPr>
        </p:nvSpPr>
        <p:spPr/>
        <p:txBody>
          <a:bodyPr/>
          <a:lstStyle/>
          <a:p>
            <a:endParaRPr lang="ko-KR" altLang="en-US"/>
          </a:p>
        </p:txBody>
      </p:sp>
      <p:sp>
        <p:nvSpPr>
          <p:cNvPr id="3" name="슬라이드 노트 개체 틀 2">
            <a:extLst>
              <a:ext uri="{FF2B5EF4-FFF2-40B4-BE49-F238E27FC236}">
                <a16:creationId xmlns:a16="http://schemas.microsoft.com/office/drawing/2014/main" id="{D0DCA2D8-9334-2B77-A41A-39A1B5C25D7F}"/>
              </a:ext>
            </a:extLst>
          </p:cNvPr>
          <p:cNvSpPr>
            <a:spLocks noGrp="1"/>
          </p:cNvSpPr>
          <p:nvPr>
            <p:ph type="body" idx="1"/>
          </p:nvPr>
        </p:nvSpPr>
        <p:spPr/>
        <p:txBody>
          <a:bodyPr/>
          <a:lstStyle/>
          <a:p>
            <a:pPr rtl="0"/>
            <a:r>
              <a:rPr lang="ko-Kore-KR" altLang="ko-Kore-KR" dirty="0"/>
              <a:t>Now let's look at the results.</a:t>
            </a:r>
          </a:p>
          <a:p>
            <a:pPr rtl="0"/>
            <a:r>
              <a:rPr lang="ko-Kore-KR" altLang="ko-Kore-KR" dirty="0"/>
              <a:t>We compared GPT-4 alone with FrugalGPT, on HEADLINES.</a:t>
            </a:r>
          </a:p>
          <a:p>
            <a:pPr rtl="0"/>
            <a:r>
              <a:rPr lang="ko-Kore-KR" altLang="ko-Kore-KR" dirty="0"/>
              <a:t>Accuracy went up. From 85.7% to 87.2%.</a:t>
            </a:r>
          </a:p>
          <a:p>
            <a:pPr rtl="0"/>
            <a:r>
              <a:rPr lang="ko-Kore-KR" altLang="ko-Kore-KR" dirty="0"/>
              <a:t>Cost went down. From $33.1 to $6.5. That's about 80% less.</a:t>
            </a:r>
          </a:p>
        </p:txBody>
      </p:sp>
      <p:sp>
        <p:nvSpPr>
          <p:cNvPr id="4" name="슬라이드 번호 개체 틀 3">
            <a:extLst>
              <a:ext uri="{FF2B5EF4-FFF2-40B4-BE49-F238E27FC236}">
                <a16:creationId xmlns:a16="http://schemas.microsoft.com/office/drawing/2014/main" id="{47DA6C3E-219A-98B9-2669-822B74EA214F}"/>
              </a:ext>
            </a:extLst>
          </p:cNvPr>
          <p:cNvSpPr>
            <a:spLocks noGrp="1"/>
          </p:cNvSpPr>
          <p:nvPr>
            <p:ph type="sldNum" sz="quarter" idx="5"/>
          </p:nvPr>
        </p:nvSpPr>
        <p:spPr/>
        <p:txBody>
          <a:bodyPr/>
          <a:lstStyle/>
          <a:p>
            <a:fld id="{B40C57BA-06D2-4ED1-970D-DF1ABC87382F}" type="slidenum">
              <a:rPr lang="ko-KR" altLang="en-US" smtClean="0"/>
              <a:t>6</a:t>
            </a:fld>
            <a:endParaRPr lang="ko-KR" altLang="en-US"/>
          </a:p>
        </p:txBody>
      </p:sp>
    </p:spTree>
    <p:extLst>
      <p:ext uri="{BB962C8B-B14F-4D97-AF65-F5344CB8AC3E}">
        <p14:creationId xmlns:p14="http://schemas.microsoft.com/office/powerpoint/2010/main" val="1295970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1A8CB-F600-9215-0D8E-EE7B0381EAD4}"/>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0BF1F38E-D879-B84B-5B67-64CB3B28055B}"/>
              </a:ext>
            </a:extLst>
          </p:cNvPr>
          <p:cNvSpPr>
            <a:spLocks noGrp="1" noRot="1" noChangeAspect="1"/>
          </p:cNvSpPr>
          <p:nvPr>
            <p:ph type="sldImg"/>
          </p:nvPr>
        </p:nvSpPr>
        <p:spPr/>
        <p:txBody>
          <a:bodyPr/>
          <a:lstStyle/>
          <a:p>
            <a:endParaRPr lang="ko-KR" altLang="en-US"/>
          </a:p>
        </p:txBody>
      </p:sp>
      <p:sp>
        <p:nvSpPr>
          <p:cNvPr id="3" name="슬라이드 노트 개체 틀 2">
            <a:extLst>
              <a:ext uri="{FF2B5EF4-FFF2-40B4-BE49-F238E27FC236}">
                <a16:creationId xmlns:a16="http://schemas.microsoft.com/office/drawing/2014/main" id="{AB1CCA62-2A76-08C1-C8F5-DA0472257D80}"/>
              </a:ext>
            </a:extLst>
          </p:cNvPr>
          <p:cNvSpPr>
            <a:spLocks noGrp="1"/>
          </p:cNvSpPr>
          <p:nvPr>
            <p:ph type="body" idx="1"/>
          </p:nvPr>
        </p:nvSpPr>
        <p:spPr/>
        <p:txBody>
          <a:bodyPr/>
          <a:lstStyle/>
          <a:p>
            <a:pPr rtl="0"/>
            <a:r>
              <a:rPr lang="ko-Kore-KR" altLang="ko-Kore-KR" dirty="0"/>
              <a:t>This pattern held across all datasets.</a:t>
            </a:r>
          </a:p>
          <a:p>
            <a:pPr rtl="0"/>
            <a:r>
              <a:rPr lang="ko-Kore-KR" altLang="ko-Kore-KR" dirty="0"/>
              <a:t>Cost savings ranged from 52.3% to 98.3%. The lowest was on SCIQ. The highest was on HEADLINES.</a:t>
            </a:r>
          </a:p>
        </p:txBody>
      </p:sp>
      <p:sp>
        <p:nvSpPr>
          <p:cNvPr id="4" name="슬라이드 번호 개체 틀 3">
            <a:extLst>
              <a:ext uri="{FF2B5EF4-FFF2-40B4-BE49-F238E27FC236}">
                <a16:creationId xmlns:a16="http://schemas.microsoft.com/office/drawing/2014/main" id="{38A87E1F-7824-5DA9-73CB-6AA17157D73D}"/>
              </a:ext>
            </a:extLst>
          </p:cNvPr>
          <p:cNvSpPr>
            <a:spLocks noGrp="1"/>
          </p:cNvSpPr>
          <p:nvPr>
            <p:ph type="sldNum" sz="quarter" idx="5"/>
          </p:nvPr>
        </p:nvSpPr>
        <p:spPr/>
        <p:txBody>
          <a:bodyPr/>
          <a:lstStyle/>
          <a:p>
            <a:fld id="{B40C57BA-06D2-4ED1-970D-DF1ABC87382F}" type="slidenum">
              <a:rPr lang="ko-KR" altLang="en-US" smtClean="0"/>
              <a:t>7</a:t>
            </a:fld>
            <a:endParaRPr lang="ko-KR" altLang="en-US"/>
          </a:p>
        </p:txBody>
      </p:sp>
    </p:spTree>
    <p:extLst>
      <p:ext uri="{BB962C8B-B14F-4D97-AF65-F5344CB8AC3E}">
        <p14:creationId xmlns:p14="http://schemas.microsoft.com/office/powerpoint/2010/main" val="3825054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F6D86-19A0-0577-CEDF-50EB1943439F}"/>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78736D38-0755-A732-B926-E6AA05BA638B}"/>
              </a:ext>
            </a:extLst>
          </p:cNvPr>
          <p:cNvSpPr>
            <a:spLocks noGrp="1" noRot="1" noChangeAspect="1"/>
          </p:cNvSpPr>
          <p:nvPr>
            <p:ph type="sldImg"/>
          </p:nvPr>
        </p:nvSpPr>
        <p:spPr/>
        <p:txBody>
          <a:bodyPr/>
          <a:lstStyle/>
          <a:p>
            <a:endParaRPr lang="ko-KR" altLang="en-US"/>
          </a:p>
        </p:txBody>
      </p:sp>
      <p:sp>
        <p:nvSpPr>
          <p:cNvPr id="3" name="슬라이드 노트 개체 틀 2">
            <a:extLst>
              <a:ext uri="{FF2B5EF4-FFF2-40B4-BE49-F238E27FC236}">
                <a16:creationId xmlns:a16="http://schemas.microsoft.com/office/drawing/2014/main" id="{18AC1AD6-D2B3-DE1F-0490-F9BF29AB8885}"/>
              </a:ext>
            </a:extLst>
          </p:cNvPr>
          <p:cNvSpPr>
            <a:spLocks noGrp="1"/>
          </p:cNvSpPr>
          <p:nvPr>
            <p:ph type="body" idx="1"/>
          </p:nvPr>
        </p:nvSpPr>
        <p:spPr/>
        <p:txBody>
          <a:bodyPr/>
          <a:lstStyle/>
          <a:p>
            <a:pPr rtl="0"/>
            <a:r>
              <a:rPr lang="ko-Kore-KR" altLang="ko-Kore-KR" dirty="0"/>
              <a:t>Why did this happen? Let's look at the routing.</a:t>
            </a:r>
          </a:p>
          <a:p>
            <a:pPr rtl="0"/>
            <a:r>
              <a:rPr lang="ko-Kore-KR" altLang="ko-Kore-KR" dirty="0"/>
              <a:t>On HEADLINES, 83.4% of queries were solved by cheap models. Only 16.6% ever reached GPT-4.</a:t>
            </a:r>
          </a:p>
        </p:txBody>
      </p:sp>
      <p:sp>
        <p:nvSpPr>
          <p:cNvPr id="4" name="슬라이드 번호 개체 틀 3">
            <a:extLst>
              <a:ext uri="{FF2B5EF4-FFF2-40B4-BE49-F238E27FC236}">
                <a16:creationId xmlns:a16="http://schemas.microsoft.com/office/drawing/2014/main" id="{1A70A3EB-35E1-D3AE-0695-82C86D782FE1}"/>
              </a:ext>
            </a:extLst>
          </p:cNvPr>
          <p:cNvSpPr>
            <a:spLocks noGrp="1"/>
          </p:cNvSpPr>
          <p:nvPr>
            <p:ph type="sldNum" sz="quarter" idx="5"/>
          </p:nvPr>
        </p:nvSpPr>
        <p:spPr/>
        <p:txBody>
          <a:bodyPr/>
          <a:lstStyle/>
          <a:p>
            <a:fld id="{B40C57BA-06D2-4ED1-970D-DF1ABC87382F}" type="slidenum">
              <a:rPr lang="ko-KR" altLang="en-US" smtClean="0"/>
              <a:t>8</a:t>
            </a:fld>
            <a:endParaRPr lang="ko-KR" altLang="en-US"/>
          </a:p>
        </p:txBody>
      </p:sp>
    </p:spTree>
    <p:extLst>
      <p:ext uri="{BB962C8B-B14F-4D97-AF65-F5344CB8AC3E}">
        <p14:creationId xmlns:p14="http://schemas.microsoft.com/office/powerpoint/2010/main" val="122880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9A237-797F-A197-56A0-41B666629AB1}"/>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3C02F17A-477A-C205-62A5-E2DFD8C75518}"/>
              </a:ext>
            </a:extLst>
          </p:cNvPr>
          <p:cNvSpPr>
            <a:spLocks noGrp="1" noRot="1" noChangeAspect="1"/>
          </p:cNvSpPr>
          <p:nvPr>
            <p:ph type="sldImg"/>
          </p:nvPr>
        </p:nvSpPr>
        <p:spPr/>
        <p:txBody>
          <a:bodyPr/>
          <a:lstStyle/>
          <a:p>
            <a:endParaRPr lang="ko-KR" altLang="en-US"/>
          </a:p>
        </p:txBody>
      </p:sp>
      <p:sp>
        <p:nvSpPr>
          <p:cNvPr id="3" name="슬라이드 노트 개체 틀 2">
            <a:extLst>
              <a:ext uri="{FF2B5EF4-FFF2-40B4-BE49-F238E27FC236}">
                <a16:creationId xmlns:a16="http://schemas.microsoft.com/office/drawing/2014/main" id="{A2548402-3F54-81D5-9C1F-E66CB775C3E6}"/>
              </a:ext>
            </a:extLst>
          </p:cNvPr>
          <p:cNvSpPr>
            <a:spLocks noGrp="1"/>
          </p:cNvSpPr>
          <p:nvPr>
            <p:ph type="body" idx="1"/>
          </p:nvPr>
        </p:nvSpPr>
        <p:spPr/>
        <p:txBody>
          <a:bodyPr/>
          <a:lstStyle/>
          <a:p>
            <a:pPr rtl="0"/>
            <a:r>
              <a:rPr lang="ko-Kore-KR" altLang="ko-Kore-KR" dirty="0"/>
              <a:t>Let me show one real example.</a:t>
            </a:r>
          </a:p>
          <a:p>
            <a:pPr rtl="0"/>
            <a:r>
              <a:rPr lang="ko-Kore-KR" altLang="ko-Kore-KR" dirty="0"/>
              <a:t>The headline is: "Gold prices trade near 3-month high as Fed begins meeting."</a:t>
            </a:r>
          </a:p>
          <a:p>
            <a:pPr rtl="0"/>
            <a:r>
              <a:rPr lang="ko-Kore-KR" altLang="ko-Kore-KR" dirty="0"/>
              <a:t>GPT-4 answered "neutral." That was wrong.</a:t>
            </a:r>
          </a:p>
          <a:p>
            <a:pPr rtl="0"/>
            <a:r>
              <a:rPr lang="ko-Kore-KR" altLang="ko-Kore-KR" dirty="0"/>
              <a:t>FrugalGPT answered "price down." That was correct.</a:t>
            </a:r>
          </a:p>
          <a:p>
            <a:pPr rtl="0"/>
            <a:r>
              <a:rPr lang="ko-Kore-KR" altLang="ko-Kore-KR" dirty="0"/>
              <a:t>GPT-4 was misled by the phrase "3-month high." FrugalGPT caught the deeper meaning. It saw that a pullback might be coming.</a:t>
            </a:r>
          </a:p>
        </p:txBody>
      </p:sp>
      <p:sp>
        <p:nvSpPr>
          <p:cNvPr id="4" name="슬라이드 번호 개체 틀 3">
            <a:extLst>
              <a:ext uri="{FF2B5EF4-FFF2-40B4-BE49-F238E27FC236}">
                <a16:creationId xmlns:a16="http://schemas.microsoft.com/office/drawing/2014/main" id="{9F2452BB-3CA4-B501-E8CD-44AB24F3B791}"/>
              </a:ext>
            </a:extLst>
          </p:cNvPr>
          <p:cNvSpPr>
            <a:spLocks noGrp="1"/>
          </p:cNvSpPr>
          <p:nvPr>
            <p:ph type="sldNum" sz="quarter" idx="5"/>
          </p:nvPr>
        </p:nvSpPr>
        <p:spPr/>
        <p:txBody>
          <a:bodyPr/>
          <a:lstStyle/>
          <a:p>
            <a:fld id="{B40C57BA-06D2-4ED1-970D-DF1ABC87382F}" type="slidenum">
              <a:rPr lang="ko-KR" altLang="en-US" smtClean="0"/>
              <a:t>9</a:t>
            </a:fld>
            <a:endParaRPr lang="ko-KR" altLang="en-US"/>
          </a:p>
        </p:txBody>
      </p:sp>
    </p:spTree>
    <p:extLst>
      <p:ext uri="{BB962C8B-B14F-4D97-AF65-F5344CB8AC3E}">
        <p14:creationId xmlns:p14="http://schemas.microsoft.com/office/powerpoint/2010/main" val="1490624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266F18B-BF25-4B17-949A-5C1E98EE2A3B}"/>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2F41DD14-F2E5-4F52-AE67-3E0E0B1BAF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DF26A833-CF83-4F9E-BE89-6D8FAF067C32}"/>
              </a:ext>
            </a:extLst>
          </p:cNvPr>
          <p:cNvSpPr>
            <a:spLocks noGrp="1"/>
          </p:cNvSpPr>
          <p:nvPr>
            <p:ph type="dt" sz="half" idx="10"/>
          </p:nvPr>
        </p:nvSpPr>
        <p:spPr/>
        <p:txBody>
          <a:bodyPr/>
          <a:lstStyle/>
          <a:p>
            <a:fld id="{8D814C07-18ED-4257-927C-0E83AA50433D}" type="datetimeFigureOut">
              <a:rPr lang="ko-KR" altLang="en-US" smtClean="0"/>
              <a:t>2026. 7. 24.</a:t>
            </a:fld>
            <a:endParaRPr lang="ko-KR" altLang="en-US"/>
          </a:p>
        </p:txBody>
      </p:sp>
      <p:sp>
        <p:nvSpPr>
          <p:cNvPr id="5" name="바닥글 개체 틀 4">
            <a:extLst>
              <a:ext uri="{FF2B5EF4-FFF2-40B4-BE49-F238E27FC236}">
                <a16:creationId xmlns:a16="http://schemas.microsoft.com/office/drawing/2014/main" id="{F80281A5-B7B8-440E-AA6E-7FEB8A42E6B5}"/>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AE6F500A-772C-4D96-8A2A-92D3AC6B8A62}"/>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572299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85C792C-FC80-41BC-BE10-DC87B6126541}"/>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9EE6244E-E715-4BB5-AC1E-7AF72239E498}"/>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FF7253CF-F361-4B58-9708-944FB66DA961}"/>
              </a:ext>
            </a:extLst>
          </p:cNvPr>
          <p:cNvSpPr>
            <a:spLocks noGrp="1"/>
          </p:cNvSpPr>
          <p:nvPr>
            <p:ph type="dt" sz="half" idx="10"/>
          </p:nvPr>
        </p:nvSpPr>
        <p:spPr/>
        <p:txBody>
          <a:bodyPr/>
          <a:lstStyle/>
          <a:p>
            <a:fld id="{8D814C07-18ED-4257-927C-0E83AA50433D}" type="datetimeFigureOut">
              <a:rPr lang="ko-KR" altLang="en-US" smtClean="0"/>
              <a:t>2026. 7. 24.</a:t>
            </a:fld>
            <a:endParaRPr lang="ko-KR" altLang="en-US"/>
          </a:p>
        </p:txBody>
      </p:sp>
      <p:sp>
        <p:nvSpPr>
          <p:cNvPr id="5" name="바닥글 개체 틀 4">
            <a:extLst>
              <a:ext uri="{FF2B5EF4-FFF2-40B4-BE49-F238E27FC236}">
                <a16:creationId xmlns:a16="http://schemas.microsoft.com/office/drawing/2014/main" id="{9FD9F29D-5E03-42AB-B749-98A03A803D7A}"/>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CAC3470-C7AD-43C9-97A7-92F998C2751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3517807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AA758258-9731-4E84-97A6-7BADCDB80D95}"/>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8493136F-BFFF-42ED-9B74-0E1DDC3CD3FA}"/>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347710DD-730E-421A-98CD-5BB0A5E21417}"/>
              </a:ext>
            </a:extLst>
          </p:cNvPr>
          <p:cNvSpPr>
            <a:spLocks noGrp="1"/>
          </p:cNvSpPr>
          <p:nvPr>
            <p:ph type="dt" sz="half" idx="10"/>
          </p:nvPr>
        </p:nvSpPr>
        <p:spPr/>
        <p:txBody>
          <a:bodyPr/>
          <a:lstStyle/>
          <a:p>
            <a:fld id="{8D814C07-18ED-4257-927C-0E83AA50433D}" type="datetimeFigureOut">
              <a:rPr lang="ko-KR" altLang="en-US" smtClean="0"/>
              <a:t>2026. 7. 24.</a:t>
            </a:fld>
            <a:endParaRPr lang="ko-KR" altLang="en-US"/>
          </a:p>
        </p:txBody>
      </p:sp>
      <p:sp>
        <p:nvSpPr>
          <p:cNvPr id="5" name="바닥글 개체 틀 4">
            <a:extLst>
              <a:ext uri="{FF2B5EF4-FFF2-40B4-BE49-F238E27FC236}">
                <a16:creationId xmlns:a16="http://schemas.microsoft.com/office/drawing/2014/main" id="{C50A2B27-0D1F-4EAB-8453-067C4D9CCD0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86BA66A-18ED-416B-8527-9D0931704912}"/>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994381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제목 슬라이드">
  <p:cSld name="제목 슬라이드">
    <p:spTree>
      <p:nvGrpSpPr>
        <p:cNvPr id="1" name="Shape 69"/>
        <p:cNvGrpSpPr/>
        <p:nvPr/>
      </p:nvGrpSpPr>
      <p:grpSpPr>
        <a:xfrm>
          <a:off x="0" y="0"/>
          <a:ext cx="0" cy="0"/>
          <a:chOff x="0" y="0"/>
          <a:chExt cx="0" cy="0"/>
        </a:xfrm>
      </p:grpSpPr>
      <p:sp>
        <p:nvSpPr>
          <p:cNvPr id="70" name="Google Shape;70;p14"/>
          <p:cNvSpPr txBox="1">
            <a:spLocks noGrp="1"/>
          </p:cNvSpPr>
          <p:nvPr>
            <p:ph type="ctrTitle"/>
          </p:nvPr>
        </p:nvSpPr>
        <p:spPr>
          <a:xfrm>
            <a:off x="1062000" y="2019600"/>
            <a:ext cx="10069200" cy="14544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dk1"/>
              </a:buClr>
              <a:buSzPts val="2700"/>
              <a:buFont typeface="Calibri"/>
              <a:buNone/>
              <a:defRPr sz="36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 name="Google Shape;71;p14"/>
          <p:cNvSpPr txBox="1">
            <a:spLocks noGrp="1"/>
          </p:cNvSpPr>
          <p:nvPr>
            <p:ph type="subTitle" idx="1"/>
          </p:nvPr>
        </p:nvSpPr>
        <p:spPr>
          <a:xfrm>
            <a:off x="1062000" y="3618000"/>
            <a:ext cx="10069200" cy="648000"/>
          </a:xfrm>
          <a:prstGeom prst="rect">
            <a:avLst/>
          </a:prstGeom>
          <a:noFill/>
          <a:ln>
            <a:noFill/>
          </a:ln>
        </p:spPr>
        <p:txBody>
          <a:bodyPr spcFirstLastPara="1" wrap="square" lIns="68575" tIns="34275" rIns="68575" bIns="34275" anchor="ctr" anchorCtr="0">
            <a:normAutofit/>
          </a:bodyPr>
          <a:lstStyle>
            <a:lvl1pPr lvl="0" algn="ctr" rtl="0">
              <a:lnSpc>
                <a:spcPct val="100000"/>
              </a:lnSpc>
              <a:spcBef>
                <a:spcPts val="1067"/>
              </a:spcBef>
              <a:spcAft>
                <a:spcPts val="0"/>
              </a:spcAft>
              <a:buClr>
                <a:schemeClr val="dk1"/>
              </a:buClr>
              <a:buSzPts val="1500"/>
              <a:buNone/>
              <a:defRPr sz="2000" b="0"/>
            </a:lvl1pPr>
            <a:lvl2pPr lvl="1" algn="ctr" rtl="0">
              <a:lnSpc>
                <a:spcPct val="150000"/>
              </a:lnSpc>
              <a:spcBef>
                <a:spcPts val="533"/>
              </a:spcBef>
              <a:spcAft>
                <a:spcPts val="0"/>
              </a:spcAft>
              <a:buClr>
                <a:schemeClr val="dk1"/>
              </a:buClr>
              <a:buSzPts val="1500"/>
              <a:buNone/>
              <a:defRPr sz="2000"/>
            </a:lvl2pPr>
            <a:lvl3pPr lvl="2" algn="ctr" rtl="0">
              <a:lnSpc>
                <a:spcPct val="150000"/>
              </a:lnSpc>
              <a:spcBef>
                <a:spcPts val="533"/>
              </a:spcBef>
              <a:spcAft>
                <a:spcPts val="0"/>
              </a:spcAft>
              <a:buClr>
                <a:schemeClr val="dk1"/>
              </a:buClr>
              <a:buSzPts val="1400"/>
              <a:buNone/>
              <a:defRPr sz="1867"/>
            </a:lvl3pPr>
            <a:lvl4pPr lvl="3" algn="ctr" rtl="0">
              <a:lnSpc>
                <a:spcPct val="150000"/>
              </a:lnSpc>
              <a:spcBef>
                <a:spcPts val="533"/>
              </a:spcBef>
              <a:spcAft>
                <a:spcPts val="0"/>
              </a:spcAft>
              <a:buClr>
                <a:schemeClr val="dk1"/>
              </a:buClr>
              <a:buSzPts val="1200"/>
              <a:buNone/>
              <a:defRPr sz="1600"/>
            </a:lvl4pPr>
            <a:lvl5pPr lvl="4" algn="ctr" rtl="0">
              <a:lnSpc>
                <a:spcPct val="150000"/>
              </a:lnSpc>
              <a:spcBef>
                <a:spcPts val="533"/>
              </a:spcBef>
              <a:spcAft>
                <a:spcPts val="0"/>
              </a:spcAft>
              <a:buClr>
                <a:schemeClr val="dk1"/>
              </a:buClr>
              <a:buSzPts val="1200"/>
              <a:buNone/>
              <a:defRPr sz="1600"/>
            </a:lvl5pPr>
            <a:lvl6pPr lvl="5" algn="ctr" rtl="0">
              <a:lnSpc>
                <a:spcPct val="90000"/>
              </a:lnSpc>
              <a:spcBef>
                <a:spcPts val="533"/>
              </a:spcBef>
              <a:spcAft>
                <a:spcPts val="0"/>
              </a:spcAft>
              <a:buClr>
                <a:schemeClr val="dk1"/>
              </a:buClr>
              <a:buSzPts val="1200"/>
              <a:buNone/>
              <a:defRPr sz="1600"/>
            </a:lvl6pPr>
            <a:lvl7pPr lvl="6" algn="ctr" rtl="0">
              <a:lnSpc>
                <a:spcPct val="90000"/>
              </a:lnSpc>
              <a:spcBef>
                <a:spcPts val="533"/>
              </a:spcBef>
              <a:spcAft>
                <a:spcPts val="0"/>
              </a:spcAft>
              <a:buClr>
                <a:schemeClr val="dk1"/>
              </a:buClr>
              <a:buSzPts val="1200"/>
              <a:buNone/>
              <a:defRPr sz="1600"/>
            </a:lvl7pPr>
            <a:lvl8pPr lvl="7" algn="ctr" rtl="0">
              <a:lnSpc>
                <a:spcPct val="90000"/>
              </a:lnSpc>
              <a:spcBef>
                <a:spcPts val="533"/>
              </a:spcBef>
              <a:spcAft>
                <a:spcPts val="0"/>
              </a:spcAft>
              <a:buClr>
                <a:schemeClr val="dk1"/>
              </a:buClr>
              <a:buSzPts val="1200"/>
              <a:buNone/>
              <a:defRPr sz="1600"/>
            </a:lvl8pPr>
            <a:lvl9pPr lvl="8" algn="ctr" rtl="0">
              <a:lnSpc>
                <a:spcPct val="90000"/>
              </a:lnSpc>
              <a:spcBef>
                <a:spcPts val="533"/>
              </a:spcBef>
              <a:spcAft>
                <a:spcPts val="0"/>
              </a:spcAft>
              <a:buClr>
                <a:schemeClr val="dk1"/>
              </a:buClr>
              <a:buSzPts val="1200"/>
              <a:buNone/>
              <a:defRPr sz="1600"/>
            </a:lvl9pPr>
          </a:lstStyle>
          <a:p>
            <a:endParaRPr/>
          </a:p>
        </p:txBody>
      </p:sp>
      <p:sp>
        <p:nvSpPr>
          <p:cNvPr id="72" name="Google Shape;72;p14"/>
          <p:cNvSpPr txBox="1">
            <a:spLocks noGrp="1"/>
          </p:cNvSpPr>
          <p:nvPr>
            <p:ph type="dt" idx="10"/>
          </p:nvPr>
        </p:nvSpPr>
        <p:spPr>
          <a:xfrm>
            <a:off x="4724400" y="6046645"/>
            <a:ext cx="27432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solidFill>
                  <a:schemeClr val="dk1"/>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3" name="Google Shape;73;p14"/>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cxnSp>
        <p:nvCxnSpPr>
          <p:cNvPr id="74" name="Google Shape;74;p14"/>
          <p:cNvCxnSpPr/>
          <p:nvPr/>
        </p:nvCxnSpPr>
        <p:spPr>
          <a:xfrm>
            <a:off x="0" y="1116725"/>
            <a:ext cx="12192000" cy="0"/>
          </a:xfrm>
          <a:prstGeom prst="straightConnector1">
            <a:avLst/>
          </a:prstGeom>
          <a:noFill/>
          <a:ln w="38100" cap="flat" cmpd="sng">
            <a:solidFill>
              <a:srgbClr val="DC2314"/>
            </a:solidFill>
            <a:prstDash val="solid"/>
            <a:miter lim="800000"/>
            <a:headEnd type="none" w="sm" len="sm"/>
            <a:tailEnd type="none" w="sm" len="sm"/>
          </a:ln>
        </p:spPr>
      </p:cxnSp>
      <p:cxnSp>
        <p:nvCxnSpPr>
          <p:cNvPr id="75" name="Google Shape;75;p14"/>
          <p:cNvCxnSpPr/>
          <p:nvPr/>
        </p:nvCxnSpPr>
        <p:spPr>
          <a:xfrm>
            <a:off x="0" y="4470199"/>
            <a:ext cx="12192000" cy="0"/>
          </a:xfrm>
          <a:prstGeom prst="straightConnector1">
            <a:avLst/>
          </a:prstGeom>
          <a:noFill/>
          <a:ln w="38100" cap="flat" cmpd="sng">
            <a:solidFill>
              <a:srgbClr val="4F5B54"/>
            </a:solidFill>
            <a:prstDash val="solid"/>
            <a:miter lim="800000"/>
            <a:headEnd type="none" w="sm" len="sm"/>
            <a:tailEnd type="none" w="sm" len="sm"/>
          </a:ln>
        </p:spPr>
      </p:cxnSp>
      <p:sp>
        <p:nvSpPr>
          <p:cNvPr id="76" name="Google Shape;76;p14"/>
          <p:cNvSpPr txBox="1">
            <a:spLocks noGrp="1"/>
          </p:cNvSpPr>
          <p:nvPr>
            <p:ph type="body" idx="2"/>
          </p:nvPr>
        </p:nvSpPr>
        <p:spPr>
          <a:xfrm>
            <a:off x="1060704" y="4923383"/>
            <a:ext cx="10067600" cy="475600"/>
          </a:xfrm>
          <a:prstGeom prst="rect">
            <a:avLst/>
          </a:prstGeom>
          <a:noFill/>
          <a:ln>
            <a:noFill/>
          </a:ln>
        </p:spPr>
        <p:txBody>
          <a:bodyPr spcFirstLastPara="1" wrap="square" lIns="68575" tIns="34275" rIns="68575" bIns="34275" anchor="ctr" anchorCtr="0">
            <a:noAutofit/>
          </a:bodyPr>
          <a:lstStyle>
            <a:lvl1pPr marL="609585" lvl="0" indent="-304792" algn="ctr" rtl="0">
              <a:lnSpc>
                <a:spcPct val="100000"/>
              </a:lnSpc>
              <a:spcBef>
                <a:spcPts val="1067"/>
              </a:spcBef>
              <a:spcAft>
                <a:spcPts val="0"/>
              </a:spcAft>
              <a:buClr>
                <a:schemeClr val="dk1"/>
              </a:buClr>
              <a:buSzPts val="1200"/>
              <a:buNone/>
              <a:defRPr sz="1600" b="1"/>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298662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제목 및 내용" type="obj">
  <p:cSld name="제목 및 내용">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9" name="Google Shape;79;p15"/>
          <p:cNvSpPr txBox="1">
            <a:spLocks noGrp="1"/>
          </p:cNvSpPr>
          <p:nvPr>
            <p:ph type="body" idx="1"/>
          </p:nvPr>
        </p:nvSpPr>
        <p:spPr>
          <a:xfrm>
            <a:off x="288000" y="882000"/>
            <a:ext cx="11520000" cy="5580000"/>
          </a:xfrm>
          <a:prstGeom prst="rect">
            <a:avLst/>
          </a:prstGeom>
          <a:noFill/>
          <a:ln>
            <a:noFill/>
          </a:ln>
        </p:spPr>
        <p:txBody>
          <a:bodyPr spcFirstLastPara="1" wrap="square" lIns="68575" tIns="34275" rIns="68575" bIns="34275" anchor="t" anchorCtr="0">
            <a:normAutofit/>
          </a:bodyPr>
          <a:lstStyle>
            <a:lvl1pPr marL="609585" lvl="0" indent="-457189" algn="l" rtl="0">
              <a:lnSpc>
                <a:spcPct val="100000"/>
              </a:lnSpc>
              <a:spcBef>
                <a:spcPts val="1067"/>
              </a:spcBef>
              <a:spcAft>
                <a:spcPts val="0"/>
              </a:spcAft>
              <a:buClr>
                <a:schemeClr val="dk1"/>
              </a:buClr>
              <a:buSzPts val="1800"/>
              <a:buFont typeface="Noto Sans Symbols"/>
              <a:buChar char="▪"/>
              <a:defRPr/>
            </a:lvl1pPr>
            <a:lvl2pPr marL="1219170" lvl="1" indent="-423323" algn="l" rtl="0">
              <a:lnSpc>
                <a:spcPct val="150000"/>
              </a:lnSpc>
              <a:spcBef>
                <a:spcPts val="533"/>
              </a:spcBef>
              <a:spcAft>
                <a:spcPts val="0"/>
              </a:spcAft>
              <a:buClr>
                <a:schemeClr val="dk1"/>
              </a:buClr>
              <a:buSzPts val="1400"/>
              <a:buFont typeface="Arial"/>
              <a:buChar char="•"/>
              <a:defRPr/>
            </a:lvl2pPr>
            <a:lvl3pPr marL="1828754" lvl="2" indent="-406390" algn="l" rtl="0">
              <a:lnSpc>
                <a:spcPct val="150000"/>
              </a:lnSpc>
              <a:spcBef>
                <a:spcPts val="533"/>
              </a:spcBef>
              <a:spcAft>
                <a:spcPts val="0"/>
              </a:spcAft>
              <a:buClr>
                <a:schemeClr val="dk1"/>
              </a:buClr>
              <a:buSzPts val="1200"/>
              <a:buFont typeface="Courier New"/>
              <a:buChar char="o"/>
              <a:defRPr/>
            </a:lvl3pPr>
            <a:lvl4pPr marL="2438339" lvl="3" indent="-397923" algn="l" rtl="0">
              <a:lnSpc>
                <a:spcPct val="150000"/>
              </a:lnSpc>
              <a:spcBef>
                <a:spcPts val="533"/>
              </a:spcBef>
              <a:spcAft>
                <a:spcPts val="0"/>
              </a:spcAft>
              <a:buClr>
                <a:schemeClr val="dk1"/>
              </a:buClr>
              <a:buSzPts val="1100"/>
              <a:buFont typeface="Noto Sans Symbols"/>
              <a:buChar char="⮚"/>
              <a:defRPr/>
            </a:lvl4pPr>
            <a:lvl5pPr marL="3047924" lvl="4" indent="-380990" algn="l" rtl="0">
              <a:lnSpc>
                <a:spcPct val="150000"/>
              </a:lnSpc>
              <a:spcBef>
                <a:spcPts val="533"/>
              </a:spcBef>
              <a:spcAft>
                <a:spcPts val="0"/>
              </a:spcAft>
              <a:buClr>
                <a:schemeClr val="dk1"/>
              </a:buClr>
              <a:buSzPts val="900"/>
              <a:buFont typeface="Noto Sans Symbols"/>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80" name="Google Shape;80;p15"/>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1" name="Google Shape;81;p15"/>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US" altLang="ko" smtClean="0"/>
              <a:pPr/>
              <a:t>‹#›</a:t>
            </a:fld>
            <a:endParaRPr lang="ko" altLang="en-US"/>
          </a:p>
        </p:txBody>
      </p:sp>
      <p:cxnSp>
        <p:nvCxnSpPr>
          <p:cNvPr id="82" name="Google Shape;82;p15"/>
          <p:cNvCxnSpPr/>
          <p:nvPr/>
        </p:nvCxnSpPr>
        <p:spPr>
          <a:xfrm>
            <a:off x="288000" y="863241"/>
            <a:ext cx="11520000" cy="0"/>
          </a:xfrm>
          <a:prstGeom prst="straightConnector1">
            <a:avLst/>
          </a:prstGeom>
          <a:noFill/>
          <a:ln w="38100" cap="flat" cmpd="sng">
            <a:solidFill>
              <a:srgbClr val="DC2314"/>
            </a:solidFill>
            <a:prstDash val="solid"/>
            <a:miter lim="800000"/>
            <a:headEnd type="none" w="sm" len="sm"/>
            <a:tailEnd type="none" w="sm" len="sm"/>
          </a:ln>
        </p:spPr>
      </p:cxnSp>
      <p:cxnSp>
        <p:nvCxnSpPr>
          <p:cNvPr id="83" name="Google Shape;83;p15"/>
          <p:cNvCxnSpPr/>
          <p:nvPr/>
        </p:nvCxnSpPr>
        <p:spPr>
          <a:xfrm>
            <a:off x="286353" y="6496183"/>
            <a:ext cx="11520000" cy="0"/>
          </a:xfrm>
          <a:prstGeom prst="straightConnector1">
            <a:avLst/>
          </a:prstGeom>
          <a:noFill/>
          <a:ln w="38100" cap="flat" cmpd="sng">
            <a:solidFill>
              <a:srgbClr val="4F5B54"/>
            </a:solidFill>
            <a:prstDash val="solid"/>
            <a:miter lim="800000"/>
            <a:headEnd type="none" w="sm" len="sm"/>
            <a:tailEnd type="none" w="sm" len="sm"/>
          </a:ln>
        </p:spPr>
      </p:cxnSp>
      <p:pic>
        <p:nvPicPr>
          <p:cNvPr id="84" name="Google Shape;84;p15" descr="로고, 폰트, 그래픽, 상징이(가) 표시된 사진&#10;&#10;자동 생성된 설명"/>
          <p:cNvPicPr preferRelativeResize="0"/>
          <p:nvPr/>
        </p:nvPicPr>
        <p:blipFill rotWithShape="1">
          <a:blip r:embed="rId2">
            <a:alphaModFix/>
          </a:blip>
          <a:srcRect/>
          <a:stretch/>
        </p:blipFill>
        <p:spPr>
          <a:xfrm>
            <a:off x="286354" y="6538845"/>
            <a:ext cx="801745" cy="245239"/>
          </a:xfrm>
          <a:prstGeom prst="rect">
            <a:avLst/>
          </a:prstGeom>
          <a:noFill/>
          <a:ln>
            <a:noFill/>
          </a:ln>
        </p:spPr>
      </p:pic>
    </p:spTree>
    <p:extLst>
      <p:ext uri="{BB962C8B-B14F-4D97-AF65-F5344CB8AC3E}">
        <p14:creationId xmlns:p14="http://schemas.microsoft.com/office/powerpoint/2010/main" val="2109291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구역 머리글" type="secHead">
  <p:cSld name="구역 머리글">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831851" y="1709737"/>
            <a:ext cx="10515600" cy="2852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3600"/>
              <a:buFont typeface="Calibri"/>
              <a:buNone/>
              <a:defRPr sz="48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 name="Google Shape;87;p16"/>
          <p:cNvSpPr txBox="1">
            <a:spLocks noGrp="1"/>
          </p:cNvSpPr>
          <p:nvPr>
            <p:ph type="body" idx="1"/>
          </p:nvPr>
        </p:nvSpPr>
        <p:spPr>
          <a:xfrm>
            <a:off x="831851" y="4589463"/>
            <a:ext cx="10515600" cy="1500000"/>
          </a:xfrm>
          <a:prstGeom prst="rect">
            <a:avLst/>
          </a:prstGeom>
          <a:noFill/>
          <a:ln>
            <a:noFill/>
          </a:ln>
        </p:spPr>
        <p:txBody>
          <a:bodyPr spcFirstLastPara="1" wrap="square" lIns="68575" tIns="34275" rIns="68575" bIns="34275" anchor="t" anchorCtr="0">
            <a:normAutofit/>
          </a:bodyPr>
          <a:lstStyle>
            <a:lvl1pPr marL="609585" lvl="0" indent="-304792" algn="l" rtl="0">
              <a:lnSpc>
                <a:spcPct val="100000"/>
              </a:lnSpc>
              <a:spcBef>
                <a:spcPts val="1067"/>
              </a:spcBef>
              <a:spcAft>
                <a:spcPts val="0"/>
              </a:spcAft>
              <a:buClr>
                <a:schemeClr val="dk1"/>
              </a:buClr>
              <a:buSzPts val="1500"/>
              <a:buNone/>
              <a:defRPr sz="2000" b="0">
                <a:solidFill>
                  <a:schemeClr val="dk1"/>
                </a:solidFill>
              </a:defRPr>
            </a:lvl1pPr>
            <a:lvl2pPr marL="1219170" lvl="1" indent="-304792" algn="l" rtl="0">
              <a:lnSpc>
                <a:spcPct val="150000"/>
              </a:lnSpc>
              <a:spcBef>
                <a:spcPts val="533"/>
              </a:spcBef>
              <a:spcAft>
                <a:spcPts val="0"/>
              </a:spcAft>
              <a:buClr>
                <a:srgbClr val="888888"/>
              </a:buClr>
              <a:buSzPts val="1500"/>
              <a:buNone/>
              <a:defRPr sz="2000">
                <a:solidFill>
                  <a:srgbClr val="888888"/>
                </a:solidFill>
              </a:defRPr>
            </a:lvl2pPr>
            <a:lvl3pPr marL="1828754" lvl="2" indent="-304792" algn="l" rtl="0">
              <a:lnSpc>
                <a:spcPct val="150000"/>
              </a:lnSpc>
              <a:spcBef>
                <a:spcPts val="533"/>
              </a:spcBef>
              <a:spcAft>
                <a:spcPts val="0"/>
              </a:spcAft>
              <a:buClr>
                <a:srgbClr val="888888"/>
              </a:buClr>
              <a:buSzPts val="1400"/>
              <a:buNone/>
              <a:defRPr sz="1867">
                <a:solidFill>
                  <a:srgbClr val="888888"/>
                </a:solidFill>
              </a:defRPr>
            </a:lvl3pPr>
            <a:lvl4pPr marL="2438339" lvl="3" indent="-304792" algn="l" rtl="0">
              <a:lnSpc>
                <a:spcPct val="150000"/>
              </a:lnSpc>
              <a:spcBef>
                <a:spcPts val="533"/>
              </a:spcBef>
              <a:spcAft>
                <a:spcPts val="0"/>
              </a:spcAft>
              <a:buClr>
                <a:srgbClr val="888888"/>
              </a:buClr>
              <a:buSzPts val="1200"/>
              <a:buNone/>
              <a:defRPr sz="1600">
                <a:solidFill>
                  <a:srgbClr val="888888"/>
                </a:solidFill>
              </a:defRPr>
            </a:lvl4pPr>
            <a:lvl5pPr marL="3047924" lvl="4" indent="-304792" algn="l" rtl="0">
              <a:lnSpc>
                <a:spcPct val="150000"/>
              </a:lnSpc>
              <a:spcBef>
                <a:spcPts val="533"/>
              </a:spcBef>
              <a:spcAft>
                <a:spcPts val="0"/>
              </a:spcAft>
              <a:buClr>
                <a:srgbClr val="888888"/>
              </a:buClr>
              <a:buSzPts val="1200"/>
              <a:buNone/>
              <a:defRPr sz="1600">
                <a:solidFill>
                  <a:srgbClr val="888888"/>
                </a:solidFill>
              </a:defRPr>
            </a:lvl5pPr>
            <a:lvl6pPr marL="3657509" lvl="5" indent="-304792" algn="l" rtl="0">
              <a:lnSpc>
                <a:spcPct val="90000"/>
              </a:lnSpc>
              <a:spcBef>
                <a:spcPts val="533"/>
              </a:spcBef>
              <a:spcAft>
                <a:spcPts val="0"/>
              </a:spcAft>
              <a:buClr>
                <a:srgbClr val="888888"/>
              </a:buClr>
              <a:buSzPts val="1200"/>
              <a:buNone/>
              <a:defRPr sz="1600">
                <a:solidFill>
                  <a:srgbClr val="888888"/>
                </a:solidFill>
              </a:defRPr>
            </a:lvl6pPr>
            <a:lvl7pPr marL="4267093" lvl="6" indent="-304792" algn="l" rtl="0">
              <a:lnSpc>
                <a:spcPct val="90000"/>
              </a:lnSpc>
              <a:spcBef>
                <a:spcPts val="533"/>
              </a:spcBef>
              <a:spcAft>
                <a:spcPts val="0"/>
              </a:spcAft>
              <a:buClr>
                <a:srgbClr val="888888"/>
              </a:buClr>
              <a:buSzPts val="1200"/>
              <a:buNone/>
              <a:defRPr sz="1600">
                <a:solidFill>
                  <a:srgbClr val="888888"/>
                </a:solidFill>
              </a:defRPr>
            </a:lvl7pPr>
            <a:lvl8pPr marL="4876678" lvl="7" indent="-304792" algn="l" rtl="0">
              <a:lnSpc>
                <a:spcPct val="90000"/>
              </a:lnSpc>
              <a:spcBef>
                <a:spcPts val="533"/>
              </a:spcBef>
              <a:spcAft>
                <a:spcPts val="0"/>
              </a:spcAft>
              <a:buClr>
                <a:srgbClr val="888888"/>
              </a:buClr>
              <a:buSzPts val="1200"/>
              <a:buNone/>
              <a:defRPr sz="1600">
                <a:solidFill>
                  <a:srgbClr val="888888"/>
                </a:solidFill>
              </a:defRPr>
            </a:lvl8pPr>
            <a:lvl9pPr marL="5486263" lvl="8" indent="-304792" algn="l" rtl="0">
              <a:lnSpc>
                <a:spcPct val="90000"/>
              </a:lnSpc>
              <a:spcBef>
                <a:spcPts val="533"/>
              </a:spcBef>
              <a:spcAft>
                <a:spcPts val="0"/>
              </a:spcAft>
              <a:buClr>
                <a:srgbClr val="888888"/>
              </a:buClr>
              <a:buSzPts val="1200"/>
              <a:buNone/>
              <a:defRPr sz="1600">
                <a:solidFill>
                  <a:srgbClr val="888888"/>
                </a:solidFill>
              </a:defRPr>
            </a:lvl9pPr>
          </a:lstStyle>
          <a:p>
            <a:endParaRPr/>
          </a:p>
        </p:txBody>
      </p:sp>
    </p:spTree>
    <p:extLst>
      <p:ext uri="{BB962C8B-B14F-4D97-AF65-F5344CB8AC3E}">
        <p14:creationId xmlns:p14="http://schemas.microsoft.com/office/powerpoint/2010/main" val="4087523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콘텐츠 2개" type="twoObj">
  <p:cSld name="콘텐츠 2개">
    <p:spTree>
      <p:nvGrpSpPr>
        <p:cNvPr id="1" name="Shape 88"/>
        <p:cNvGrpSpPr/>
        <p:nvPr/>
      </p:nvGrpSpPr>
      <p:grpSpPr>
        <a:xfrm>
          <a:off x="0" y="0"/>
          <a:ext cx="0" cy="0"/>
          <a:chOff x="0" y="0"/>
          <a:chExt cx="0" cy="0"/>
        </a:xfrm>
      </p:grpSpPr>
      <p:sp>
        <p:nvSpPr>
          <p:cNvPr id="89" name="Google Shape;89;p17"/>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0" name="Google Shape;90;p17"/>
          <p:cNvSpPr txBox="1">
            <a:spLocks noGrp="1"/>
          </p:cNvSpPr>
          <p:nvPr>
            <p:ph type="body" idx="1"/>
          </p:nvPr>
        </p:nvSpPr>
        <p:spPr>
          <a:xfrm>
            <a:off x="288000" y="882000"/>
            <a:ext cx="5760000" cy="5580000"/>
          </a:xfrm>
          <a:prstGeom prst="rect">
            <a:avLst/>
          </a:prstGeom>
          <a:noFill/>
          <a:ln>
            <a:noFill/>
          </a:ln>
        </p:spPr>
        <p:txBody>
          <a:bodyPr spcFirstLastPara="1" wrap="square" lIns="68575" tIns="34275" rIns="68575" bIns="34275" anchor="t" anchorCtr="0">
            <a:normAutofit/>
          </a:bodyPr>
          <a:lstStyle>
            <a:lvl1pPr marL="609585" lvl="0" indent="-423323" algn="l" rtl="0">
              <a:lnSpc>
                <a:spcPct val="100000"/>
              </a:lnSpc>
              <a:spcBef>
                <a:spcPts val="1067"/>
              </a:spcBef>
              <a:spcAft>
                <a:spcPts val="0"/>
              </a:spcAft>
              <a:buClr>
                <a:schemeClr val="dk1"/>
              </a:buClr>
              <a:buSzPts val="1400"/>
              <a:buChar char="▪"/>
              <a:defRPr/>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91" name="Google Shape;91;p17"/>
          <p:cNvSpPr txBox="1">
            <a:spLocks noGrp="1"/>
          </p:cNvSpPr>
          <p:nvPr>
            <p:ph type="body" idx="2"/>
          </p:nvPr>
        </p:nvSpPr>
        <p:spPr>
          <a:xfrm>
            <a:off x="6048000" y="882000"/>
            <a:ext cx="5760000" cy="5580000"/>
          </a:xfrm>
          <a:prstGeom prst="rect">
            <a:avLst/>
          </a:prstGeom>
          <a:noFill/>
          <a:ln>
            <a:noFill/>
          </a:ln>
        </p:spPr>
        <p:txBody>
          <a:bodyPr spcFirstLastPara="1" wrap="square" lIns="68575" tIns="34275" rIns="68575" bIns="34275" anchor="t" anchorCtr="0">
            <a:normAutofit/>
          </a:bodyPr>
          <a:lstStyle>
            <a:lvl1pPr marL="609585" lvl="0" indent="-423323" algn="l" rtl="0">
              <a:lnSpc>
                <a:spcPct val="100000"/>
              </a:lnSpc>
              <a:spcBef>
                <a:spcPts val="1067"/>
              </a:spcBef>
              <a:spcAft>
                <a:spcPts val="0"/>
              </a:spcAft>
              <a:buClr>
                <a:schemeClr val="dk1"/>
              </a:buClr>
              <a:buSzPts val="1400"/>
              <a:buChar char="▪"/>
              <a:defRPr/>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92" name="Google Shape;92;p17"/>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3" name="Google Shape;93;p17"/>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US" altLang="ko" smtClean="0"/>
              <a:pPr/>
              <a:t>‹#›</a:t>
            </a:fld>
            <a:endParaRPr lang="ko" altLang="en-US"/>
          </a:p>
        </p:txBody>
      </p:sp>
      <p:cxnSp>
        <p:nvCxnSpPr>
          <p:cNvPr id="94" name="Google Shape;94;p17"/>
          <p:cNvCxnSpPr/>
          <p:nvPr/>
        </p:nvCxnSpPr>
        <p:spPr>
          <a:xfrm>
            <a:off x="288000" y="863241"/>
            <a:ext cx="11520000" cy="0"/>
          </a:xfrm>
          <a:prstGeom prst="straightConnector1">
            <a:avLst/>
          </a:prstGeom>
          <a:noFill/>
          <a:ln w="38100" cap="flat" cmpd="sng">
            <a:solidFill>
              <a:srgbClr val="DC2314"/>
            </a:solidFill>
            <a:prstDash val="solid"/>
            <a:miter lim="800000"/>
            <a:headEnd type="none" w="sm" len="sm"/>
            <a:tailEnd type="none" w="sm" len="sm"/>
          </a:ln>
        </p:spPr>
      </p:cxnSp>
      <p:cxnSp>
        <p:nvCxnSpPr>
          <p:cNvPr id="95" name="Google Shape;95;p17"/>
          <p:cNvCxnSpPr/>
          <p:nvPr/>
        </p:nvCxnSpPr>
        <p:spPr>
          <a:xfrm>
            <a:off x="286353" y="6496183"/>
            <a:ext cx="11520000" cy="0"/>
          </a:xfrm>
          <a:prstGeom prst="straightConnector1">
            <a:avLst/>
          </a:prstGeom>
          <a:noFill/>
          <a:ln w="38100" cap="flat" cmpd="sng">
            <a:solidFill>
              <a:srgbClr val="4F5B54"/>
            </a:solidFill>
            <a:prstDash val="solid"/>
            <a:miter lim="800000"/>
            <a:headEnd type="none" w="sm" len="sm"/>
            <a:tailEnd type="none" w="sm" len="sm"/>
          </a:ln>
        </p:spPr>
      </p:cxnSp>
      <p:pic>
        <p:nvPicPr>
          <p:cNvPr id="96" name="Google Shape;96;p17" descr="로고, 폰트, 그래픽, 상징이(가) 표시된 사진&#10;&#10;자동 생성된 설명"/>
          <p:cNvPicPr preferRelativeResize="0"/>
          <p:nvPr/>
        </p:nvPicPr>
        <p:blipFill rotWithShape="1">
          <a:blip r:embed="rId2">
            <a:alphaModFix/>
          </a:blip>
          <a:srcRect/>
          <a:stretch/>
        </p:blipFill>
        <p:spPr>
          <a:xfrm>
            <a:off x="286354" y="6538845"/>
            <a:ext cx="801745" cy="245239"/>
          </a:xfrm>
          <a:prstGeom prst="rect">
            <a:avLst/>
          </a:prstGeom>
          <a:noFill/>
          <a:ln>
            <a:noFill/>
          </a:ln>
        </p:spPr>
      </p:pic>
    </p:spTree>
    <p:extLst>
      <p:ext uri="{BB962C8B-B14F-4D97-AF65-F5344CB8AC3E}">
        <p14:creationId xmlns:p14="http://schemas.microsoft.com/office/powerpoint/2010/main" val="2012847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8404569-D765-43C2-8340-087148904C6A}"/>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6DBE04EF-251D-46F8-A503-E1A602C706AF}"/>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C09FC58-F98F-4A7F-A227-8AB4A39B1096}"/>
              </a:ext>
            </a:extLst>
          </p:cNvPr>
          <p:cNvSpPr>
            <a:spLocks noGrp="1"/>
          </p:cNvSpPr>
          <p:nvPr>
            <p:ph type="dt" sz="half" idx="10"/>
          </p:nvPr>
        </p:nvSpPr>
        <p:spPr/>
        <p:txBody>
          <a:bodyPr/>
          <a:lstStyle/>
          <a:p>
            <a:fld id="{8D814C07-18ED-4257-927C-0E83AA50433D}" type="datetimeFigureOut">
              <a:rPr lang="ko-KR" altLang="en-US" smtClean="0"/>
              <a:t>2026. 7. 24.</a:t>
            </a:fld>
            <a:endParaRPr lang="ko-KR" altLang="en-US"/>
          </a:p>
        </p:txBody>
      </p:sp>
      <p:sp>
        <p:nvSpPr>
          <p:cNvPr id="5" name="바닥글 개체 틀 4">
            <a:extLst>
              <a:ext uri="{FF2B5EF4-FFF2-40B4-BE49-F238E27FC236}">
                <a16:creationId xmlns:a16="http://schemas.microsoft.com/office/drawing/2014/main" id="{6DCC7B8D-6104-495A-91FE-1B47DE4F5B36}"/>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FBB72816-82E2-41C5-BAB0-0950382A129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3886145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2365C0E-E93D-4CAE-B06A-C93825EA3825}"/>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3290ED48-4817-4230-A08A-586DCD4553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C7C45704-2085-481A-860B-A505D23D0E70}"/>
              </a:ext>
            </a:extLst>
          </p:cNvPr>
          <p:cNvSpPr>
            <a:spLocks noGrp="1"/>
          </p:cNvSpPr>
          <p:nvPr>
            <p:ph type="dt" sz="half" idx="10"/>
          </p:nvPr>
        </p:nvSpPr>
        <p:spPr/>
        <p:txBody>
          <a:bodyPr/>
          <a:lstStyle/>
          <a:p>
            <a:fld id="{8D814C07-18ED-4257-927C-0E83AA50433D}" type="datetimeFigureOut">
              <a:rPr lang="ko-KR" altLang="en-US" smtClean="0"/>
              <a:t>2026. 7. 24.</a:t>
            </a:fld>
            <a:endParaRPr lang="ko-KR" altLang="en-US"/>
          </a:p>
        </p:txBody>
      </p:sp>
      <p:sp>
        <p:nvSpPr>
          <p:cNvPr id="5" name="바닥글 개체 틀 4">
            <a:extLst>
              <a:ext uri="{FF2B5EF4-FFF2-40B4-BE49-F238E27FC236}">
                <a16:creationId xmlns:a16="http://schemas.microsoft.com/office/drawing/2014/main" id="{42295324-0FAA-4253-BA97-C87E674E62B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2EA7BB3A-C1BE-4FCE-AC65-191C9B654508}"/>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011371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F2AC51D-97C7-4848-ABA0-65C5705E5F89}"/>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5BC0B4A0-5E71-4690-BE17-AF46A70751CC}"/>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D2A562E1-662A-4491-9D7F-C80CB7893FC5}"/>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ADB65F56-24F6-444C-9BF4-749ED2E65230}"/>
              </a:ext>
            </a:extLst>
          </p:cNvPr>
          <p:cNvSpPr>
            <a:spLocks noGrp="1"/>
          </p:cNvSpPr>
          <p:nvPr>
            <p:ph type="dt" sz="half" idx="10"/>
          </p:nvPr>
        </p:nvSpPr>
        <p:spPr/>
        <p:txBody>
          <a:bodyPr/>
          <a:lstStyle/>
          <a:p>
            <a:fld id="{8D814C07-18ED-4257-927C-0E83AA50433D}" type="datetimeFigureOut">
              <a:rPr lang="ko-KR" altLang="en-US" smtClean="0"/>
              <a:t>2026. 7. 24.</a:t>
            </a:fld>
            <a:endParaRPr lang="ko-KR" altLang="en-US"/>
          </a:p>
        </p:txBody>
      </p:sp>
      <p:sp>
        <p:nvSpPr>
          <p:cNvPr id="6" name="바닥글 개체 틀 5">
            <a:extLst>
              <a:ext uri="{FF2B5EF4-FFF2-40B4-BE49-F238E27FC236}">
                <a16:creationId xmlns:a16="http://schemas.microsoft.com/office/drawing/2014/main" id="{C94091C2-9A72-4602-A7FB-05F41FDC737B}"/>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D36AE7FA-6A7B-4CA7-B79B-C7F814441518}"/>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181140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15600CC-B091-4AB6-B06A-17A3034B9CF6}"/>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0D3A6C39-1899-4697-9161-79C8FF7DC8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9B90F7A0-7361-41C8-A375-45DF4A81CA7A}"/>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F8682492-7194-466D-A63D-7EF113DE9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745C2366-86A7-4DFE-84E6-D0B6D3764D8F}"/>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AFA4FB5F-2131-4656-BF41-DCAF78DA7970}"/>
              </a:ext>
            </a:extLst>
          </p:cNvPr>
          <p:cNvSpPr>
            <a:spLocks noGrp="1"/>
          </p:cNvSpPr>
          <p:nvPr>
            <p:ph type="dt" sz="half" idx="10"/>
          </p:nvPr>
        </p:nvSpPr>
        <p:spPr/>
        <p:txBody>
          <a:bodyPr/>
          <a:lstStyle/>
          <a:p>
            <a:fld id="{8D814C07-18ED-4257-927C-0E83AA50433D}" type="datetimeFigureOut">
              <a:rPr lang="ko-KR" altLang="en-US" smtClean="0"/>
              <a:t>2026. 7. 24.</a:t>
            </a:fld>
            <a:endParaRPr lang="ko-KR" altLang="en-US"/>
          </a:p>
        </p:txBody>
      </p:sp>
      <p:sp>
        <p:nvSpPr>
          <p:cNvPr id="8" name="바닥글 개체 틀 7">
            <a:extLst>
              <a:ext uri="{FF2B5EF4-FFF2-40B4-BE49-F238E27FC236}">
                <a16:creationId xmlns:a16="http://schemas.microsoft.com/office/drawing/2014/main" id="{5D90CC0D-CB44-4834-B093-317C87AEC8A0}"/>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93291673-C454-4335-844A-8262DF6F73FA}"/>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027671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DFEA9AC-B2B9-4086-A59D-4EB40CAD0152}"/>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FAB55F3F-2E38-4027-9228-236818FCACA9}"/>
              </a:ext>
            </a:extLst>
          </p:cNvPr>
          <p:cNvSpPr>
            <a:spLocks noGrp="1"/>
          </p:cNvSpPr>
          <p:nvPr>
            <p:ph type="dt" sz="half" idx="10"/>
          </p:nvPr>
        </p:nvSpPr>
        <p:spPr/>
        <p:txBody>
          <a:bodyPr/>
          <a:lstStyle/>
          <a:p>
            <a:fld id="{8D814C07-18ED-4257-927C-0E83AA50433D}" type="datetimeFigureOut">
              <a:rPr lang="ko-KR" altLang="en-US" smtClean="0"/>
              <a:t>2026. 7. 24.</a:t>
            </a:fld>
            <a:endParaRPr lang="ko-KR" altLang="en-US"/>
          </a:p>
        </p:txBody>
      </p:sp>
      <p:sp>
        <p:nvSpPr>
          <p:cNvPr id="4" name="바닥글 개체 틀 3">
            <a:extLst>
              <a:ext uri="{FF2B5EF4-FFF2-40B4-BE49-F238E27FC236}">
                <a16:creationId xmlns:a16="http://schemas.microsoft.com/office/drawing/2014/main" id="{85499A8D-98C4-4C50-8C3C-26BB88BD33A1}"/>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83300F24-DA3F-4DDD-8532-83E22BAA7B2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655951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2D4AD045-EA87-45AC-AD9A-236899ED3823}"/>
              </a:ext>
            </a:extLst>
          </p:cNvPr>
          <p:cNvSpPr>
            <a:spLocks noGrp="1"/>
          </p:cNvSpPr>
          <p:nvPr>
            <p:ph type="dt" sz="half" idx="10"/>
          </p:nvPr>
        </p:nvSpPr>
        <p:spPr/>
        <p:txBody>
          <a:bodyPr/>
          <a:lstStyle/>
          <a:p>
            <a:fld id="{8D814C07-18ED-4257-927C-0E83AA50433D}" type="datetimeFigureOut">
              <a:rPr lang="ko-KR" altLang="en-US" smtClean="0"/>
              <a:t>2026. 7. 24.</a:t>
            </a:fld>
            <a:endParaRPr lang="ko-KR" altLang="en-US"/>
          </a:p>
        </p:txBody>
      </p:sp>
      <p:sp>
        <p:nvSpPr>
          <p:cNvPr id="3" name="바닥글 개체 틀 2">
            <a:extLst>
              <a:ext uri="{FF2B5EF4-FFF2-40B4-BE49-F238E27FC236}">
                <a16:creationId xmlns:a16="http://schemas.microsoft.com/office/drawing/2014/main" id="{8FF9AFC7-D979-48E1-AEF1-9B05F06FF402}"/>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A6DDAD02-ACD2-43B7-8E43-78DD701B189C}"/>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534275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0DB2E5C-36F7-4A13-9B51-45B3868C9011}"/>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95793381-7DA6-48D3-A9BC-63D2CCA874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BBEAA3EE-2FF4-4EC7-B040-003CC13A5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1FD824C2-A9CC-4E6E-B2D9-5F946B0ACFE1}"/>
              </a:ext>
            </a:extLst>
          </p:cNvPr>
          <p:cNvSpPr>
            <a:spLocks noGrp="1"/>
          </p:cNvSpPr>
          <p:nvPr>
            <p:ph type="dt" sz="half" idx="10"/>
          </p:nvPr>
        </p:nvSpPr>
        <p:spPr/>
        <p:txBody>
          <a:bodyPr/>
          <a:lstStyle/>
          <a:p>
            <a:fld id="{8D814C07-18ED-4257-927C-0E83AA50433D}" type="datetimeFigureOut">
              <a:rPr lang="ko-KR" altLang="en-US" smtClean="0"/>
              <a:t>2026. 7. 24.</a:t>
            </a:fld>
            <a:endParaRPr lang="ko-KR" altLang="en-US"/>
          </a:p>
        </p:txBody>
      </p:sp>
      <p:sp>
        <p:nvSpPr>
          <p:cNvPr id="6" name="바닥글 개체 틀 5">
            <a:extLst>
              <a:ext uri="{FF2B5EF4-FFF2-40B4-BE49-F238E27FC236}">
                <a16:creationId xmlns:a16="http://schemas.microsoft.com/office/drawing/2014/main" id="{BB441467-A80D-496D-874B-9B5631110A99}"/>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3613CA8A-1AA3-4DA5-8893-02B7B1BFB68C}"/>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216212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1C2249D-8B5C-4F26-94E2-B95039037C2C}"/>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747CBA9A-C604-4F0E-A769-0BA74051CD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994A5BC6-157C-412F-B81B-D718D6BC68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5FD7EAF2-CCF3-427D-B323-73F7F060709F}"/>
              </a:ext>
            </a:extLst>
          </p:cNvPr>
          <p:cNvSpPr>
            <a:spLocks noGrp="1"/>
          </p:cNvSpPr>
          <p:nvPr>
            <p:ph type="dt" sz="half" idx="10"/>
          </p:nvPr>
        </p:nvSpPr>
        <p:spPr/>
        <p:txBody>
          <a:bodyPr/>
          <a:lstStyle/>
          <a:p>
            <a:fld id="{8D814C07-18ED-4257-927C-0E83AA50433D}" type="datetimeFigureOut">
              <a:rPr lang="ko-KR" altLang="en-US" smtClean="0"/>
              <a:t>2026. 7. 24.</a:t>
            </a:fld>
            <a:endParaRPr lang="ko-KR" altLang="en-US"/>
          </a:p>
        </p:txBody>
      </p:sp>
      <p:sp>
        <p:nvSpPr>
          <p:cNvPr id="6" name="바닥글 개체 틀 5">
            <a:extLst>
              <a:ext uri="{FF2B5EF4-FFF2-40B4-BE49-F238E27FC236}">
                <a16:creationId xmlns:a16="http://schemas.microsoft.com/office/drawing/2014/main" id="{F4F496EB-629E-4241-8102-F3B3EDA61842}"/>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C7E00982-F607-4E3B-956C-69700CBF3234}"/>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552112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C25C2CCD-28CD-4836-85CC-E31843F1A1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23FDFF97-A252-4C2F-8CE1-4E6026A2D6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70D5086-E3CE-40B0-B5E1-4213C44E5B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814C07-18ED-4257-927C-0E83AA50433D}" type="datetimeFigureOut">
              <a:rPr lang="ko-KR" altLang="en-US" smtClean="0"/>
              <a:t>2026. 7. 24.</a:t>
            </a:fld>
            <a:endParaRPr lang="ko-KR" altLang="en-US"/>
          </a:p>
        </p:txBody>
      </p:sp>
      <p:sp>
        <p:nvSpPr>
          <p:cNvPr id="5" name="바닥글 개체 틀 4">
            <a:extLst>
              <a:ext uri="{FF2B5EF4-FFF2-40B4-BE49-F238E27FC236}">
                <a16:creationId xmlns:a16="http://schemas.microsoft.com/office/drawing/2014/main" id="{34F7E4E5-7067-4C35-8D7E-696F4A76C8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279DCB1A-E208-4870-BD21-169B1D1294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426161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13"/>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2400"/>
              <a:buFont typeface="Calibri"/>
              <a:buNone/>
              <a:defRPr sz="2400" b="1"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5" name="Google Shape;65;p13"/>
          <p:cNvSpPr txBox="1">
            <a:spLocks noGrp="1"/>
          </p:cNvSpPr>
          <p:nvPr>
            <p:ph type="body" idx="1"/>
          </p:nvPr>
        </p:nvSpPr>
        <p:spPr>
          <a:xfrm>
            <a:off x="288000" y="882000"/>
            <a:ext cx="11520000" cy="55800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100000"/>
              </a:lnSpc>
              <a:spcBef>
                <a:spcPts val="800"/>
              </a:spcBef>
              <a:spcAft>
                <a:spcPts val="0"/>
              </a:spcAft>
              <a:buClr>
                <a:schemeClr val="dk1"/>
              </a:buClr>
              <a:buSzPts val="1800"/>
              <a:buFont typeface="Noto Sans Symbols"/>
              <a:buChar char="▪"/>
              <a:defRPr sz="1800" b="1" i="0" u="none" strike="noStrike" cap="none">
                <a:solidFill>
                  <a:schemeClr val="dk1"/>
                </a:solidFill>
                <a:latin typeface="Calibri"/>
                <a:ea typeface="Calibri"/>
                <a:cs typeface="Calibri"/>
                <a:sym typeface="Calibri"/>
              </a:defRPr>
            </a:lvl1pPr>
            <a:lvl2pPr marL="914400" marR="0" lvl="1" indent="-317500" algn="l" rtl="0">
              <a:lnSpc>
                <a:spcPct val="15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150000"/>
              </a:lnSpc>
              <a:spcBef>
                <a:spcPts val="400"/>
              </a:spcBef>
              <a:spcAft>
                <a:spcPts val="0"/>
              </a:spcAft>
              <a:buClr>
                <a:schemeClr val="dk1"/>
              </a:buClr>
              <a:buSzPts val="1200"/>
              <a:buFont typeface="Courier New"/>
              <a:buChar char="o"/>
              <a:defRPr sz="1200" b="0" i="0" u="none" strike="noStrike" cap="none">
                <a:solidFill>
                  <a:schemeClr val="dk1"/>
                </a:solidFill>
                <a:latin typeface="Calibri"/>
                <a:ea typeface="Calibri"/>
                <a:cs typeface="Calibri"/>
                <a:sym typeface="Calibri"/>
              </a:defRPr>
            </a:lvl3pPr>
            <a:lvl4pPr marL="1828800" marR="0" lvl="3" indent="-298450" algn="l" rtl="0">
              <a:lnSpc>
                <a:spcPct val="150000"/>
              </a:lnSpc>
              <a:spcBef>
                <a:spcPts val="400"/>
              </a:spcBef>
              <a:spcAft>
                <a:spcPts val="0"/>
              </a:spcAft>
              <a:buClr>
                <a:schemeClr val="dk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85750" algn="l" rtl="0">
              <a:lnSpc>
                <a:spcPct val="150000"/>
              </a:lnSpc>
              <a:spcBef>
                <a:spcPts val="400"/>
              </a:spcBef>
              <a:spcAft>
                <a:spcPts val="0"/>
              </a:spcAft>
              <a:buClr>
                <a:schemeClr val="dk1"/>
              </a:buClr>
              <a:buSzPts val="900"/>
              <a:buFont typeface="Noto Sans Symbols"/>
              <a:buChar char="✔"/>
              <a:defRPr sz="9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6" name="Google Shape;66;p13"/>
          <p:cNvSpPr txBox="1">
            <a:spLocks noGrp="1"/>
          </p:cNvSpPr>
          <p:nvPr>
            <p:ph type="dt" idx="10"/>
          </p:nvPr>
        </p:nvSpPr>
        <p:spPr>
          <a:xfrm>
            <a:off x="838200" y="6538844"/>
            <a:ext cx="2743200" cy="2880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7" name="Google Shape;67;p13"/>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200" b="1"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8" name="Google Shape;68;p13"/>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200" b="1" i="0" u="none" strike="noStrike" cap="none">
                <a:solidFill>
                  <a:schemeClr val="dk1"/>
                </a:solidFill>
                <a:latin typeface="Calibri"/>
                <a:ea typeface="Calibri"/>
                <a:cs typeface="Calibri"/>
                <a:sym typeface="Calibri"/>
              </a:defRPr>
            </a:lvl1pPr>
            <a:lvl2pPr marL="0" marR="0" lvl="1" indent="0" algn="r" rtl="0">
              <a:spcBef>
                <a:spcPts val="0"/>
              </a:spcBef>
              <a:buNone/>
              <a:defRPr sz="1200" b="1" i="0" u="none" strike="noStrike" cap="none">
                <a:solidFill>
                  <a:schemeClr val="dk1"/>
                </a:solidFill>
                <a:latin typeface="Calibri"/>
                <a:ea typeface="Calibri"/>
                <a:cs typeface="Calibri"/>
                <a:sym typeface="Calibri"/>
              </a:defRPr>
            </a:lvl2pPr>
            <a:lvl3pPr marL="0" marR="0" lvl="2" indent="0" algn="r" rtl="0">
              <a:spcBef>
                <a:spcPts val="0"/>
              </a:spcBef>
              <a:buNone/>
              <a:defRPr sz="1200" b="1" i="0" u="none" strike="noStrike" cap="none">
                <a:solidFill>
                  <a:schemeClr val="dk1"/>
                </a:solidFill>
                <a:latin typeface="Calibri"/>
                <a:ea typeface="Calibri"/>
                <a:cs typeface="Calibri"/>
                <a:sym typeface="Calibri"/>
              </a:defRPr>
            </a:lvl3pPr>
            <a:lvl4pPr marL="0" marR="0" lvl="3" indent="0" algn="r" rtl="0">
              <a:spcBef>
                <a:spcPts val="0"/>
              </a:spcBef>
              <a:buNone/>
              <a:defRPr sz="1200" b="1" i="0" u="none" strike="noStrike" cap="none">
                <a:solidFill>
                  <a:schemeClr val="dk1"/>
                </a:solidFill>
                <a:latin typeface="Calibri"/>
                <a:ea typeface="Calibri"/>
                <a:cs typeface="Calibri"/>
                <a:sym typeface="Calibri"/>
              </a:defRPr>
            </a:lvl4pPr>
            <a:lvl5pPr marL="0" marR="0" lvl="4" indent="0" algn="r" rtl="0">
              <a:spcBef>
                <a:spcPts val="0"/>
              </a:spcBef>
              <a:buNone/>
              <a:defRPr sz="1200" b="1" i="0" u="none" strike="noStrike" cap="none">
                <a:solidFill>
                  <a:schemeClr val="dk1"/>
                </a:solidFill>
                <a:latin typeface="Calibri"/>
                <a:ea typeface="Calibri"/>
                <a:cs typeface="Calibri"/>
                <a:sym typeface="Calibri"/>
              </a:defRPr>
            </a:lvl5pPr>
            <a:lvl6pPr marL="0" marR="0" lvl="5" indent="0" algn="r" rtl="0">
              <a:spcBef>
                <a:spcPts val="0"/>
              </a:spcBef>
              <a:buNone/>
              <a:defRPr sz="1200" b="1" i="0" u="none" strike="noStrike" cap="none">
                <a:solidFill>
                  <a:schemeClr val="dk1"/>
                </a:solidFill>
                <a:latin typeface="Calibri"/>
                <a:ea typeface="Calibri"/>
                <a:cs typeface="Calibri"/>
                <a:sym typeface="Calibri"/>
              </a:defRPr>
            </a:lvl6pPr>
            <a:lvl7pPr marL="0" marR="0" lvl="6" indent="0" algn="r" rtl="0">
              <a:spcBef>
                <a:spcPts val="0"/>
              </a:spcBef>
              <a:buNone/>
              <a:defRPr sz="1200" b="1" i="0" u="none" strike="noStrike" cap="none">
                <a:solidFill>
                  <a:schemeClr val="dk1"/>
                </a:solidFill>
                <a:latin typeface="Calibri"/>
                <a:ea typeface="Calibri"/>
                <a:cs typeface="Calibri"/>
                <a:sym typeface="Calibri"/>
              </a:defRPr>
            </a:lvl7pPr>
            <a:lvl8pPr marL="0" marR="0" lvl="7" indent="0" algn="r" rtl="0">
              <a:spcBef>
                <a:spcPts val="0"/>
              </a:spcBef>
              <a:buNone/>
              <a:defRPr sz="1200" b="1" i="0" u="none" strike="noStrike" cap="none">
                <a:solidFill>
                  <a:schemeClr val="dk1"/>
                </a:solidFill>
                <a:latin typeface="Calibri"/>
                <a:ea typeface="Calibri"/>
                <a:cs typeface="Calibri"/>
                <a:sym typeface="Calibri"/>
              </a:defRPr>
            </a:lvl8pPr>
            <a:lvl9pPr marL="0" marR="0" lvl="8" indent="0" algn="r" rtl="0">
              <a:spcBef>
                <a:spcPts val="0"/>
              </a:spcBef>
              <a:buNone/>
              <a:defRPr sz="1200" b="1" i="0" u="none" strike="noStrike" cap="none">
                <a:solidFill>
                  <a:schemeClr val="dk1"/>
                </a:solidFill>
                <a:latin typeface="Calibri"/>
                <a:ea typeface="Calibri"/>
                <a:cs typeface="Calibri"/>
                <a:sym typeface="Calibri"/>
              </a:defRPr>
            </a:lvl9pPr>
          </a:lstStyle>
          <a:p>
            <a:fld id="{00000000-1234-1234-1234-123412341234}" type="slidenum">
              <a:rPr lang="en-US" altLang="ko" smtClean="0"/>
              <a:pPr/>
              <a:t>‹#›</a:t>
            </a:fld>
            <a:endParaRPr lang="ko" altLang="en-US"/>
          </a:p>
        </p:txBody>
      </p:sp>
    </p:spTree>
    <p:extLst>
      <p:ext uri="{BB962C8B-B14F-4D97-AF65-F5344CB8AC3E}">
        <p14:creationId xmlns:p14="http://schemas.microsoft.com/office/powerpoint/2010/main" val="101526062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openreview.net/forum?id=cSimKw5p6R"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1" name="Google Shape;111;p19"/>
          <p:cNvSpPr txBox="1">
            <a:spLocks noGrp="1"/>
          </p:cNvSpPr>
          <p:nvPr>
            <p:ph type="sldNum" idx="4294967295"/>
          </p:nvPr>
        </p:nvSpPr>
        <p:spPr>
          <a:xfrm>
            <a:off x="9448800" y="6538384"/>
            <a:ext cx="2743200" cy="287867"/>
          </a:xfrm>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US" altLang="ko"/>
              <a:pPr/>
              <a:t>1</a:t>
            </a:fld>
            <a:endParaRPr/>
          </a:p>
        </p:txBody>
      </p:sp>
      <p:sp>
        <p:nvSpPr>
          <p:cNvPr id="13" name="Google Shape;101;p18">
            <a:extLst>
              <a:ext uri="{FF2B5EF4-FFF2-40B4-BE49-F238E27FC236}">
                <a16:creationId xmlns:a16="http://schemas.microsoft.com/office/drawing/2014/main" id="{3DEF9A4B-287A-4CF3-810E-27802ADD602A}"/>
              </a:ext>
            </a:extLst>
          </p:cNvPr>
          <p:cNvSpPr txBox="1">
            <a:spLocks/>
          </p:cNvSpPr>
          <p:nvPr/>
        </p:nvSpPr>
        <p:spPr>
          <a:xfrm>
            <a:off x="520700" y="1646600"/>
            <a:ext cx="10962800" cy="15656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1pPr>
            <a:lvl2pPr marR="0" lvl="1"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2pPr>
            <a:lvl3pPr marR="0" lvl="2"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3pPr>
            <a:lvl4pPr marR="0" lvl="3"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4pPr>
            <a:lvl5pPr marR="0" lvl="4"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5pPr>
            <a:lvl6pPr marR="0" lvl="5"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6pPr>
            <a:lvl7pPr marR="0" lvl="6"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7pPr>
            <a:lvl8pPr marR="0" lvl="7"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8pPr>
            <a:lvl9pPr marR="0" lvl="8"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9pPr>
          </a:lstStyle>
          <a:p>
            <a:pPr defTabSz="1219170" latinLnBrk="0">
              <a:buClr>
                <a:srgbClr val="FFFFFF"/>
              </a:buClr>
              <a:defRPr/>
            </a:pPr>
            <a:endParaRPr lang="en-US" altLang="ko" sz="2400" b="1" kern="0" dirty="0">
              <a:solidFill>
                <a:srgbClr val="424242"/>
              </a:solidFill>
            </a:endParaRPr>
          </a:p>
          <a:p>
            <a:pPr defTabSz="1219170" latinLnBrk="0">
              <a:buClr>
                <a:srgbClr val="FFFFFF"/>
              </a:buClr>
              <a:defRPr/>
            </a:pPr>
            <a:r>
              <a:rPr lang="en-US" altLang="ko-KR" sz="3000" b="1" kern="0" dirty="0" err="1">
                <a:solidFill>
                  <a:srgbClr val="424242"/>
                </a:solidFill>
              </a:rPr>
              <a:t>FrugalGPT</a:t>
            </a:r>
            <a:r>
              <a:rPr lang="en-US" altLang="ko-KR" sz="3000" b="1" kern="0" dirty="0">
                <a:solidFill>
                  <a:srgbClr val="424242"/>
                </a:solidFill>
              </a:rPr>
              <a:t>: How to Use Large Language Models </a:t>
            </a:r>
          </a:p>
          <a:p>
            <a:pPr defTabSz="1219170" latinLnBrk="0">
              <a:buClr>
                <a:srgbClr val="FFFFFF"/>
              </a:buClr>
              <a:defRPr/>
            </a:pPr>
            <a:r>
              <a:rPr lang="en-US" altLang="ko-KR" sz="3000" b="1" kern="0" dirty="0">
                <a:solidFill>
                  <a:srgbClr val="424242"/>
                </a:solidFill>
              </a:rPr>
              <a:t>While Reducing Cost and Improving Performance</a:t>
            </a:r>
          </a:p>
          <a:p>
            <a:pPr defTabSz="1219170" latinLnBrk="0">
              <a:buClr>
                <a:srgbClr val="FFFFFF"/>
              </a:buClr>
              <a:defRPr/>
            </a:pPr>
            <a:r>
              <a:rPr lang="en-US" altLang="ko" sz="2000" b="1" kern="0" dirty="0">
                <a:solidFill>
                  <a:schemeClr val="accent3"/>
                </a:solidFill>
              </a:rPr>
              <a:t>"An adaptive LLM cascade for cost-efficient inference"</a:t>
            </a:r>
          </a:p>
        </p:txBody>
      </p:sp>
      <p:sp>
        <p:nvSpPr>
          <p:cNvPr id="14" name="Google Shape;102;p18">
            <a:extLst>
              <a:ext uri="{FF2B5EF4-FFF2-40B4-BE49-F238E27FC236}">
                <a16:creationId xmlns:a16="http://schemas.microsoft.com/office/drawing/2014/main" id="{86AA0774-A874-42C6-BAC5-9A9F22A16C98}"/>
              </a:ext>
            </a:extLst>
          </p:cNvPr>
          <p:cNvSpPr txBox="1">
            <a:spLocks/>
          </p:cNvSpPr>
          <p:nvPr/>
        </p:nvSpPr>
        <p:spPr>
          <a:xfrm>
            <a:off x="520700" y="3640717"/>
            <a:ext cx="10962800" cy="608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1pPr>
            <a:lvl2pPr marL="914400" marR="0" lvl="1"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2pPr>
            <a:lvl3pPr marL="1371600" marR="0" lvl="2"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3pPr>
            <a:lvl4pPr marL="1828800" marR="0" lvl="3"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4pPr>
            <a:lvl5pPr marL="2286000" marR="0" lvl="4"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5pPr>
            <a:lvl6pPr marL="2743200" marR="0" lvl="5"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6pPr>
            <a:lvl7pPr marL="3200400" marR="0" lvl="6"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7pPr>
            <a:lvl8pPr marL="3657600" marR="0" lvl="7"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8pPr>
            <a:lvl9pPr marL="4114800" marR="0" lvl="8"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9pPr>
          </a:lstStyle>
          <a:p>
            <a:pPr marL="0" indent="0" defTabSz="1219170" latinLnBrk="0">
              <a:buClr>
                <a:srgbClr val="FFFFFF"/>
              </a:buClr>
              <a:defRPr/>
            </a:pPr>
            <a:r>
              <a:rPr lang="en-US" altLang="ko" sz="2400" kern="0" dirty="0">
                <a:solidFill>
                  <a:srgbClr val="424242"/>
                </a:solidFill>
              </a:rPr>
              <a:t>Youngin Choi</a:t>
            </a:r>
            <a:endParaRPr lang="en-US" sz="2400" kern="0" dirty="0">
              <a:solidFill>
                <a:srgbClr val="424242"/>
              </a:solidFill>
            </a:endParaRPr>
          </a:p>
        </p:txBody>
      </p:sp>
      <p:sp>
        <p:nvSpPr>
          <p:cNvPr id="15" name="Google Shape;103;p18">
            <a:extLst>
              <a:ext uri="{FF2B5EF4-FFF2-40B4-BE49-F238E27FC236}">
                <a16:creationId xmlns:a16="http://schemas.microsoft.com/office/drawing/2014/main" id="{CFB27834-E51D-4382-8A0D-318B47D825B5}"/>
              </a:ext>
            </a:extLst>
          </p:cNvPr>
          <p:cNvSpPr txBox="1"/>
          <p:nvPr/>
        </p:nvSpPr>
        <p:spPr>
          <a:xfrm>
            <a:off x="520700" y="4976033"/>
            <a:ext cx="10962800" cy="451302"/>
          </a:xfrm>
          <a:prstGeom prst="rect">
            <a:avLst/>
          </a:prstGeom>
          <a:noFill/>
          <a:ln>
            <a:noFill/>
          </a:ln>
        </p:spPr>
        <p:txBody>
          <a:bodyPr spcFirstLastPara="1" wrap="square" lIns="121900" tIns="121900" rIns="121900" bIns="121900" anchor="t" anchorCtr="0">
            <a:spAutoFit/>
          </a:bodyPr>
          <a:lstStyle/>
          <a:p>
            <a:r>
              <a:rPr lang="en-US" altLang="ko" sz="1333" i="1" dirty="0">
                <a:solidFill>
                  <a:srgbClr val="424242"/>
                </a:solidFill>
                <a:latin typeface="Roboto"/>
                <a:ea typeface="Roboto"/>
                <a:cs typeface="Roboto"/>
                <a:sym typeface="Roboto"/>
              </a:rPr>
              <a:t>INFONET Journal Meeting Presentation</a:t>
            </a:r>
            <a:endParaRPr sz="1333" i="1" dirty="0">
              <a:latin typeface="Roboto"/>
              <a:ea typeface="Roboto"/>
              <a:cs typeface="Roboto"/>
              <a:sym typeface="Roboto"/>
            </a:endParaRPr>
          </a:p>
        </p:txBody>
      </p:sp>
      <p:sp>
        <p:nvSpPr>
          <p:cNvPr id="16" name="Google Shape;104;p18">
            <a:extLst>
              <a:ext uri="{FF2B5EF4-FFF2-40B4-BE49-F238E27FC236}">
                <a16:creationId xmlns:a16="http://schemas.microsoft.com/office/drawing/2014/main" id="{90E79546-DFAE-49DA-9C48-5D72E835E068}"/>
              </a:ext>
            </a:extLst>
          </p:cNvPr>
          <p:cNvSpPr txBox="1"/>
          <p:nvPr/>
        </p:nvSpPr>
        <p:spPr>
          <a:xfrm>
            <a:off x="520700" y="4137117"/>
            <a:ext cx="10962800" cy="410393"/>
          </a:xfrm>
          <a:prstGeom prst="rect">
            <a:avLst/>
          </a:prstGeom>
          <a:noFill/>
          <a:ln>
            <a:noFill/>
          </a:ln>
        </p:spPr>
        <p:txBody>
          <a:bodyPr spcFirstLastPara="1" wrap="square" lIns="121900" tIns="121900" rIns="121900" bIns="121900" anchor="t" anchorCtr="0">
            <a:spAutoFit/>
          </a:bodyPr>
          <a:lstStyle/>
          <a:p>
            <a:r>
              <a:rPr lang="en-US" altLang="ko" sz="1067" dirty="0">
                <a:solidFill>
                  <a:srgbClr val="424242"/>
                </a:solidFill>
                <a:latin typeface="Roboto"/>
                <a:ea typeface="Roboto"/>
                <a:cs typeface="Roboto"/>
                <a:sym typeface="Roboto"/>
              </a:rPr>
              <a:t>July 24, 2026</a:t>
            </a:r>
            <a:endParaRPr sz="1067" dirty="0">
              <a:latin typeface="Roboto"/>
              <a:ea typeface="Roboto"/>
              <a:cs typeface="Roboto"/>
              <a:sym typeface="Roboto"/>
            </a:endParaRPr>
          </a:p>
        </p:txBody>
      </p:sp>
    </p:spTree>
    <p:extLst>
      <p:ext uri="{BB962C8B-B14F-4D97-AF65-F5344CB8AC3E}">
        <p14:creationId xmlns:p14="http://schemas.microsoft.com/office/powerpoint/2010/main" val="43086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147D2-0D55-597E-BB5D-D33E6FDE58D9}"/>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4BDFBB5B-537E-CABC-FC7C-E73B7D945FE3}"/>
              </a:ext>
            </a:extLst>
          </p:cNvPr>
          <p:cNvSpPr>
            <a:spLocks noGrp="1"/>
          </p:cNvSpPr>
          <p:nvPr>
            <p:ph type="title"/>
          </p:nvPr>
        </p:nvSpPr>
        <p:spPr/>
        <p:txBody>
          <a:bodyPr/>
          <a:lstStyle/>
          <a:p>
            <a:r>
              <a:rPr lang="en-US" altLang="ko-Kore-KR" dirty="0">
                <a:solidFill>
                  <a:srgbClr val="FF0000"/>
                </a:solidFill>
              </a:rPr>
              <a:t>Discussion</a:t>
            </a:r>
            <a:endParaRPr lang="ko-KR" altLang="en-US" dirty="0">
              <a:solidFill>
                <a:srgbClr val="FF0000"/>
              </a:solidFill>
            </a:endParaRPr>
          </a:p>
        </p:txBody>
      </p:sp>
      <p:sp>
        <p:nvSpPr>
          <p:cNvPr id="3" name="TextBox 2">
            <a:extLst>
              <a:ext uri="{FF2B5EF4-FFF2-40B4-BE49-F238E27FC236}">
                <a16:creationId xmlns:a16="http://schemas.microsoft.com/office/drawing/2014/main" id="{CBE46247-0E4B-CC6E-05F7-A47229AFCDA1}"/>
              </a:ext>
            </a:extLst>
          </p:cNvPr>
          <p:cNvSpPr txBox="1"/>
          <p:nvPr/>
        </p:nvSpPr>
        <p:spPr>
          <a:xfrm>
            <a:off x="288000" y="979714"/>
            <a:ext cx="11520000" cy="4816663"/>
          </a:xfrm>
          <a:prstGeom prst="rect">
            <a:avLst/>
          </a:prstGeom>
          <a:noFill/>
          <a:ln>
            <a:noFill/>
          </a:ln>
        </p:spPr>
        <p:txBody>
          <a:bodyPr spcFirstLastPara="1" wrap="square" lIns="121900" tIns="121900" rIns="121900" bIns="121900" rtlCol="0" anchor="t" anchorCtr="0">
            <a:spAutoFit/>
          </a:bodyPr>
          <a:lstStyle/>
          <a:p>
            <a:pPr marL="152396">
              <a:lnSpc>
                <a:spcPct val="150000"/>
              </a:lnSpc>
              <a:buClr>
                <a:schemeClr val="dk1"/>
              </a:buClr>
              <a:buSzPts val="1800"/>
            </a:pPr>
            <a:r>
              <a:rPr kumimoji="1" lang="en-US" altLang="ko-Kore-KR" sz="2200" b="1" dirty="0">
                <a:latin typeface="Calibri"/>
                <a:ea typeface="Calibri"/>
                <a:cs typeface="Calibri"/>
                <a:sym typeface="Calibri"/>
              </a:rPr>
              <a:t>Strengths</a:t>
            </a:r>
          </a:p>
          <a:p>
            <a:pPr marL="1066785" lvl="1"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No retraining needed — works with existing APIs</a:t>
            </a:r>
          </a:p>
          <a:p>
            <a:pPr marL="1066785" lvl="1"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Flexible cost–performance trade-off</a:t>
            </a:r>
          </a:p>
          <a:p>
            <a:pPr marL="1066785" lvl="1"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Effective on both old and new models</a:t>
            </a:r>
          </a:p>
          <a:p>
            <a:pPr marL="152396">
              <a:lnSpc>
                <a:spcPct val="150000"/>
              </a:lnSpc>
              <a:buClr>
                <a:schemeClr val="dk1"/>
              </a:buClr>
              <a:buSzPts val="1800"/>
            </a:pPr>
            <a:endParaRPr kumimoji="1" lang="en-US" altLang="ko-Kore-KR" sz="2200" dirty="0">
              <a:latin typeface="Calibri"/>
              <a:ea typeface="Calibri"/>
              <a:cs typeface="Calibri"/>
              <a:sym typeface="Calibri"/>
            </a:endParaRPr>
          </a:p>
          <a:p>
            <a:pPr marL="152396">
              <a:lnSpc>
                <a:spcPct val="150000"/>
              </a:lnSpc>
              <a:buClr>
                <a:schemeClr val="dk1"/>
              </a:buClr>
              <a:buSzPts val="1800"/>
            </a:pPr>
            <a:r>
              <a:rPr kumimoji="1" lang="en-US" altLang="ko-Kore-KR" sz="2200" b="1" dirty="0">
                <a:latin typeface="Calibri"/>
                <a:ea typeface="Calibri"/>
                <a:cs typeface="Calibri"/>
                <a:sym typeface="Calibri"/>
              </a:rPr>
              <a:t>Limitations</a:t>
            </a:r>
          </a:p>
          <a:p>
            <a:pPr marL="1066785" lvl="1"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Depends heavily on scorer quality </a:t>
            </a:r>
          </a:p>
          <a:p>
            <a:pPr marL="1066785" lvl="1"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Fails if all models in the chain are wrong </a:t>
            </a:r>
          </a:p>
          <a:p>
            <a:pPr marL="1066785" lvl="1"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Calling order is fixed, not query-specific</a:t>
            </a:r>
          </a:p>
        </p:txBody>
      </p:sp>
    </p:spTree>
    <p:extLst>
      <p:ext uri="{BB962C8B-B14F-4D97-AF65-F5344CB8AC3E}">
        <p14:creationId xmlns:p14="http://schemas.microsoft.com/office/powerpoint/2010/main" val="3014727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E89F5-28BE-140D-59F3-34B10F9221FF}"/>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74CDD14E-92D4-40D7-2C8D-8CD7EB379CBB}"/>
              </a:ext>
            </a:extLst>
          </p:cNvPr>
          <p:cNvSpPr>
            <a:spLocks noGrp="1"/>
          </p:cNvSpPr>
          <p:nvPr>
            <p:ph type="title"/>
          </p:nvPr>
        </p:nvSpPr>
        <p:spPr/>
        <p:txBody>
          <a:bodyPr/>
          <a:lstStyle/>
          <a:p>
            <a:r>
              <a:rPr lang="en-US" altLang="ko-Kore-KR" dirty="0">
                <a:solidFill>
                  <a:srgbClr val="FF0000"/>
                </a:solidFill>
              </a:rPr>
              <a:t>Key Takeaways</a:t>
            </a:r>
            <a:endParaRPr lang="ko-KR" altLang="en-US" dirty="0">
              <a:solidFill>
                <a:srgbClr val="FF0000"/>
              </a:solidFill>
            </a:endParaRPr>
          </a:p>
        </p:txBody>
      </p:sp>
      <p:sp>
        <p:nvSpPr>
          <p:cNvPr id="3" name="TextBox 2">
            <a:extLst>
              <a:ext uri="{FF2B5EF4-FFF2-40B4-BE49-F238E27FC236}">
                <a16:creationId xmlns:a16="http://schemas.microsoft.com/office/drawing/2014/main" id="{83B0CD18-A352-5237-7B5A-F5E6D323B272}"/>
              </a:ext>
            </a:extLst>
          </p:cNvPr>
          <p:cNvSpPr txBox="1"/>
          <p:nvPr/>
        </p:nvSpPr>
        <p:spPr>
          <a:xfrm>
            <a:off x="288000" y="979714"/>
            <a:ext cx="11520000" cy="1769675"/>
          </a:xfrm>
          <a:prstGeom prst="rect">
            <a:avLst/>
          </a:prstGeom>
          <a:noFill/>
          <a:ln>
            <a:noFill/>
          </a:ln>
        </p:spPr>
        <p:txBody>
          <a:bodyPr spcFirstLastPara="1" wrap="square" lIns="121900" tIns="121900" rIns="121900" bIns="121900" rtlCol="0" anchor="t" anchorCtr="0">
            <a:spAutoFit/>
          </a:bodyPr>
          <a:lstStyle/>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The most expensive model isn't always right </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A lightweight model can predict answer quality </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Big cost savings from just "calling order + stopping condition" — no retraining required</a:t>
            </a:r>
          </a:p>
        </p:txBody>
      </p:sp>
    </p:spTree>
    <p:extLst>
      <p:ext uri="{BB962C8B-B14F-4D97-AF65-F5344CB8AC3E}">
        <p14:creationId xmlns:p14="http://schemas.microsoft.com/office/powerpoint/2010/main" val="2711938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B014C-111D-A869-AF2E-0323C55A661B}"/>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772E168C-E5D6-9BE7-4B51-1A83EC66DDC0}"/>
              </a:ext>
            </a:extLst>
          </p:cNvPr>
          <p:cNvSpPr>
            <a:spLocks noGrp="1"/>
          </p:cNvSpPr>
          <p:nvPr>
            <p:ph type="title"/>
          </p:nvPr>
        </p:nvSpPr>
        <p:spPr/>
        <p:txBody>
          <a:bodyPr/>
          <a:lstStyle/>
          <a:p>
            <a:r>
              <a:rPr lang="en-US" altLang="ko-KR" dirty="0">
                <a:solidFill>
                  <a:srgbClr val="FF0000"/>
                </a:solidFill>
              </a:rPr>
              <a:t>Information</a:t>
            </a:r>
            <a:endParaRPr lang="ko-KR" altLang="en-US" dirty="0">
              <a:solidFill>
                <a:srgbClr val="FF0000"/>
              </a:solidFill>
            </a:endParaRPr>
          </a:p>
        </p:txBody>
      </p:sp>
      <p:sp>
        <p:nvSpPr>
          <p:cNvPr id="3" name="TextBox 2">
            <a:extLst>
              <a:ext uri="{FF2B5EF4-FFF2-40B4-BE49-F238E27FC236}">
                <a16:creationId xmlns:a16="http://schemas.microsoft.com/office/drawing/2014/main" id="{1EB5E5E0-5E12-D675-193A-BBE5885E9FBC}"/>
              </a:ext>
            </a:extLst>
          </p:cNvPr>
          <p:cNvSpPr txBox="1"/>
          <p:nvPr/>
        </p:nvSpPr>
        <p:spPr>
          <a:xfrm>
            <a:off x="288000" y="979714"/>
            <a:ext cx="11520000" cy="3801000"/>
          </a:xfrm>
          <a:prstGeom prst="rect">
            <a:avLst/>
          </a:prstGeom>
          <a:noFill/>
          <a:ln>
            <a:noFill/>
          </a:ln>
        </p:spPr>
        <p:txBody>
          <a:bodyPr spcFirstLastPara="1" wrap="square" lIns="121900" tIns="121900" rIns="121900" bIns="121900" rtlCol="0" anchor="t" anchorCtr="0">
            <a:spAutoFit/>
          </a:bodyPr>
          <a:lstStyle/>
          <a:p>
            <a:pPr marL="609585" lvl="0" indent="-457189">
              <a:lnSpc>
                <a:spcPct val="150000"/>
              </a:lnSpc>
              <a:buClr>
                <a:srgbClr val="000000"/>
              </a:buClr>
              <a:buSzPts val="1800"/>
              <a:buFont typeface="Calibri"/>
              <a:buChar char="●"/>
              <a:defRPr/>
            </a:pPr>
            <a:r>
              <a:rPr kumimoji="1" lang="en-US" altLang="ko-KR" sz="2200" dirty="0">
                <a:solidFill>
                  <a:srgbClr val="000000"/>
                </a:solidFill>
                <a:latin typeface="Calibri"/>
                <a:ea typeface="Calibri"/>
                <a:cs typeface="Calibri"/>
                <a:sym typeface="Calibri"/>
              </a:rPr>
              <a:t>Authors: </a:t>
            </a:r>
            <a:r>
              <a:rPr kumimoji="1" lang="en-US" altLang="ko-KR" sz="2200" dirty="0" err="1">
                <a:solidFill>
                  <a:srgbClr val="000000"/>
                </a:solidFill>
                <a:latin typeface="Calibri"/>
                <a:ea typeface="Calibri"/>
                <a:cs typeface="Calibri"/>
                <a:sym typeface="Calibri"/>
              </a:rPr>
              <a:t>Lingjiao</a:t>
            </a:r>
            <a:r>
              <a:rPr kumimoji="1" lang="en-US" altLang="ko-KR" sz="2200" dirty="0">
                <a:solidFill>
                  <a:srgbClr val="000000"/>
                </a:solidFill>
                <a:latin typeface="Calibri"/>
                <a:ea typeface="Calibri"/>
                <a:cs typeface="Calibri"/>
                <a:sym typeface="Calibri"/>
              </a:rPr>
              <a:t> Chen, Matei Zaharia, James Zou </a:t>
            </a:r>
          </a:p>
          <a:p>
            <a:pPr marL="609585" lvl="0" indent="-457189">
              <a:lnSpc>
                <a:spcPct val="150000"/>
              </a:lnSpc>
              <a:buClr>
                <a:srgbClr val="000000"/>
              </a:buClr>
              <a:buSzPts val="1800"/>
              <a:buFont typeface="Calibri"/>
              <a:buChar char="●"/>
              <a:defRPr/>
            </a:pPr>
            <a:r>
              <a:rPr kumimoji="1" lang="en-US" altLang="ko-KR" sz="2200" dirty="0">
                <a:solidFill>
                  <a:srgbClr val="000000"/>
                </a:solidFill>
                <a:latin typeface="Calibri"/>
                <a:ea typeface="Calibri"/>
                <a:cs typeface="Calibri"/>
                <a:sym typeface="Calibri"/>
              </a:rPr>
              <a:t>Affiliation</a:t>
            </a:r>
            <a:r>
              <a:rPr kumimoji="1" lang="en-US" altLang="ko-KR" sz="2200" b="0" i="0" u="none" strike="noStrike" kern="1200" cap="none" spc="0" normalizeH="0" baseline="0" noProof="0" dirty="0">
                <a:ln>
                  <a:noFill/>
                </a:ln>
                <a:solidFill>
                  <a:srgbClr val="000000"/>
                </a:solidFill>
                <a:effectLst/>
                <a:uLnTx/>
                <a:uFillTx/>
                <a:latin typeface="Calibri"/>
                <a:ea typeface="Calibri"/>
                <a:cs typeface="Calibri"/>
                <a:sym typeface="Calibri"/>
              </a:rPr>
              <a:t>: Stanford University (Chen, Zou) / UC Berkeley (Zaharia)</a:t>
            </a:r>
          </a:p>
          <a:p>
            <a:pPr marL="609585" indent="-457189">
              <a:lnSpc>
                <a:spcPct val="150000"/>
              </a:lnSpc>
              <a:buClr>
                <a:srgbClr val="000000"/>
              </a:buClr>
              <a:buSzPts val="1800"/>
              <a:buFont typeface="Calibri"/>
              <a:buChar char="●"/>
            </a:pPr>
            <a:r>
              <a:rPr kumimoji="1" lang="en-US" altLang="ko-KR" sz="2200" b="0" i="0" u="none" strike="noStrike" kern="1200" cap="none" spc="0" normalizeH="0" baseline="0" noProof="0" dirty="0">
                <a:ln>
                  <a:noFill/>
                </a:ln>
                <a:solidFill>
                  <a:srgbClr val="000000"/>
                </a:solidFill>
                <a:effectLst/>
                <a:uLnTx/>
                <a:uFillTx/>
                <a:latin typeface="Calibri"/>
                <a:ea typeface="Calibri"/>
                <a:cs typeface="Calibri"/>
                <a:sym typeface="Calibri"/>
              </a:rPr>
              <a:t>Publication: Transactions on Machine Learning Research (TMLR)</a:t>
            </a:r>
          </a:p>
          <a:p>
            <a:pPr marL="609585" indent="-457189">
              <a:lnSpc>
                <a:spcPct val="150000"/>
              </a:lnSpc>
              <a:buClr>
                <a:srgbClr val="000000"/>
              </a:buClr>
              <a:buSzPts val="1800"/>
              <a:buFont typeface="Calibri"/>
              <a:buChar char="●"/>
            </a:pPr>
            <a:r>
              <a:rPr kumimoji="1" lang="en-US" altLang="ko-KR" sz="2200" b="0" i="0" u="none" strike="noStrike" kern="1200" cap="none" spc="0" normalizeH="0" baseline="0" noProof="0" dirty="0">
                <a:ln>
                  <a:noFill/>
                </a:ln>
                <a:solidFill>
                  <a:srgbClr val="000000"/>
                </a:solidFill>
                <a:effectLst/>
                <a:uLnTx/>
                <a:uFillTx/>
                <a:latin typeface="Calibri"/>
                <a:ea typeface="Calibri"/>
                <a:cs typeface="Calibri"/>
                <a:sym typeface="Calibri"/>
              </a:rPr>
              <a:t>Year: 2024 (published December 2024)</a:t>
            </a:r>
          </a:p>
          <a:p>
            <a:pPr marL="609585" indent="-457189">
              <a:lnSpc>
                <a:spcPct val="150000"/>
              </a:lnSpc>
              <a:buClr>
                <a:srgbClr val="000000"/>
              </a:buClr>
              <a:buSzPts val="1800"/>
              <a:buFont typeface="Calibri"/>
              <a:buChar char="●"/>
            </a:pPr>
            <a:r>
              <a:rPr kumimoji="1" lang="en-US" altLang="ko-KR" sz="2200" b="0" i="0" u="none" strike="noStrike" kern="1200" cap="none" spc="0" normalizeH="0" baseline="0" noProof="0" dirty="0">
                <a:ln>
                  <a:noFill/>
                </a:ln>
                <a:solidFill>
                  <a:srgbClr val="000000"/>
                </a:solidFill>
                <a:effectLst/>
                <a:uLnTx/>
                <a:uFillTx/>
                <a:latin typeface="Calibri"/>
                <a:ea typeface="Calibri"/>
                <a:cs typeface="Calibri"/>
                <a:sym typeface="Calibri"/>
              </a:rPr>
              <a:t>Link: </a:t>
            </a:r>
            <a:r>
              <a:rPr kumimoji="1" lang="en-US" altLang="ko-KR" sz="2200" b="0" i="0" u="none" strike="noStrike" kern="1200" cap="none" spc="0" normalizeH="0" baseline="0" noProof="0" dirty="0">
                <a:ln>
                  <a:noFill/>
                </a:ln>
                <a:solidFill>
                  <a:srgbClr val="000000"/>
                </a:solidFill>
                <a:effectLst/>
                <a:uLnTx/>
                <a:uFillTx/>
                <a:latin typeface="Calibri"/>
                <a:ea typeface="Calibri"/>
                <a:cs typeface="Calibri"/>
                <a:sym typeface="Calibri"/>
                <a:hlinkClick r:id="rId3"/>
              </a:rPr>
              <a:t>https://openreview.net/forum?id=cSimKw5p6R</a:t>
            </a:r>
            <a:r>
              <a:rPr kumimoji="1" lang="en-US" altLang="ko-KR" sz="2200" b="0" i="0" u="none" strike="noStrike" kern="1200" cap="none" spc="0" normalizeH="0" baseline="0" noProof="0" dirty="0">
                <a:ln>
                  <a:noFill/>
                </a:ln>
                <a:solidFill>
                  <a:srgbClr val="000000"/>
                </a:solidFill>
                <a:effectLst/>
                <a:uLnTx/>
                <a:uFillTx/>
                <a:latin typeface="Calibri"/>
                <a:ea typeface="Calibri"/>
                <a:cs typeface="Calibri"/>
                <a:sym typeface="Calibri"/>
              </a:rPr>
              <a:t>   </a:t>
            </a:r>
          </a:p>
          <a:p>
            <a:pPr marL="609585" indent="-457189">
              <a:lnSpc>
                <a:spcPct val="150000"/>
              </a:lnSpc>
              <a:buClr>
                <a:srgbClr val="000000"/>
              </a:buClr>
              <a:buSzPts val="1800"/>
              <a:buFont typeface="Calibri"/>
              <a:buChar char="●"/>
            </a:pPr>
            <a:endParaRPr kumimoji="1" lang="en-US" altLang="ko-Kore-KR" sz="2200" b="0" i="0" u="none" strike="noStrike" kern="1200" cap="none" spc="0" normalizeH="0" baseline="0" noProof="0" dirty="0">
              <a:ln>
                <a:noFill/>
              </a:ln>
              <a:solidFill>
                <a:srgbClr val="000000"/>
              </a:solidFill>
              <a:effectLst/>
              <a:uLnTx/>
              <a:uFillTx/>
              <a:latin typeface="Calibri"/>
              <a:ea typeface="Calibri"/>
              <a:cs typeface="Calibri"/>
              <a:sym typeface="Calibri"/>
            </a:endParaRPr>
          </a:p>
          <a:p>
            <a:pPr marL="609585" marR="0" lvl="0" indent="-457189" algn="l" defTabSz="914400" rtl="0" eaLnBrk="1" fontAlgn="auto" latinLnBrk="1" hangingPunct="1">
              <a:lnSpc>
                <a:spcPct val="150000"/>
              </a:lnSpc>
              <a:spcBef>
                <a:spcPts val="0"/>
              </a:spcBef>
              <a:spcAft>
                <a:spcPts val="0"/>
              </a:spcAft>
              <a:buClr>
                <a:srgbClr val="000000"/>
              </a:buClr>
              <a:buSzPts val="1800"/>
              <a:buFont typeface="Calibri"/>
              <a:buChar char="●"/>
              <a:tabLst/>
              <a:defRPr/>
            </a:pPr>
            <a:endParaRPr kumimoji="1" lang="ko-Kore-KR" altLang="en-US" sz="2200" b="0" i="0" u="none" strike="noStrike" kern="120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72509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DF916-85A0-31AD-7C91-FB984411C220}"/>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EF277808-76E2-188E-FEDC-F0D62992C387}"/>
              </a:ext>
            </a:extLst>
          </p:cNvPr>
          <p:cNvSpPr>
            <a:spLocks noGrp="1"/>
          </p:cNvSpPr>
          <p:nvPr>
            <p:ph type="title"/>
          </p:nvPr>
        </p:nvSpPr>
        <p:spPr/>
        <p:txBody>
          <a:bodyPr/>
          <a:lstStyle/>
          <a:p>
            <a:r>
              <a:rPr lang="en-US" altLang="ko-KR" dirty="0">
                <a:solidFill>
                  <a:srgbClr val="FF0000"/>
                </a:solidFill>
              </a:rPr>
              <a:t>Problem</a:t>
            </a:r>
            <a:endParaRPr lang="ko-KR" altLang="en-US" dirty="0">
              <a:solidFill>
                <a:srgbClr val="FF0000"/>
              </a:solidFill>
            </a:endParaRPr>
          </a:p>
        </p:txBody>
      </p:sp>
      <p:sp>
        <p:nvSpPr>
          <p:cNvPr id="3" name="TextBox 2">
            <a:extLst>
              <a:ext uri="{FF2B5EF4-FFF2-40B4-BE49-F238E27FC236}">
                <a16:creationId xmlns:a16="http://schemas.microsoft.com/office/drawing/2014/main" id="{3957A7D3-EDA9-DD15-1333-41E2788654DC}"/>
              </a:ext>
            </a:extLst>
          </p:cNvPr>
          <p:cNvSpPr txBox="1"/>
          <p:nvPr/>
        </p:nvSpPr>
        <p:spPr>
          <a:xfrm>
            <a:off x="288000" y="979714"/>
            <a:ext cx="11520000" cy="3293169"/>
          </a:xfrm>
          <a:prstGeom prst="rect">
            <a:avLst/>
          </a:prstGeom>
          <a:noFill/>
          <a:ln>
            <a:noFill/>
          </a:ln>
        </p:spPr>
        <p:txBody>
          <a:bodyPr spcFirstLastPara="1" wrap="square" lIns="121900" tIns="121900" rIns="121900" bIns="121900" rtlCol="0" anchor="t" anchorCtr="0">
            <a:spAutoFit/>
          </a:bodyPr>
          <a:lstStyle/>
          <a:p>
            <a:pPr marL="152396">
              <a:lnSpc>
                <a:spcPct val="150000"/>
              </a:lnSpc>
              <a:buClr>
                <a:schemeClr val="dk1"/>
              </a:buClr>
              <a:buSzPts val="1800"/>
            </a:pPr>
            <a:r>
              <a:rPr kumimoji="1" lang="en-US" altLang="ko-Kore-KR" sz="2200" b="1" dirty="0">
                <a:latin typeface="Calibri"/>
                <a:ea typeface="Calibri"/>
                <a:cs typeface="Calibri"/>
                <a:sym typeface="Calibri"/>
              </a:rPr>
              <a:t>LLM APIs: Big Price Gaps, Inconsistent Performance</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Prices differ by up to 100x across providers</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No single LLM is best on every task</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Hard to choose the right model within a fixed budget</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Real-world cost can become unmanageable at scale</a:t>
            </a:r>
          </a:p>
          <a:p>
            <a:pPr marL="609585" indent="-457189">
              <a:lnSpc>
                <a:spcPct val="150000"/>
              </a:lnSpc>
              <a:buClr>
                <a:schemeClr val="dk1"/>
              </a:buClr>
              <a:buSzPts val="1800"/>
              <a:buFont typeface="Calibri"/>
              <a:buChar char="●"/>
            </a:pPr>
            <a:endParaRPr kumimoji="1" lang="ko-Kore-KR" altLang="en-US" sz="2200" dirty="0">
              <a:latin typeface="Calibri"/>
              <a:ea typeface="Calibri"/>
              <a:cs typeface="Calibri"/>
              <a:sym typeface="Calibri"/>
            </a:endParaRPr>
          </a:p>
        </p:txBody>
      </p:sp>
      <p:pic>
        <p:nvPicPr>
          <p:cNvPr id="4" name="그림 3">
            <a:extLst>
              <a:ext uri="{FF2B5EF4-FFF2-40B4-BE49-F238E27FC236}">
                <a16:creationId xmlns:a16="http://schemas.microsoft.com/office/drawing/2014/main" id="{47B9488F-3837-4FB0-1446-44E16EAD53FF}"/>
              </a:ext>
            </a:extLst>
          </p:cNvPr>
          <p:cNvPicPr>
            <a:picLocks noChangeAspect="1"/>
          </p:cNvPicPr>
          <p:nvPr/>
        </p:nvPicPr>
        <p:blipFill>
          <a:blip r:embed="rId3"/>
          <a:srcRect l="13193" r="1962" b="13684"/>
          <a:stretch>
            <a:fillRect/>
          </a:stretch>
        </p:blipFill>
        <p:spPr>
          <a:xfrm>
            <a:off x="4643174" y="3679448"/>
            <a:ext cx="2730138" cy="2198838"/>
          </a:xfrm>
          <a:prstGeom prst="rect">
            <a:avLst/>
          </a:prstGeom>
        </p:spPr>
      </p:pic>
      <p:sp>
        <p:nvSpPr>
          <p:cNvPr id="5" name="TextBox 4">
            <a:extLst>
              <a:ext uri="{FF2B5EF4-FFF2-40B4-BE49-F238E27FC236}">
                <a16:creationId xmlns:a16="http://schemas.microsoft.com/office/drawing/2014/main" id="{70196A00-54FD-B9DA-73EE-1F9239A4E273}"/>
              </a:ext>
            </a:extLst>
          </p:cNvPr>
          <p:cNvSpPr txBox="1"/>
          <p:nvPr/>
        </p:nvSpPr>
        <p:spPr>
          <a:xfrm>
            <a:off x="842295" y="5878286"/>
            <a:ext cx="10427896" cy="351378"/>
          </a:xfrm>
          <a:prstGeom prst="rect">
            <a:avLst/>
          </a:prstGeom>
          <a:noFill/>
          <a:ln>
            <a:noFill/>
          </a:ln>
        </p:spPr>
        <p:txBody>
          <a:bodyPr wrap="square">
            <a:spAutoFit/>
          </a:bodyPr>
          <a:lstStyle/>
          <a:p>
            <a:pPr algn="ctr">
              <a:lnSpc>
                <a:spcPct val="115000"/>
              </a:lnSpc>
              <a:spcAft>
                <a:spcPts val="1500"/>
              </a:spcAft>
              <a:buNone/>
            </a:pPr>
            <a:r>
              <a:rPr lang="en-KR" altLang="ko-Kore-KR" sz="1600" i="1">
                <a:effectLst/>
                <a:latin typeface="Arial" panose="020B0604020202020204" pitchFamily="34" charset="0"/>
                <a:ea typeface="Malgun Gothic" panose="020B0503020000020004" pitchFamily="34" charset="-127"/>
              </a:rPr>
              <a:t>Figure 1. </a:t>
            </a:r>
            <a:r>
              <a:rPr lang="ko-Kore-KR" altLang="ko-Kore-KR" sz="1600" i="1" dirty="0"/>
              <a:t>Pairwise comparison between Llama3 (70B) and GPT-4 Turbo on HEADLINES</a:t>
            </a:r>
            <a:r>
              <a:rPr lang="en-KR" altLang="ko-Kore-KR" sz="1600" i="1">
                <a:effectLst/>
                <a:latin typeface="Arial" panose="020B0604020202020204" pitchFamily="34" charset="0"/>
                <a:ea typeface="Malgun Gothic" panose="020B0503020000020004" pitchFamily="34" charset="-127"/>
              </a:rPr>
              <a:t>)</a:t>
            </a:r>
            <a:endParaRPr lang="en-KR" altLang="ko-Kore-KR" sz="2400" i="1">
              <a:effectLst/>
              <a:latin typeface="Arial" panose="020B0604020202020204" pitchFamily="34" charset="0"/>
              <a:ea typeface="Malgun Gothic" panose="020B0503020000020004" pitchFamily="34" charset="-127"/>
            </a:endParaRPr>
          </a:p>
        </p:txBody>
      </p:sp>
    </p:spTree>
    <p:extLst>
      <p:ext uri="{BB962C8B-B14F-4D97-AF65-F5344CB8AC3E}">
        <p14:creationId xmlns:p14="http://schemas.microsoft.com/office/powerpoint/2010/main" val="1163537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F08AE-402D-B74A-A115-8D8380F385DE}"/>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2DE0934D-F2B8-57AB-2C1D-F3E996C8872F}"/>
              </a:ext>
            </a:extLst>
          </p:cNvPr>
          <p:cNvSpPr>
            <a:spLocks noGrp="1"/>
          </p:cNvSpPr>
          <p:nvPr>
            <p:ph type="title"/>
          </p:nvPr>
        </p:nvSpPr>
        <p:spPr/>
        <p:txBody>
          <a:bodyPr/>
          <a:lstStyle/>
          <a:p>
            <a:r>
              <a:rPr lang="en-US" altLang="ko-KR" dirty="0">
                <a:solidFill>
                  <a:srgbClr val="FF0000"/>
                </a:solidFill>
              </a:rPr>
              <a:t>Methods: Overview</a:t>
            </a:r>
            <a:endParaRPr lang="ko-KR" altLang="en-US" dirty="0">
              <a:solidFill>
                <a:srgbClr val="FF0000"/>
              </a:solidFill>
            </a:endParaRPr>
          </a:p>
        </p:txBody>
      </p:sp>
      <p:sp>
        <p:nvSpPr>
          <p:cNvPr id="3" name="TextBox 2">
            <a:extLst>
              <a:ext uri="{FF2B5EF4-FFF2-40B4-BE49-F238E27FC236}">
                <a16:creationId xmlns:a16="http://schemas.microsoft.com/office/drawing/2014/main" id="{3702D6CF-D48E-266A-574B-A1D86262B216}"/>
              </a:ext>
            </a:extLst>
          </p:cNvPr>
          <p:cNvSpPr txBox="1"/>
          <p:nvPr/>
        </p:nvSpPr>
        <p:spPr>
          <a:xfrm>
            <a:off x="288000" y="979714"/>
            <a:ext cx="11520000" cy="3801000"/>
          </a:xfrm>
          <a:prstGeom prst="rect">
            <a:avLst/>
          </a:prstGeom>
          <a:noFill/>
          <a:ln>
            <a:noFill/>
          </a:ln>
        </p:spPr>
        <p:txBody>
          <a:bodyPr spcFirstLastPara="1" wrap="square" lIns="121900" tIns="121900" rIns="121900" bIns="121900" rtlCol="0" anchor="t" anchorCtr="0">
            <a:spAutoFit/>
          </a:bodyPr>
          <a:lstStyle/>
          <a:p>
            <a:pPr marL="152396">
              <a:lnSpc>
                <a:spcPct val="150000"/>
              </a:lnSpc>
              <a:buClr>
                <a:schemeClr val="dk1"/>
              </a:buClr>
              <a:buSzPts val="1800"/>
            </a:pPr>
            <a:r>
              <a:rPr kumimoji="1" lang="en-US" altLang="ko-Kore-KR" sz="2200" b="1" dirty="0" err="1">
                <a:latin typeface="Calibri"/>
                <a:ea typeface="Calibri"/>
                <a:cs typeface="Calibri"/>
                <a:sym typeface="Calibri"/>
              </a:rPr>
              <a:t>FrugalGPT</a:t>
            </a:r>
            <a:r>
              <a:rPr kumimoji="1" lang="en-US" altLang="ko-Kore-KR" sz="2200" b="1" dirty="0">
                <a:latin typeface="Calibri"/>
                <a:ea typeface="Calibri"/>
                <a:cs typeface="Calibri"/>
                <a:sym typeface="Calibri"/>
              </a:rPr>
              <a:t> Pipeline</a:t>
            </a:r>
            <a:endParaRPr kumimoji="1" lang="en-US" altLang="ko-Kore-KR" sz="2200" dirty="0">
              <a:latin typeface="Calibri"/>
              <a:ea typeface="Calibri"/>
              <a:cs typeface="Calibri"/>
              <a:sym typeface="Calibri"/>
            </a:endParaRPr>
          </a:p>
          <a:p>
            <a:pPr marL="152396">
              <a:lnSpc>
                <a:spcPct val="150000"/>
              </a:lnSpc>
              <a:buClr>
                <a:schemeClr val="dk1"/>
              </a:buClr>
              <a:buSzPts val="1800"/>
            </a:pPr>
            <a:r>
              <a:rPr kumimoji="1" lang="en-US" altLang="ko-Kore-KR" sz="2200" dirty="0">
                <a:latin typeface="Calibri"/>
                <a:ea typeface="Calibri"/>
                <a:cs typeface="Calibri"/>
                <a:sym typeface="Calibri"/>
              </a:rPr>
              <a:t>Three components:</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LLM Router — decides which model to call next</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Generation Scorer — scores answer quality (</a:t>
            </a:r>
            <a:r>
              <a:rPr kumimoji="1" lang="en-US" altLang="ko-Kore-KR" sz="2200" dirty="0" err="1">
                <a:latin typeface="Calibri"/>
                <a:ea typeface="Calibri"/>
                <a:cs typeface="Calibri"/>
                <a:sym typeface="Calibri"/>
              </a:rPr>
              <a:t>DistilBERT</a:t>
            </a:r>
            <a:r>
              <a:rPr kumimoji="1" lang="en-US" altLang="ko-Kore-KR" sz="2200" dirty="0">
                <a:latin typeface="Calibri"/>
                <a:ea typeface="Calibri"/>
                <a:cs typeface="Calibri"/>
                <a:sym typeface="Calibri"/>
              </a:rPr>
              <a:t>-based)</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Stop Judger — stops once the score passes a threshold</a:t>
            </a:r>
          </a:p>
          <a:p>
            <a:pPr marL="609585" indent="-457189">
              <a:lnSpc>
                <a:spcPct val="150000"/>
              </a:lnSpc>
              <a:buClr>
                <a:schemeClr val="dk1"/>
              </a:buClr>
              <a:buSzPts val="1800"/>
              <a:buFont typeface="Calibri"/>
              <a:buChar char="●"/>
            </a:pPr>
            <a:endParaRPr kumimoji="1" lang="en-US" altLang="ko-Kore-KR" sz="2200" dirty="0">
              <a:latin typeface="Calibri"/>
              <a:ea typeface="Calibri"/>
              <a:cs typeface="Calibri"/>
              <a:sym typeface="Calibri"/>
            </a:endParaRPr>
          </a:p>
          <a:p>
            <a:pPr marL="609585" indent="-457189">
              <a:lnSpc>
                <a:spcPct val="150000"/>
              </a:lnSpc>
              <a:buClr>
                <a:schemeClr val="dk1"/>
              </a:buClr>
              <a:buSzPts val="1800"/>
              <a:buFont typeface="Calibri"/>
              <a:buChar char="●"/>
            </a:pPr>
            <a:endParaRPr kumimoji="1" lang="ko-Kore-KR" altLang="en-US" sz="2200" dirty="0">
              <a:latin typeface="Calibri"/>
              <a:ea typeface="Calibri"/>
              <a:cs typeface="Calibri"/>
              <a:sym typeface="Calibri"/>
            </a:endParaRPr>
          </a:p>
        </p:txBody>
      </p:sp>
    </p:spTree>
    <p:extLst>
      <p:ext uri="{BB962C8B-B14F-4D97-AF65-F5344CB8AC3E}">
        <p14:creationId xmlns:p14="http://schemas.microsoft.com/office/powerpoint/2010/main" val="819774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2F976-187D-B2CB-24E3-AB12D4E01A8E}"/>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8DE4A5C8-C4BC-278D-0AD8-9599EC967861}"/>
              </a:ext>
            </a:extLst>
          </p:cNvPr>
          <p:cNvSpPr>
            <a:spLocks noGrp="1"/>
          </p:cNvSpPr>
          <p:nvPr>
            <p:ph type="title"/>
          </p:nvPr>
        </p:nvSpPr>
        <p:spPr/>
        <p:txBody>
          <a:bodyPr/>
          <a:lstStyle/>
          <a:p>
            <a:r>
              <a:rPr lang="en-US" altLang="ko-KR" dirty="0">
                <a:solidFill>
                  <a:srgbClr val="FF0000"/>
                </a:solidFill>
              </a:rPr>
              <a:t>Methods: Example (HEADLINES)</a:t>
            </a:r>
            <a:endParaRPr lang="ko-KR" altLang="en-US" dirty="0">
              <a:solidFill>
                <a:srgbClr val="FF0000"/>
              </a:solidFill>
            </a:endParaRPr>
          </a:p>
        </p:txBody>
      </p:sp>
      <p:sp>
        <p:nvSpPr>
          <p:cNvPr id="3" name="TextBox 2">
            <a:extLst>
              <a:ext uri="{FF2B5EF4-FFF2-40B4-BE49-F238E27FC236}">
                <a16:creationId xmlns:a16="http://schemas.microsoft.com/office/drawing/2014/main" id="{6D3BBF78-CE46-0E6B-B7C8-5029B25A713D}"/>
              </a:ext>
            </a:extLst>
          </p:cNvPr>
          <p:cNvSpPr txBox="1"/>
          <p:nvPr/>
        </p:nvSpPr>
        <p:spPr>
          <a:xfrm>
            <a:off x="288000" y="979714"/>
            <a:ext cx="11520000" cy="4308831"/>
          </a:xfrm>
          <a:prstGeom prst="rect">
            <a:avLst/>
          </a:prstGeom>
          <a:noFill/>
          <a:ln>
            <a:noFill/>
          </a:ln>
        </p:spPr>
        <p:txBody>
          <a:bodyPr spcFirstLastPara="1" wrap="square" lIns="121900" tIns="121900" rIns="121900" bIns="121900" rtlCol="0" anchor="t" anchorCtr="0">
            <a:spAutoFit/>
          </a:bodyPr>
          <a:lstStyle/>
          <a:p>
            <a:pPr marL="152396">
              <a:lnSpc>
                <a:spcPct val="150000"/>
              </a:lnSpc>
              <a:buClr>
                <a:schemeClr val="dk1"/>
              </a:buClr>
              <a:buSzPts val="1800"/>
            </a:pPr>
            <a:r>
              <a:rPr kumimoji="1" lang="en-US" altLang="ko-Kore-KR" sz="2200" b="1" dirty="0">
                <a:latin typeface="Calibri"/>
                <a:ea typeface="Calibri"/>
                <a:cs typeface="Calibri"/>
                <a:sym typeface="Calibri"/>
              </a:rPr>
              <a:t>Learned Calling Order on HEADLINES</a:t>
            </a:r>
            <a:endParaRPr kumimoji="1" lang="en-US" altLang="ko-Kore-KR" sz="2200" dirty="0">
              <a:latin typeface="Calibri"/>
              <a:ea typeface="Calibri"/>
              <a:cs typeface="Calibri"/>
              <a:sym typeface="Calibri"/>
            </a:endParaRPr>
          </a:p>
          <a:p>
            <a:pPr marL="152396">
              <a:lnSpc>
                <a:spcPct val="150000"/>
              </a:lnSpc>
              <a:buClr>
                <a:schemeClr val="dk1"/>
              </a:buClr>
              <a:buSzPts val="1800"/>
            </a:pPr>
            <a:r>
              <a:rPr kumimoji="1" lang="en-US" altLang="ko-Kore-KR" sz="2200" dirty="0">
                <a:latin typeface="Calibri"/>
                <a:ea typeface="Calibri"/>
                <a:cs typeface="Calibri"/>
                <a:sym typeface="Calibri"/>
              </a:rPr>
              <a:t>Three components:</a:t>
            </a:r>
          </a:p>
          <a:p>
            <a:pPr marL="609596" indent="-457200">
              <a:lnSpc>
                <a:spcPct val="150000"/>
              </a:lnSpc>
              <a:buClr>
                <a:schemeClr val="dk1"/>
              </a:buClr>
              <a:buSzPts val="1800"/>
              <a:buFont typeface="+mj-lt"/>
              <a:buAutoNum type="arabicPeriod"/>
            </a:pPr>
            <a:r>
              <a:rPr kumimoji="1" lang="en-US" altLang="ko-Kore-KR" sz="2200" dirty="0">
                <a:latin typeface="Calibri"/>
                <a:ea typeface="Calibri"/>
                <a:cs typeface="Calibri"/>
                <a:sym typeface="Calibri"/>
              </a:rPr>
              <a:t>Call GPT-J (cheapest) → score ≥ 0.96 → accept </a:t>
            </a:r>
          </a:p>
          <a:p>
            <a:pPr marL="609596" indent="-457200">
              <a:lnSpc>
                <a:spcPct val="150000"/>
              </a:lnSpc>
              <a:buClr>
                <a:schemeClr val="dk1"/>
              </a:buClr>
              <a:buSzPts val="1800"/>
              <a:buFont typeface="+mj-lt"/>
              <a:buAutoNum type="arabicPeriod"/>
            </a:pPr>
            <a:r>
              <a:rPr kumimoji="1" lang="en-US" altLang="ko-Kore-KR" sz="2200" dirty="0">
                <a:latin typeface="Calibri"/>
                <a:ea typeface="Calibri"/>
                <a:cs typeface="Calibri"/>
                <a:sym typeface="Calibri"/>
              </a:rPr>
              <a:t>Else call J1-L (mid-cost) → score ≥ 0.37 → accept </a:t>
            </a:r>
          </a:p>
          <a:p>
            <a:pPr marL="609596" indent="-457200">
              <a:lnSpc>
                <a:spcPct val="150000"/>
              </a:lnSpc>
              <a:buClr>
                <a:schemeClr val="dk1"/>
              </a:buClr>
              <a:buSzPts val="1800"/>
              <a:buFont typeface="+mj-lt"/>
              <a:buAutoNum type="arabicPeriod"/>
            </a:pPr>
            <a:r>
              <a:rPr kumimoji="1" lang="en-US" altLang="ko-Kore-KR" sz="2200" dirty="0">
                <a:latin typeface="Calibri"/>
                <a:ea typeface="Calibri"/>
                <a:cs typeface="Calibri"/>
                <a:sym typeface="Calibri"/>
              </a:rPr>
              <a:t>Else call GPT-4 (most expensive) → final answer</a:t>
            </a:r>
          </a:p>
          <a:p>
            <a:pPr marL="609585" indent="-457189">
              <a:lnSpc>
                <a:spcPct val="150000"/>
              </a:lnSpc>
              <a:buClr>
                <a:schemeClr val="dk1"/>
              </a:buClr>
              <a:buSzPts val="1800"/>
              <a:buFont typeface="Calibri"/>
              <a:buChar char="●"/>
            </a:pPr>
            <a:endParaRPr kumimoji="1" lang="en-US" altLang="ko-Kore-KR" sz="2200" dirty="0">
              <a:latin typeface="Calibri"/>
              <a:ea typeface="Calibri"/>
              <a:cs typeface="Calibri"/>
              <a:sym typeface="Calibri"/>
            </a:endParaRP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Budget: $6.5 (≈ 1/5 of GPT-4 alone)</a:t>
            </a:r>
          </a:p>
          <a:p>
            <a:pPr marL="609585" indent="-457189">
              <a:lnSpc>
                <a:spcPct val="150000"/>
              </a:lnSpc>
              <a:buClr>
                <a:schemeClr val="dk1"/>
              </a:buClr>
              <a:buSzPts val="1800"/>
              <a:buFont typeface="Calibri"/>
              <a:buChar char="●"/>
            </a:pPr>
            <a:endParaRPr kumimoji="1" lang="ko-Kore-KR" altLang="en-US" sz="2200" dirty="0">
              <a:latin typeface="Calibri"/>
              <a:ea typeface="Calibri"/>
              <a:cs typeface="Calibri"/>
              <a:sym typeface="Calibri"/>
            </a:endParaRPr>
          </a:p>
        </p:txBody>
      </p:sp>
      <p:pic>
        <p:nvPicPr>
          <p:cNvPr id="4" name="Picture 1">
            <a:extLst>
              <a:ext uri="{FF2B5EF4-FFF2-40B4-BE49-F238E27FC236}">
                <a16:creationId xmlns:a16="http://schemas.microsoft.com/office/drawing/2014/main" id="{BB9ED8B6-0D68-04F8-D0F1-A5B3802A232B}"/>
              </a:ext>
            </a:extLst>
          </p:cNvPr>
          <p:cNvPicPr>
            <a:picLocks noChangeAspect="1"/>
          </p:cNvPicPr>
          <p:nvPr/>
        </p:nvPicPr>
        <p:blipFill>
          <a:blip r:embed="rId3"/>
          <a:stretch>
            <a:fillRect/>
          </a:stretch>
        </p:blipFill>
        <p:spPr>
          <a:xfrm>
            <a:off x="2135637" y="4534733"/>
            <a:ext cx="7920725" cy="1507623"/>
          </a:xfrm>
          <a:prstGeom prst="rect">
            <a:avLst/>
          </a:prstGeom>
        </p:spPr>
      </p:pic>
      <p:sp>
        <p:nvSpPr>
          <p:cNvPr id="6" name="TextBox 5">
            <a:extLst>
              <a:ext uri="{FF2B5EF4-FFF2-40B4-BE49-F238E27FC236}">
                <a16:creationId xmlns:a16="http://schemas.microsoft.com/office/drawing/2014/main" id="{DC095FD6-80BD-B782-DB20-ABA3BA542832}"/>
              </a:ext>
            </a:extLst>
          </p:cNvPr>
          <p:cNvSpPr txBox="1"/>
          <p:nvPr/>
        </p:nvSpPr>
        <p:spPr>
          <a:xfrm>
            <a:off x="882051" y="6042356"/>
            <a:ext cx="10427896" cy="351378"/>
          </a:xfrm>
          <a:prstGeom prst="rect">
            <a:avLst/>
          </a:prstGeom>
          <a:noFill/>
          <a:ln>
            <a:noFill/>
          </a:ln>
        </p:spPr>
        <p:txBody>
          <a:bodyPr wrap="square">
            <a:spAutoFit/>
          </a:bodyPr>
          <a:lstStyle/>
          <a:p>
            <a:pPr algn="ctr">
              <a:lnSpc>
                <a:spcPct val="115000"/>
              </a:lnSpc>
              <a:spcAft>
                <a:spcPts val="1500"/>
              </a:spcAft>
              <a:buNone/>
            </a:pPr>
            <a:r>
              <a:rPr lang="en-KR" altLang="ko-Kore-KR" sz="1600" i="1">
                <a:effectLst/>
                <a:latin typeface="Arial" panose="020B0604020202020204" pitchFamily="34" charset="0"/>
                <a:ea typeface="Malgun Gothic" panose="020B0503020000020004" pitchFamily="34" charset="-127"/>
              </a:rPr>
              <a:t>Figure </a:t>
            </a:r>
            <a:r>
              <a:rPr lang="en-US" altLang="ko-KR" sz="1600" i="1" dirty="0">
                <a:effectLst/>
                <a:latin typeface="Arial" panose="020B0604020202020204" pitchFamily="34" charset="0"/>
                <a:ea typeface="Malgun Gothic" panose="020B0503020000020004" pitchFamily="34" charset="-127"/>
              </a:rPr>
              <a:t>2</a:t>
            </a:r>
            <a:r>
              <a:rPr lang="en-KR" altLang="ko-Kore-KR" sz="1600" i="1">
                <a:effectLst/>
                <a:latin typeface="Arial" panose="020B0604020202020204" pitchFamily="34" charset="0"/>
                <a:ea typeface="Malgun Gothic" panose="020B0503020000020004" pitchFamily="34" charset="-127"/>
              </a:rPr>
              <a:t>. FrugalGPT's actual learned calling order on the HEADLINES dataset (GPT-J → J1-L → GPT-4)</a:t>
            </a:r>
            <a:endParaRPr lang="en-KR" altLang="ko-Kore-KR" sz="2400">
              <a:effectLst/>
              <a:latin typeface="Arial" panose="020B0604020202020204" pitchFamily="34" charset="0"/>
              <a:ea typeface="Malgun Gothic" panose="020B0503020000020004" pitchFamily="34" charset="-127"/>
            </a:endParaRPr>
          </a:p>
        </p:txBody>
      </p:sp>
    </p:spTree>
    <p:extLst>
      <p:ext uri="{BB962C8B-B14F-4D97-AF65-F5344CB8AC3E}">
        <p14:creationId xmlns:p14="http://schemas.microsoft.com/office/powerpoint/2010/main" val="2932127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01BF3-4174-DC04-7E17-69D2509B2D49}"/>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EED1D0FA-2609-5009-C324-09937B98B33D}"/>
              </a:ext>
            </a:extLst>
          </p:cNvPr>
          <p:cNvSpPr>
            <a:spLocks noGrp="1"/>
          </p:cNvSpPr>
          <p:nvPr>
            <p:ph type="title"/>
          </p:nvPr>
        </p:nvSpPr>
        <p:spPr/>
        <p:txBody>
          <a:bodyPr/>
          <a:lstStyle/>
          <a:p>
            <a:r>
              <a:rPr lang="ko-Kore-KR" altLang="ko-Kore-KR" dirty="0">
                <a:solidFill>
                  <a:srgbClr val="FF0000"/>
                </a:solidFill>
              </a:rPr>
              <a:t>Results: Main Results</a:t>
            </a:r>
            <a:endParaRPr lang="ko-KR" altLang="en-US" dirty="0">
              <a:solidFill>
                <a:srgbClr val="FF0000"/>
              </a:solidFill>
            </a:endParaRPr>
          </a:p>
        </p:txBody>
      </p:sp>
      <p:sp>
        <p:nvSpPr>
          <p:cNvPr id="3" name="TextBox 2">
            <a:extLst>
              <a:ext uri="{FF2B5EF4-FFF2-40B4-BE49-F238E27FC236}">
                <a16:creationId xmlns:a16="http://schemas.microsoft.com/office/drawing/2014/main" id="{B1DC2976-0328-6283-62AF-A13F8439D876}"/>
              </a:ext>
            </a:extLst>
          </p:cNvPr>
          <p:cNvSpPr txBox="1"/>
          <p:nvPr/>
        </p:nvSpPr>
        <p:spPr>
          <a:xfrm>
            <a:off x="288000" y="979714"/>
            <a:ext cx="11520000" cy="2277506"/>
          </a:xfrm>
          <a:prstGeom prst="rect">
            <a:avLst/>
          </a:prstGeom>
          <a:noFill/>
          <a:ln>
            <a:noFill/>
          </a:ln>
        </p:spPr>
        <p:txBody>
          <a:bodyPr spcFirstLastPara="1" wrap="square" lIns="121900" tIns="121900" rIns="121900" bIns="121900" rtlCol="0" anchor="t" anchorCtr="0">
            <a:spAutoFit/>
          </a:bodyPr>
          <a:lstStyle/>
          <a:p>
            <a:pPr marL="152396">
              <a:lnSpc>
                <a:spcPct val="150000"/>
              </a:lnSpc>
              <a:buClr>
                <a:schemeClr val="dk1"/>
              </a:buClr>
              <a:buSzPts val="1800"/>
            </a:pPr>
            <a:r>
              <a:rPr kumimoji="1" lang="en-US" altLang="ko-Kore-KR" sz="2200" b="1" dirty="0">
                <a:latin typeface="Calibri"/>
                <a:ea typeface="Calibri"/>
                <a:cs typeface="Calibri"/>
                <a:sym typeface="Calibri"/>
              </a:rPr>
              <a:t>HEADLINES: GPT-4 Alone vs. </a:t>
            </a:r>
            <a:r>
              <a:rPr kumimoji="1" lang="en-US" altLang="ko-Kore-KR" sz="2200" b="1" dirty="0" err="1">
                <a:latin typeface="Calibri"/>
                <a:ea typeface="Calibri"/>
                <a:cs typeface="Calibri"/>
                <a:sym typeface="Calibri"/>
              </a:rPr>
              <a:t>FrugalGPT</a:t>
            </a:r>
            <a:endParaRPr kumimoji="1" lang="en-US" altLang="ko-Kore-KR" sz="2200" dirty="0">
              <a:latin typeface="Calibri"/>
              <a:ea typeface="Calibri"/>
              <a:cs typeface="Calibri"/>
              <a:sym typeface="Calibri"/>
            </a:endParaRP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Accuracy: 85.7% → 87.2% (+1.5pp) </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Cost: $33.1 → $6.5 (−80%)</a:t>
            </a:r>
          </a:p>
          <a:p>
            <a:pPr marL="609585" indent="-457189">
              <a:lnSpc>
                <a:spcPct val="150000"/>
              </a:lnSpc>
              <a:buClr>
                <a:schemeClr val="dk1"/>
              </a:buClr>
              <a:buSzPts val="1800"/>
              <a:buFont typeface="Calibri"/>
              <a:buChar char="●"/>
            </a:pPr>
            <a:endParaRPr kumimoji="1" lang="ko-Kore-KR" altLang="en-US" sz="2200" dirty="0">
              <a:latin typeface="Calibri"/>
              <a:ea typeface="Calibri"/>
              <a:cs typeface="Calibri"/>
              <a:sym typeface="Calibri"/>
            </a:endParaRPr>
          </a:p>
        </p:txBody>
      </p:sp>
      <p:sp>
        <p:nvSpPr>
          <p:cNvPr id="6" name="TextBox 5">
            <a:extLst>
              <a:ext uri="{FF2B5EF4-FFF2-40B4-BE49-F238E27FC236}">
                <a16:creationId xmlns:a16="http://schemas.microsoft.com/office/drawing/2014/main" id="{AB14312F-9408-F71C-A682-882781D5E864}"/>
              </a:ext>
            </a:extLst>
          </p:cNvPr>
          <p:cNvSpPr txBox="1"/>
          <p:nvPr/>
        </p:nvSpPr>
        <p:spPr>
          <a:xfrm>
            <a:off x="882052" y="4850889"/>
            <a:ext cx="10427896" cy="338554"/>
          </a:xfrm>
          <a:prstGeom prst="rect">
            <a:avLst/>
          </a:prstGeom>
          <a:noFill/>
          <a:ln>
            <a:noFill/>
          </a:ln>
        </p:spPr>
        <p:txBody>
          <a:bodyPr wrap="square">
            <a:spAutoFit/>
          </a:bodyPr>
          <a:lstStyle/>
          <a:p>
            <a:pPr algn="ctr"/>
            <a:r>
              <a:rPr lang="en-KR" altLang="ko-Kore-KR" sz="1600" i="1"/>
              <a:t>Figure </a:t>
            </a:r>
            <a:r>
              <a:rPr lang="en-US" altLang="ko-KR" sz="1600" i="1" dirty="0"/>
              <a:t>3</a:t>
            </a:r>
            <a:r>
              <a:rPr lang="en-KR" altLang="ko-Kore-KR" sz="1600" i="1"/>
              <a:t>. Accuracy and cost comparison on HEADLINES — GPT-4 alone vs. FrugalGPT</a:t>
            </a:r>
            <a:endParaRPr lang="en-KR" altLang="ko-Kore-KR" sz="1600"/>
          </a:p>
        </p:txBody>
      </p:sp>
      <p:pic>
        <p:nvPicPr>
          <p:cNvPr id="5" name="Picture 1">
            <a:extLst>
              <a:ext uri="{FF2B5EF4-FFF2-40B4-BE49-F238E27FC236}">
                <a16:creationId xmlns:a16="http://schemas.microsoft.com/office/drawing/2014/main" id="{F7473E40-3475-0DCD-5B3D-5554793F61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9706" y="3032828"/>
            <a:ext cx="4156587" cy="1818061"/>
          </a:xfrm>
          <a:prstGeom prst="rect">
            <a:avLst/>
          </a:prstGeom>
        </p:spPr>
      </p:pic>
    </p:spTree>
    <p:extLst>
      <p:ext uri="{BB962C8B-B14F-4D97-AF65-F5344CB8AC3E}">
        <p14:creationId xmlns:p14="http://schemas.microsoft.com/office/powerpoint/2010/main" val="3156567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91FAC-DFDE-3FDB-B958-4AA67DC84FE1}"/>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6A945901-0230-AB4B-F45D-05747C2F187E}"/>
              </a:ext>
            </a:extLst>
          </p:cNvPr>
          <p:cNvSpPr>
            <a:spLocks noGrp="1"/>
          </p:cNvSpPr>
          <p:nvPr>
            <p:ph type="title"/>
          </p:nvPr>
        </p:nvSpPr>
        <p:spPr/>
        <p:txBody>
          <a:bodyPr/>
          <a:lstStyle/>
          <a:p>
            <a:r>
              <a:rPr lang="en-US" altLang="ko-Kore-KR" dirty="0">
                <a:solidFill>
                  <a:srgbClr val="FF0000"/>
                </a:solidFill>
              </a:rPr>
              <a:t>Results: Cost Savings &amp; Routing</a:t>
            </a:r>
            <a:endParaRPr lang="ko-KR" altLang="en-US" dirty="0">
              <a:solidFill>
                <a:srgbClr val="FF0000"/>
              </a:solidFill>
            </a:endParaRPr>
          </a:p>
        </p:txBody>
      </p:sp>
      <p:sp>
        <p:nvSpPr>
          <p:cNvPr id="3" name="TextBox 2">
            <a:extLst>
              <a:ext uri="{FF2B5EF4-FFF2-40B4-BE49-F238E27FC236}">
                <a16:creationId xmlns:a16="http://schemas.microsoft.com/office/drawing/2014/main" id="{833B135F-63ED-07D5-7732-251ED55E4B97}"/>
              </a:ext>
            </a:extLst>
          </p:cNvPr>
          <p:cNvSpPr txBox="1"/>
          <p:nvPr/>
        </p:nvSpPr>
        <p:spPr>
          <a:xfrm>
            <a:off x="288000" y="979714"/>
            <a:ext cx="11520000" cy="1769675"/>
          </a:xfrm>
          <a:prstGeom prst="rect">
            <a:avLst/>
          </a:prstGeom>
          <a:noFill/>
          <a:ln>
            <a:noFill/>
          </a:ln>
        </p:spPr>
        <p:txBody>
          <a:bodyPr spcFirstLastPara="1" wrap="square" lIns="121900" tIns="121900" rIns="121900" bIns="121900" rtlCol="0" anchor="t" anchorCtr="0">
            <a:spAutoFit/>
          </a:bodyPr>
          <a:lstStyle/>
          <a:p>
            <a:pPr marL="152396">
              <a:lnSpc>
                <a:spcPct val="150000"/>
              </a:lnSpc>
              <a:buClr>
                <a:schemeClr val="dk1"/>
              </a:buClr>
              <a:buSzPts val="1800"/>
            </a:pPr>
            <a:r>
              <a:rPr kumimoji="1" lang="en-US" altLang="ko-Kore-KR" sz="2200" b="1" dirty="0">
                <a:latin typeface="Calibri"/>
                <a:ea typeface="Calibri"/>
                <a:cs typeface="Calibri"/>
                <a:sym typeface="Calibri"/>
              </a:rPr>
              <a:t>Consistent Savings Across Datasets</a:t>
            </a:r>
            <a:endParaRPr kumimoji="1" lang="en-US" altLang="ko-Kore-KR" sz="2200" dirty="0">
              <a:latin typeface="Calibri"/>
              <a:ea typeface="Calibri"/>
              <a:cs typeface="Calibri"/>
              <a:sym typeface="Calibri"/>
            </a:endParaRP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Cost savings: 52.3% (SCIQ) – 98.3% (HEADLINES)</a:t>
            </a:r>
          </a:p>
          <a:p>
            <a:pPr marL="609585" indent="-457189">
              <a:lnSpc>
                <a:spcPct val="150000"/>
              </a:lnSpc>
              <a:buClr>
                <a:schemeClr val="dk1"/>
              </a:buClr>
              <a:buSzPts val="1800"/>
              <a:buFont typeface="Calibri"/>
              <a:buChar char="●"/>
            </a:pPr>
            <a:endParaRPr kumimoji="1" lang="ko-Kore-KR" altLang="en-US" sz="2200" dirty="0">
              <a:latin typeface="Calibri"/>
              <a:ea typeface="Calibri"/>
              <a:cs typeface="Calibri"/>
              <a:sym typeface="Calibri"/>
            </a:endParaRPr>
          </a:p>
        </p:txBody>
      </p:sp>
      <p:sp>
        <p:nvSpPr>
          <p:cNvPr id="6" name="TextBox 5">
            <a:extLst>
              <a:ext uri="{FF2B5EF4-FFF2-40B4-BE49-F238E27FC236}">
                <a16:creationId xmlns:a16="http://schemas.microsoft.com/office/drawing/2014/main" id="{3622E596-7786-AEC0-7D1D-BBEC74B8DF6B}"/>
              </a:ext>
            </a:extLst>
          </p:cNvPr>
          <p:cNvSpPr txBox="1"/>
          <p:nvPr/>
        </p:nvSpPr>
        <p:spPr>
          <a:xfrm>
            <a:off x="882051" y="5172946"/>
            <a:ext cx="10427896" cy="338554"/>
          </a:xfrm>
          <a:prstGeom prst="rect">
            <a:avLst/>
          </a:prstGeom>
          <a:noFill/>
          <a:ln>
            <a:noFill/>
          </a:ln>
        </p:spPr>
        <p:txBody>
          <a:bodyPr wrap="square">
            <a:spAutoFit/>
          </a:bodyPr>
          <a:lstStyle/>
          <a:p>
            <a:pPr algn="ctr"/>
            <a:r>
              <a:rPr lang="en-KR" altLang="ko-Kore-KR" sz="1600" i="1"/>
              <a:t>Table 1. Cost savings achieved by FrugalGPT across all five datasets</a:t>
            </a:r>
            <a:endParaRPr lang="en-KR" altLang="ko-Kore-KR" sz="1600"/>
          </a:p>
        </p:txBody>
      </p:sp>
      <p:pic>
        <p:nvPicPr>
          <p:cNvPr id="4" name="Picture 1">
            <a:extLst>
              <a:ext uri="{FF2B5EF4-FFF2-40B4-BE49-F238E27FC236}">
                <a16:creationId xmlns:a16="http://schemas.microsoft.com/office/drawing/2014/main" id="{8BEC8103-1783-A4D3-FEC9-43FBC21690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8495" y="2749389"/>
            <a:ext cx="8015009" cy="2423557"/>
          </a:xfrm>
          <a:prstGeom prst="rect">
            <a:avLst/>
          </a:prstGeom>
          <a:noFill/>
        </p:spPr>
      </p:pic>
    </p:spTree>
    <p:extLst>
      <p:ext uri="{BB962C8B-B14F-4D97-AF65-F5344CB8AC3E}">
        <p14:creationId xmlns:p14="http://schemas.microsoft.com/office/powerpoint/2010/main" val="384554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7F696-F914-D1EA-3906-5C3FF8E02017}"/>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D88DC8CF-2EA9-6B55-5DAC-1780DD3C1C5E}"/>
              </a:ext>
            </a:extLst>
          </p:cNvPr>
          <p:cNvSpPr>
            <a:spLocks noGrp="1"/>
          </p:cNvSpPr>
          <p:nvPr>
            <p:ph type="title"/>
          </p:nvPr>
        </p:nvSpPr>
        <p:spPr/>
        <p:txBody>
          <a:bodyPr/>
          <a:lstStyle/>
          <a:p>
            <a:r>
              <a:rPr lang="en-US" altLang="ko-Kore-KR" dirty="0">
                <a:solidFill>
                  <a:srgbClr val="FF0000"/>
                </a:solidFill>
              </a:rPr>
              <a:t>Results: Cost Savings &amp; Routing</a:t>
            </a:r>
            <a:endParaRPr lang="ko-KR" altLang="en-US" dirty="0">
              <a:solidFill>
                <a:srgbClr val="FF0000"/>
              </a:solidFill>
            </a:endParaRPr>
          </a:p>
        </p:txBody>
      </p:sp>
      <p:sp>
        <p:nvSpPr>
          <p:cNvPr id="3" name="TextBox 2">
            <a:extLst>
              <a:ext uri="{FF2B5EF4-FFF2-40B4-BE49-F238E27FC236}">
                <a16:creationId xmlns:a16="http://schemas.microsoft.com/office/drawing/2014/main" id="{8384C576-8430-7592-397B-3C20F122048A}"/>
              </a:ext>
            </a:extLst>
          </p:cNvPr>
          <p:cNvSpPr txBox="1"/>
          <p:nvPr/>
        </p:nvSpPr>
        <p:spPr>
          <a:xfrm>
            <a:off x="288000" y="979714"/>
            <a:ext cx="11520000" cy="2277506"/>
          </a:xfrm>
          <a:prstGeom prst="rect">
            <a:avLst/>
          </a:prstGeom>
          <a:noFill/>
          <a:ln>
            <a:noFill/>
          </a:ln>
        </p:spPr>
        <p:txBody>
          <a:bodyPr spcFirstLastPara="1" wrap="square" lIns="121900" tIns="121900" rIns="121900" bIns="121900" rtlCol="0" anchor="t" anchorCtr="0">
            <a:spAutoFit/>
          </a:bodyPr>
          <a:lstStyle/>
          <a:p>
            <a:pPr marL="152396">
              <a:lnSpc>
                <a:spcPct val="150000"/>
              </a:lnSpc>
              <a:buClr>
                <a:schemeClr val="dk1"/>
              </a:buClr>
              <a:buSzPts val="1800"/>
            </a:pPr>
            <a:r>
              <a:rPr kumimoji="1" lang="en-US" altLang="ko-Kore-KR" sz="2200" b="1" dirty="0">
                <a:latin typeface="Calibri"/>
                <a:ea typeface="Calibri"/>
                <a:cs typeface="Calibri"/>
                <a:sym typeface="Calibri"/>
              </a:rPr>
              <a:t>Consistent Savings Across Datasets</a:t>
            </a:r>
            <a:endParaRPr kumimoji="1" lang="en-US" altLang="ko-Kore-KR" sz="2200" dirty="0">
              <a:latin typeface="Calibri"/>
              <a:ea typeface="Calibri"/>
              <a:cs typeface="Calibri"/>
              <a:sym typeface="Calibri"/>
            </a:endParaRP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83.4% of queries resolved by low-cost models </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Only 16.6% ever reach GPT-4</a:t>
            </a:r>
          </a:p>
          <a:p>
            <a:pPr marL="609585" indent="-457189">
              <a:lnSpc>
                <a:spcPct val="150000"/>
              </a:lnSpc>
              <a:buClr>
                <a:schemeClr val="dk1"/>
              </a:buClr>
              <a:buSzPts val="1800"/>
              <a:buFont typeface="Calibri"/>
              <a:buChar char="●"/>
            </a:pPr>
            <a:endParaRPr kumimoji="1" lang="ko-Kore-KR" altLang="en-US" sz="2200" dirty="0">
              <a:latin typeface="Calibri"/>
              <a:ea typeface="Calibri"/>
              <a:cs typeface="Calibri"/>
              <a:sym typeface="Calibri"/>
            </a:endParaRPr>
          </a:p>
        </p:txBody>
      </p:sp>
      <p:sp>
        <p:nvSpPr>
          <p:cNvPr id="6" name="TextBox 5">
            <a:extLst>
              <a:ext uri="{FF2B5EF4-FFF2-40B4-BE49-F238E27FC236}">
                <a16:creationId xmlns:a16="http://schemas.microsoft.com/office/drawing/2014/main" id="{59FD6419-FFD6-5E25-76A5-AF6F73D2A48D}"/>
              </a:ext>
            </a:extLst>
          </p:cNvPr>
          <p:cNvSpPr txBox="1"/>
          <p:nvPr/>
        </p:nvSpPr>
        <p:spPr>
          <a:xfrm>
            <a:off x="882052" y="5539732"/>
            <a:ext cx="10427896" cy="338554"/>
          </a:xfrm>
          <a:prstGeom prst="rect">
            <a:avLst/>
          </a:prstGeom>
          <a:noFill/>
          <a:ln>
            <a:noFill/>
          </a:ln>
        </p:spPr>
        <p:txBody>
          <a:bodyPr wrap="square">
            <a:spAutoFit/>
          </a:bodyPr>
          <a:lstStyle/>
          <a:p>
            <a:pPr algn="ctr"/>
            <a:r>
              <a:rPr lang="en-KR" altLang="ko-Kore-KR" sz="1600" i="1"/>
              <a:t>Figure </a:t>
            </a:r>
            <a:r>
              <a:rPr lang="en-US" altLang="ko-KR" sz="1600" i="1" dirty="0"/>
              <a:t>4</a:t>
            </a:r>
            <a:r>
              <a:rPr lang="en-KR" altLang="ko-Kore-KR" sz="1600" i="1"/>
              <a:t>. Share of HEADLINES queries reaching each model (GPT-J, J1-L, GPT-4)</a:t>
            </a:r>
          </a:p>
        </p:txBody>
      </p:sp>
      <p:pic>
        <p:nvPicPr>
          <p:cNvPr id="5" name="Picture 1">
            <a:extLst>
              <a:ext uri="{FF2B5EF4-FFF2-40B4-BE49-F238E27FC236}">
                <a16:creationId xmlns:a16="http://schemas.microsoft.com/office/drawing/2014/main" id="{7466C769-058D-F444-40A3-782A7EBC35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210" y="2744426"/>
            <a:ext cx="3011579" cy="2795306"/>
          </a:xfrm>
          <a:prstGeom prst="rect">
            <a:avLst/>
          </a:prstGeom>
        </p:spPr>
      </p:pic>
    </p:spTree>
    <p:extLst>
      <p:ext uri="{BB962C8B-B14F-4D97-AF65-F5344CB8AC3E}">
        <p14:creationId xmlns:p14="http://schemas.microsoft.com/office/powerpoint/2010/main" val="1913861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67BEF-C73A-6800-19E0-D194D005A992}"/>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82E273ED-0233-5098-64BA-BD8723F2168C}"/>
              </a:ext>
            </a:extLst>
          </p:cNvPr>
          <p:cNvSpPr>
            <a:spLocks noGrp="1"/>
          </p:cNvSpPr>
          <p:nvPr>
            <p:ph type="title"/>
          </p:nvPr>
        </p:nvSpPr>
        <p:spPr/>
        <p:txBody>
          <a:bodyPr/>
          <a:lstStyle/>
          <a:p>
            <a:r>
              <a:rPr lang="en-US" altLang="ko-Kore-KR" dirty="0">
                <a:solidFill>
                  <a:srgbClr val="FF0000"/>
                </a:solidFill>
              </a:rPr>
              <a:t>Results: Qualitative Example</a:t>
            </a:r>
            <a:endParaRPr lang="ko-KR" altLang="en-US" dirty="0">
              <a:solidFill>
                <a:srgbClr val="FF0000"/>
              </a:solidFill>
            </a:endParaRPr>
          </a:p>
        </p:txBody>
      </p:sp>
      <p:sp>
        <p:nvSpPr>
          <p:cNvPr id="3" name="TextBox 2">
            <a:extLst>
              <a:ext uri="{FF2B5EF4-FFF2-40B4-BE49-F238E27FC236}">
                <a16:creationId xmlns:a16="http://schemas.microsoft.com/office/drawing/2014/main" id="{48F1D90D-CA5C-F3BB-A8C8-CFF8217AD086}"/>
              </a:ext>
            </a:extLst>
          </p:cNvPr>
          <p:cNvSpPr txBox="1"/>
          <p:nvPr/>
        </p:nvSpPr>
        <p:spPr>
          <a:xfrm>
            <a:off x="288000" y="979714"/>
            <a:ext cx="11520000" cy="4354998"/>
          </a:xfrm>
          <a:prstGeom prst="rect">
            <a:avLst/>
          </a:prstGeom>
          <a:noFill/>
          <a:ln>
            <a:noFill/>
          </a:ln>
        </p:spPr>
        <p:txBody>
          <a:bodyPr spcFirstLastPara="1" wrap="square" lIns="121900" tIns="121900" rIns="121900" bIns="121900" rtlCol="0" anchor="t" anchorCtr="0">
            <a:spAutoFit/>
          </a:bodyPr>
          <a:lstStyle/>
          <a:p>
            <a:pPr marL="152396">
              <a:lnSpc>
                <a:spcPct val="150000"/>
              </a:lnSpc>
              <a:buClr>
                <a:schemeClr val="dk1"/>
              </a:buClr>
              <a:buSzPts val="1800"/>
            </a:pPr>
            <a:r>
              <a:rPr kumimoji="1" lang="en-US" altLang="ko-Kore-KR" sz="2200" b="1" dirty="0">
                <a:latin typeface="Calibri"/>
                <a:ea typeface="Calibri"/>
                <a:cs typeface="Calibri"/>
                <a:sym typeface="Calibri"/>
              </a:rPr>
              <a:t>"Gold prices trade near 3-month high as Fed begins meeting”</a:t>
            </a:r>
          </a:p>
          <a:p>
            <a:pPr marL="152396">
              <a:lnSpc>
                <a:spcPct val="150000"/>
              </a:lnSpc>
              <a:buClr>
                <a:schemeClr val="dk1"/>
              </a:buClr>
              <a:buSzPts val="1800"/>
            </a:pPr>
            <a:r>
              <a:rPr kumimoji="1" lang="en-US" altLang="ko-Kore-KR" sz="2200" dirty="0">
                <a:latin typeface="Calibri"/>
                <a:ea typeface="Calibri"/>
                <a:cs typeface="Calibri"/>
                <a:sym typeface="Calibri"/>
              </a:rPr>
              <a:t>(</a:t>
            </a:r>
            <a:r>
              <a:rPr lang="ko-KR" altLang="ko-Kore-KR" dirty="0"/>
              <a:t>연준</a:t>
            </a:r>
            <a:r>
              <a:rPr lang="en-KR" altLang="ko-Kore-KR"/>
              <a:t>(Fed)</a:t>
            </a:r>
            <a:r>
              <a:rPr lang="ko-KR" altLang="ko-Kore-KR"/>
              <a:t>이 회의를 시작하면서</a:t>
            </a:r>
            <a:r>
              <a:rPr lang="en-KR" altLang="ko-Kore-KR"/>
              <a:t>, </a:t>
            </a:r>
            <a:r>
              <a:rPr lang="ko-KR" altLang="ko-Kore-KR"/>
              <a:t>금값이</a:t>
            </a:r>
            <a:r>
              <a:rPr lang="en-KR" altLang="ko-Kore-KR"/>
              <a:t> 3</a:t>
            </a:r>
            <a:r>
              <a:rPr lang="ko-KR" altLang="ko-Kore-KR"/>
              <a:t>개월 최고치 근처에서 거래되고 있다</a:t>
            </a:r>
            <a:r>
              <a:rPr lang="en-KR" altLang="ko-Kore-KR" sz="2400"/>
              <a:t> </a:t>
            </a:r>
            <a:r>
              <a:rPr kumimoji="1" lang="en-US" altLang="ko-Kore-KR" sz="2200" dirty="0">
                <a:latin typeface="Calibri"/>
                <a:ea typeface="Calibri"/>
                <a:cs typeface="Calibri"/>
                <a:sym typeface="Calibri"/>
              </a:rPr>
              <a:t>)</a:t>
            </a:r>
          </a:p>
          <a:p>
            <a:pPr marL="609585"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GPT-4 GPT-4 → wrong answer </a:t>
            </a:r>
          </a:p>
          <a:p>
            <a:pPr marL="1066785" lvl="1" indent="-457189">
              <a:lnSpc>
                <a:spcPct val="150000"/>
              </a:lnSpc>
              <a:buClr>
                <a:schemeClr val="dk1"/>
              </a:buClr>
              <a:buSzPts val="1800"/>
              <a:buFont typeface="Calibri"/>
              <a:buChar char="●"/>
            </a:pPr>
            <a:r>
              <a:rPr kumimoji="1" lang="en-US" altLang="ko-Kore-KR" sz="2200" dirty="0">
                <a:latin typeface="Calibri"/>
                <a:ea typeface="Calibri"/>
                <a:cs typeface="Calibri"/>
                <a:sym typeface="Calibri"/>
              </a:rPr>
              <a:t>GPT-4 misled by the surface phrase "3-month high"</a:t>
            </a:r>
          </a:p>
          <a:p>
            <a:pPr marL="609585" indent="-457189">
              <a:lnSpc>
                <a:spcPct val="150000"/>
              </a:lnSpc>
              <a:buClr>
                <a:schemeClr val="dk1"/>
              </a:buClr>
              <a:buSzPts val="1800"/>
              <a:buFont typeface="Calibri"/>
              <a:buChar char="●"/>
            </a:pPr>
            <a:r>
              <a:rPr kumimoji="1" lang="en-US" altLang="ko-Kore-KR" sz="2200" dirty="0" err="1">
                <a:latin typeface="Calibri"/>
                <a:ea typeface="Calibri"/>
                <a:cs typeface="Calibri"/>
                <a:sym typeface="Calibri"/>
              </a:rPr>
              <a:t>FrugalGPT</a:t>
            </a:r>
            <a:r>
              <a:rPr kumimoji="1" lang="en-US" altLang="ko-Kore-KR" sz="2200" dirty="0">
                <a:latin typeface="Calibri"/>
                <a:ea typeface="Calibri"/>
                <a:cs typeface="Calibri"/>
                <a:sym typeface="Calibri"/>
              </a:rPr>
              <a:t> → correct answer </a:t>
            </a:r>
          </a:p>
          <a:p>
            <a:pPr marL="1066785" lvl="1" indent="-457189">
              <a:lnSpc>
                <a:spcPct val="150000"/>
              </a:lnSpc>
              <a:buClr>
                <a:schemeClr val="dk1"/>
              </a:buClr>
              <a:buSzPts val="1800"/>
              <a:buFont typeface="Calibri"/>
              <a:buChar char="●"/>
            </a:pPr>
            <a:r>
              <a:rPr kumimoji="1" lang="en-US" altLang="ko-Kore-KR" sz="2200" dirty="0" err="1">
                <a:latin typeface="Calibri"/>
                <a:ea typeface="Calibri"/>
                <a:cs typeface="Calibri"/>
                <a:sym typeface="Calibri"/>
              </a:rPr>
              <a:t>FrugalGPT</a:t>
            </a:r>
            <a:r>
              <a:rPr kumimoji="1" lang="en-US" altLang="ko-Kore-KR" sz="2200" dirty="0">
                <a:latin typeface="Calibri"/>
                <a:ea typeface="Calibri"/>
                <a:cs typeface="Calibri"/>
                <a:sym typeface="Calibri"/>
              </a:rPr>
              <a:t> captured the nuance of a possible pullback</a:t>
            </a:r>
          </a:p>
          <a:p>
            <a:pPr marL="609596" lvl="1">
              <a:lnSpc>
                <a:spcPct val="150000"/>
              </a:lnSpc>
              <a:buClr>
                <a:schemeClr val="dk1"/>
              </a:buClr>
              <a:buSzPts val="1800"/>
            </a:pPr>
            <a:endParaRPr kumimoji="1" lang="en-US" altLang="ko-Kore-KR" sz="2200" dirty="0">
              <a:latin typeface="Calibri"/>
              <a:ea typeface="Calibri"/>
              <a:cs typeface="Calibri"/>
              <a:sym typeface="Calibri"/>
            </a:endParaRPr>
          </a:p>
          <a:p>
            <a:pPr marL="609585" indent="-457189">
              <a:lnSpc>
                <a:spcPct val="150000"/>
              </a:lnSpc>
              <a:buClr>
                <a:schemeClr val="dk1"/>
              </a:buClr>
              <a:buSzPts val="1800"/>
              <a:buFont typeface="Calibri"/>
              <a:buChar char="●"/>
            </a:pPr>
            <a:endParaRPr kumimoji="1" lang="ko-Kore-KR" altLang="en-US" sz="2200" dirty="0">
              <a:latin typeface="Calibri"/>
              <a:ea typeface="Calibri"/>
              <a:cs typeface="Calibri"/>
              <a:sym typeface="Calibri"/>
            </a:endParaRPr>
          </a:p>
        </p:txBody>
      </p:sp>
      <p:sp>
        <p:nvSpPr>
          <p:cNvPr id="6" name="TextBox 5">
            <a:extLst>
              <a:ext uri="{FF2B5EF4-FFF2-40B4-BE49-F238E27FC236}">
                <a16:creationId xmlns:a16="http://schemas.microsoft.com/office/drawing/2014/main" id="{BA6E293F-679F-9DA5-1DA1-D6CB5048CC97}"/>
              </a:ext>
            </a:extLst>
          </p:cNvPr>
          <p:cNvSpPr txBox="1"/>
          <p:nvPr/>
        </p:nvSpPr>
        <p:spPr>
          <a:xfrm>
            <a:off x="834052" y="5878286"/>
            <a:ext cx="10427896" cy="338554"/>
          </a:xfrm>
          <a:prstGeom prst="rect">
            <a:avLst/>
          </a:prstGeom>
          <a:noFill/>
          <a:ln>
            <a:noFill/>
          </a:ln>
        </p:spPr>
        <p:txBody>
          <a:bodyPr wrap="square">
            <a:spAutoFit/>
          </a:bodyPr>
          <a:lstStyle/>
          <a:p>
            <a:pPr algn="ctr"/>
            <a:r>
              <a:rPr lang="en-KR" altLang="ko-Kore-KR" sz="1600" i="1"/>
              <a:t>Figure </a:t>
            </a:r>
            <a:r>
              <a:rPr lang="en-US" altLang="ko-KR" sz="1600" i="1" dirty="0"/>
              <a:t>5</a:t>
            </a:r>
            <a:r>
              <a:rPr lang="en-KR" altLang="ko-Kore-KR" sz="1600" i="1"/>
              <a:t>. An actual answer comparison between GPT-4 and FrugalGPT</a:t>
            </a:r>
            <a:endParaRPr lang="en-KR" altLang="ko-Kore-KR" sz="1600"/>
          </a:p>
        </p:txBody>
      </p:sp>
      <p:pic>
        <p:nvPicPr>
          <p:cNvPr id="4" name="Picture 1">
            <a:extLst>
              <a:ext uri="{FF2B5EF4-FFF2-40B4-BE49-F238E27FC236}">
                <a16:creationId xmlns:a16="http://schemas.microsoft.com/office/drawing/2014/main" id="{5D317F1C-6ED1-34F1-B091-96518CB1CD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4098" y="4319863"/>
            <a:ext cx="4963803" cy="1558423"/>
          </a:xfrm>
          <a:prstGeom prst="rect">
            <a:avLst/>
          </a:prstGeom>
        </p:spPr>
      </p:pic>
    </p:spTree>
    <p:extLst>
      <p:ext uri="{BB962C8B-B14F-4D97-AF65-F5344CB8AC3E}">
        <p14:creationId xmlns:p14="http://schemas.microsoft.com/office/powerpoint/2010/main" val="3516057779"/>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테마">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noFill/>
        </a:ln>
      </a:spPr>
      <a:bodyPr spcFirstLastPara="1" wrap="square" lIns="121900" tIns="121900" rIns="121900" bIns="121900" anchor="t" anchorCtr="0">
        <a:spAutoFit/>
      </a:bodyPr>
      <a:lstStyle>
        <a:defPPr marL="609585" indent="-457189" algn="l">
          <a:buClr>
            <a:schemeClr val="dk1"/>
          </a:buClr>
          <a:buSzPts val="1800"/>
          <a:buFont typeface="Calibri"/>
          <a:buChar char="●"/>
          <a:defRPr dirty="0" smtClean="0">
            <a:latin typeface="Calibri"/>
            <a:ea typeface="Calibri"/>
            <a:cs typeface="Calibri"/>
            <a:sym typeface="Calibri"/>
          </a:defRPr>
        </a:defPPr>
      </a:lstStyle>
    </a:txDef>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2025</TotalTime>
  <Words>1215</Words>
  <Application>Microsoft Macintosh PowerPoint</Application>
  <PresentationFormat>와이드스크린</PresentationFormat>
  <Paragraphs>118</Paragraphs>
  <Slides>11</Slides>
  <Notes>11</Notes>
  <HiddenSlides>0</HiddenSlides>
  <MMClips>0</MMClips>
  <ScaleCrop>false</ScaleCrop>
  <HeadingPairs>
    <vt:vector size="6" baseType="variant">
      <vt:variant>
        <vt:lpstr>사용한 글꼴</vt:lpstr>
      </vt:variant>
      <vt:variant>
        <vt:i4>6</vt:i4>
      </vt:variant>
      <vt:variant>
        <vt:lpstr>테마</vt:lpstr>
      </vt:variant>
      <vt:variant>
        <vt:i4>2</vt:i4>
      </vt:variant>
      <vt:variant>
        <vt:lpstr>슬라이드 제목</vt:lpstr>
      </vt:variant>
      <vt:variant>
        <vt:i4>11</vt:i4>
      </vt:variant>
    </vt:vector>
  </HeadingPairs>
  <TitlesOfParts>
    <vt:vector size="19" baseType="lpstr">
      <vt:lpstr>맑은 고딕</vt:lpstr>
      <vt:lpstr>Arial</vt:lpstr>
      <vt:lpstr>Calibri</vt:lpstr>
      <vt:lpstr>Roboto</vt:lpstr>
      <vt:lpstr>Courier New</vt:lpstr>
      <vt:lpstr>Noto Sans Symbols</vt:lpstr>
      <vt:lpstr>Office 테마</vt:lpstr>
      <vt:lpstr>1_Office 테마</vt:lpstr>
      <vt:lpstr>PowerPoint 프레젠테이션</vt:lpstr>
      <vt:lpstr>Information</vt:lpstr>
      <vt:lpstr>Problem</vt:lpstr>
      <vt:lpstr>Methods: Overview</vt:lpstr>
      <vt:lpstr>Methods: Example (HEADLINES)</vt:lpstr>
      <vt:lpstr>Results: Main Results</vt:lpstr>
      <vt:lpstr>Results: Cost Savings &amp; Routing</vt:lpstr>
      <vt:lpstr>Results: Cost Savings &amp; Routing</vt:lpstr>
      <vt:lpstr>Results: Qualitative Example</vt:lpstr>
      <vt:lpstr>Discussion</vt:lpstr>
      <vt:lpstr>Key Takeaways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INFONET_Minho</dc:creator>
  <cp:lastModifiedBy>최영인</cp:lastModifiedBy>
  <cp:revision>31</cp:revision>
  <dcterms:created xsi:type="dcterms:W3CDTF">2025-03-26T01:17:58Z</dcterms:created>
  <dcterms:modified xsi:type="dcterms:W3CDTF">2026-07-24T03:58:53Z</dcterms:modified>
</cp:coreProperties>
</file>