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p:presentation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sldMasterIdLst>
    <p:sldMasterId id="2147483755" r:id="rId1"/>
    <p:sldMasterId id="2147483756"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showPr showNarration="1">
    <p:present/>
    <p:sldAll/>
    <p:penClr>
      <a:prstClr val="red"/>
    </p:penClr>
    <p:extLst>
      <p:ext uri="{2FDB2607-1784-4EEB-B798-7EB5836EED8A}">
        <p14:showMediaCtrls xmlns:p14="http://schemas.microsoft.com/office/powerpoint/2010/main" val="1"/>
      </p:ext>
    </p:extLst>
  </p:showPr>
  <p:extLst>
    <p:ext uri="ACF4677E-8BD2-47ae-8A1F-98590045965D">
      <hp:hncThemeShow xmlns:hp="http://schemas.haansoft.com/office/presentation/8.0" themeShowType="1" themeSkinType="1" themeTransitionType="1" useThemeTransition="1" byMouseClick="1" attrType="1" dur="2000"/>
    </p:ext>
  </p:extLst>
</p:presentationPr>
</file>

<file path=ppt/tableStyles.xml><?xml version="1.0" encoding="utf-8"?>
<a:tblStyleLst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xmlns:lc="http://schemas.openxmlformats.org/drawingml/2006/lockedCanvas" xmlns:p="http://schemas.openxmlformats.org/presentation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TxStyle/>
      <a:tcStyle>
        <a:tcBdr/>
        <a:fill>
          <a:solidFill>
            <a:schemeClr val="accent1">
              <a:tint val="40000"/>
            </a:schemeClr>
          </a:solidFill>
        </a:fill>
      </a:tcStyle>
    </a:band1H>
    <a:band2H>
      <a:tcTxStyle/>
      <a:tcStyle>
        <a:tcBdr/>
      </a:tcStyle>
    </a:band2H>
    <a:band1V>
      <a:tcTxStyle/>
      <a:tcStyle>
        <a:tcBdr/>
        <a:fill>
          <a:solidFill>
            <a:schemeClr val="accent1">
              <a:tint val="40000"/>
            </a:schemeClr>
          </a:solidFill>
        </a:fill>
      </a:tcStyle>
    </a:band1V>
    <a:band2V>
      <a:tcTxStyle/>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normalViewPr>
    <p:restoredLeft sz="13833" autoAdjust="0"/>
    <p:restoredTop sz="85479" autoAdjust="0"/>
  </p:normalViewPr>
  <p:slideViewPr>
    <p:cSldViewPr snapToGrid="0">
      <p:cViewPr varScale="1">
        <p:scale>
          <a:sx n="100" d="100"/>
          <a:sy n="100" d="100"/>
        </p:scale>
        <p:origin x="1080" y="58"/>
      </p:cViewPr>
      <p:guideLst>
        <p:guide orient="horz" pos="2157"/>
        <p:guide pos="383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presProps" Target="presProps.xml"  /><Relationship Id="rId26" Type="http://schemas.openxmlformats.org/officeDocument/2006/relationships/viewProps" Target="viewProps.xml"  /><Relationship Id="rId27" Type="http://schemas.openxmlformats.org/officeDocument/2006/relationships/theme" Target="theme/theme1.xml"  /><Relationship Id="rId28" Type="http://schemas.openxmlformats.org/officeDocument/2006/relationships/tableStyles" Target="tableStyles.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idx="0"/>
          </p:nvPr>
        </p:nvSpPr>
        <p:spPr>
          <a:xfrm>
            <a:off x="0" y="0"/>
            <a:ext cx="2971800" cy="458788"/>
          </a:xfrm>
          <a:prstGeom prst="rect">
            <a:avLst/>
          </a:prstGeom>
        </p:spPr>
        <p:txBody>
          <a:bodyPr vert="horz" lIns="91440" tIns="45720" rIns="91440" bIns="45720"/>
          <a:lstStyle>
            <a:lvl1pPr algn="l">
              <a:defRPr sz="1200"/>
            </a:lvl1pPr>
          </a:lstStyle>
          <a:p>
            <a:pPr lvl="0">
              <a:defRPr/>
            </a:pPr>
            <a:r>
              <a:rPr lang="ko-KR" altLang="en-US"/>
              <a:t/>
            </a:r>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a:lstStyle>
            <a:lvl1pPr algn="r">
              <a:defRPr sz="1200"/>
            </a:lvl1pPr>
          </a:lstStyle>
          <a:p>
            <a:pPr lvl="0">
              <a:defRPr/>
            </a:pPr>
            <a:fld id="{5788EB37-7708-4DE1-A61B-16D00477B9BA}" type="datetime1">
              <a:rPr lang="ko-KR" altLang="en-US"/>
              <a:pPr lvl="0">
                <a:defRPr/>
              </a:pPr>
              <a:t>2026-03-05</a:t>
            </a:fld>
            <a:endParaRPr lang="ko-KR" altLang="en-US"/>
          </a:p>
        </p:txBody>
      </p:sp>
      <p:sp>
        <p:nvSpPr>
          <p:cNvPr id="4" name="슬라이드 이미지 개체 틀 3"/>
          <p:cNvSpPr>
            <a:spLocks noGrp="1" noRot="1" noChangeAspect="1" noTextEdi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anchor="ctr"/>
          <a:lstStyle/>
          <a:p>
            <a:pPr lvl="0">
              <a:defRPr/>
            </a:pPr>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a:lstStyle/>
          <a:p>
            <a:pPr lvl="0">
              <a:defRPr/>
            </a:pPr>
            <a:r>
              <a:rPr lang="ko-KR" altLang="en-US"/>
              <a:t>마스터 텍스트 스타일을 편집하려면 클릭</a:t>
            </a:r>
            <a:endParaRPr lang="ko-KR" altLang="en-US"/>
          </a:p>
          <a:p>
            <a:pPr lvl="1">
              <a:defRPr/>
            </a:pPr>
            <a:r>
              <a:rPr lang="ko-KR" altLang="en-US"/>
              <a:t>두 번째 수준</a:t>
            </a:r>
            <a:endParaRPr lang="ko-KR" altLang="en-US"/>
          </a:p>
          <a:p>
            <a:pPr lvl="2">
              <a:defRPr/>
            </a:pPr>
            <a:r>
              <a:rPr lang="ko-KR" altLang="en-US"/>
              <a:t>세 번째 수준</a:t>
            </a:r>
            <a:endParaRPr lang="ko-KR" altLang="en-US"/>
          </a:p>
          <a:p>
            <a:pPr lvl="3">
              <a:defRPr/>
            </a:pPr>
            <a:r>
              <a:rPr lang="ko-KR" altLang="en-US"/>
              <a:t>네 번째 수준</a:t>
            </a:r>
            <a:endParaRPr lang="ko-KR" altLang="en-US"/>
          </a:p>
          <a:p>
            <a:pPr lvl="4">
              <a:defRPr/>
            </a:pPr>
            <a:r>
              <a:rPr lang="ko-KR" altLang="en-US"/>
              <a:t>다섯 번째 수준</a:t>
            </a:r>
            <a:endParaRPr lang="ko-KR" altLang="en-US"/>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anchor="b"/>
          <a:lstStyle>
            <a:lvl1pPr algn="l">
              <a:defRPr sz="1200"/>
            </a:lvl1pPr>
          </a:lstStyle>
          <a:p>
            <a:pPr lvl="0">
              <a:defRPr/>
            </a:pPr>
            <a:r>
              <a:rPr lang="ko-KR" altLang="en-US"/>
              <a:t/>
            </a:r>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anchor="b"/>
          <a:lstStyle>
            <a:lvl1pPr algn="r">
              <a:defRPr sz="1200"/>
            </a:lvl1pPr>
          </a:lstStyle>
          <a:p>
            <a:pPr lvl="0">
              <a:defRPr/>
            </a:pPr>
            <a:fld id="{BCFCEC31-3E0D-4B72-A6D5-201F578C8645}" type="slidenum">
              <a:rPr lang="ko-KR" altLang="en-US"/>
              <a:pPr lvl="0">
                <a:defRPr/>
              </a:pPr>
              <a:t>‹#›</a:t>
            </a:fld>
            <a:endParaRPr lang="ko-KR"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lstStyle/>
          <a:p>
            <a:pPr>
              <a:defRPr/>
            </a:pPr>
            <a:endParaRPr lang="ko-KR" altLang="en-US"/>
          </a:p>
        </p:txBody>
      </p:sp>
      <p:sp>
        <p:nvSpPr>
          <p:cNvPr id="3" name="슬라이드 노트 개체 틀 4"/>
          <p:cNvSpPr>
            <a:spLocks noGrp="1"/>
          </p:cNvSpPr>
          <p:nvPr>
            <p:ph type="body" sz="quarter" idx="3"/>
          </p:nvPr>
        </p:nvSpPr>
        <p:spPr/>
        <p:txBody>
          <a:bodyPr/>
          <a:lstStyle/>
          <a:p>
            <a:pPr>
              <a:defRPr/>
            </a:pPr>
            <a:r>
              <a:rPr lang="ko-KR" altLang="en-US"/>
              <a:t>Hello everyone, let’s begin today’s Blockchain Journal Club</a:t>
            </a:r>
            <a:endParaRPr lang="ko-KR" altLang="en-US"/>
          </a:p>
        </p:txBody>
      </p:sp>
      <p:sp>
        <p:nvSpPr>
          <p:cNvPr id="4" name="슬라이드 번호 개체 틀 6"/>
          <p:cNvSpPr>
            <a:spLocks noGrp="1"/>
          </p:cNvSpPr>
          <p:nvPr>
            <p:ph type="sldNum" sz="quarter" idx="5"/>
          </p:nvPr>
        </p:nvSpPr>
        <p:spPr/>
        <p:txBody>
          <a:bodyPr/>
          <a:lstStyle/>
          <a:p>
            <a:pPr lvl="0">
              <a:defRPr/>
            </a:pPr>
            <a:fld id="{BCFCEC31-3E0D-4B72-A6D5-201F578C8645}" type="slidenum">
              <a:rPr lang="en-US" altLang="en-US"/>
              <a:pPr lvl="0">
                <a:defRPr/>
              </a:pPr>
              <a:t>1</a:t>
            </a:fld>
            <a:endParaRPr lang="en-US" altLang="en-US"/>
          </a:p>
        </p:txBody>
      </p:sp>
    </p:spTree>
  </p:cSld>
  <p:clrMapOvr>
    <a:masterClrMapping/>
  </p:clrMapOvr>
</p:notes>
</file>

<file path=ppt/notesSlides/notesSlide10.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lstStyle/>
          <a:p>
            <a:pPr>
              <a:defRPr/>
            </a:pPr>
            <a:endParaRPr lang="en-US" altLang="ko-KR"/>
          </a:p>
        </p:txBody>
      </p:sp>
      <p:sp>
        <p:nvSpPr>
          <p:cNvPr id="3" name="슬라이드 노트 개체 틀 4"/>
          <p:cNvSpPr>
            <a:spLocks noGrp="1"/>
          </p:cNvSpPr>
          <p:nvPr>
            <p:ph type="body" sz="quarter" idx="3"/>
          </p:nvPr>
        </p:nvSpPr>
        <p:spPr/>
        <p:txBody>
          <a:bodyPr/>
          <a:lstStyle/>
          <a:p>
            <a:pPr>
              <a:defRPr/>
            </a:pPr>
            <a:r>
              <a:rPr lang="en-US" altLang="ko-KR"/>
              <a:t>At this point, we can connect the first two findings. Liquidators are strongly motivated by profit, and high competition pushes them to act very fast and very aggressively. But one more thing matters here protocol rules. The rules decide how much collateral can be taken during liquidation. So behavior is not shaped by profit alone. It is shaped by both incentives and mechanism design. This is an important point, because the design of the protocol decides who gains and who loses. And this leads to the next finding, in some cases, the borrower loses more collateral than necessary.</a:t>
            </a:r>
            <a:endParaRPr lang="en-US" altLang="ko-KR"/>
          </a:p>
        </p:txBody>
      </p:sp>
      <p:sp>
        <p:nvSpPr>
          <p:cNvPr id="4" name="슬라이드 번호 개체 틀 6"/>
          <p:cNvSpPr>
            <a:spLocks noGrp="1"/>
          </p:cNvSpPr>
          <p:nvPr>
            <p:ph type="sldNum" sz="quarter" idx="5"/>
          </p:nvPr>
        </p:nvSpPr>
        <p:spPr/>
        <p:txBody>
          <a:bodyPr/>
          <a:lstStyle/>
          <a:p>
            <a:pPr lvl="0">
              <a:defRPr/>
            </a:pPr>
            <a:fld id="{BCFCEC31-3E0D-4B72-A6D5-201F578C8645}" type="slidenum">
              <a:rPr lang="en-US" altLang="en-US"/>
              <a:pPr lvl="0">
                <a:defRPr/>
              </a:pPr>
              <a:t>10</a:t>
            </a:fld>
            <a:endParaRPr lang="en-US" altLang="en-US"/>
          </a:p>
        </p:txBody>
      </p:sp>
    </p:spTree>
  </p:cSld>
  <p:clrMapOvr>
    <a:masterClrMapping/>
  </p:clrMapOvr>
</p:notes>
</file>

<file path=ppt/notesSlides/notesSlide11.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lstStyle/>
          <a:p>
            <a:pPr>
              <a:defRPr/>
            </a:pPr>
            <a:endParaRPr lang="en-US" altLang="ko-KR"/>
          </a:p>
        </p:txBody>
      </p:sp>
      <p:sp>
        <p:nvSpPr>
          <p:cNvPr id="3" name="슬라이드 노트 개체 틀 4"/>
          <p:cNvSpPr>
            <a:spLocks noGrp="1"/>
          </p:cNvSpPr>
          <p:nvPr>
            <p:ph type="body" sz="quarter" idx="3"/>
          </p:nvPr>
        </p:nvSpPr>
        <p:spPr/>
        <p:txBody>
          <a:bodyPr/>
          <a:lstStyle/>
          <a:p>
            <a:pPr>
              <a:defRPr/>
            </a:pPr>
            <a:r>
              <a:rPr lang="en-US" altLang="ko-KR"/>
              <a:t>The third finding is that over-liquidation exists. This means a liquidator can repay more debt than is actually needed to make the position safe again. As a result, the liquidator receives more collateral, and the borrower loses extra collateral. The example on this slide shows this clearly. If the safe debt level is 7,200 dollars and the current debt is 8,000 dollars, only 800 dollars of repayment is needed to restore safety. But the protocol may still allow a liquidator to repay 4,000 dollars and receive discounted collateral. So even though only 800 dollars is needed, 4,000 dollars can be liquidated. This is why over-liquidation is an important borrower-side problem.</a:t>
            </a:r>
            <a:endParaRPr lang="en-US" altLang="ko-KR"/>
          </a:p>
        </p:txBody>
      </p:sp>
      <p:sp>
        <p:nvSpPr>
          <p:cNvPr id="4" name="슬라이드 번호 개체 틀 6"/>
          <p:cNvSpPr>
            <a:spLocks noGrp="1"/>
          </p:cNvSpPr>
          <p:nvPr>
            <p:ph type="sldNum" sz="quarter" idx="5"/>
          </p:nvPr>
        </p:nvSpPr>
        <p:spPr/>
        <p:txBody>
          <a:bodyPr/>
          <a:lstStyle/>
          <a:p>
            <a:pPr lvl="0">
              <a:defRPr/>
            </a:pPr>
            <a:fld id="{BCFCEC31-3E0D-4B72-A6D5-201F578C8645}" type="slidenum">
              <a:rPr lang="en-US" altLang="en-US"/>
              <a:pPr lvl="0">
                <a:defRPr/>
              </a:pPr>
              <a:t>11</a:t>
            </a:fld>
            <a:endParaRPr lang="en-US" altLang="en-US"/>
          </a:p>
        </p:txBody>
      </p:sp>
    </p:spTree>
  </p:cSld>
  <p:clrMapOvr>
    <a:masterClrMapping/>
  </p:clrMapOvr>
</p:notes>
</file>

<file path=ppt/notesSlides/notesSlide12.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lstStyle/>
          <a:p>
            <a:pPr>
              <a:defRPr/>
            </a:pPr>
            <a:endParaRPr lang="en-US" altLang="ko-KR"/>
          </a:p>
        </p:txBody>
      </p:sp>
      <p:sp>
        <p:nvSpPr>
          <p:cNvPr id="3" name="슬라이드 노트 개체 틀 4"/>
          <p:cNvSpPr>
            <a:spLocks noGrp="1"/>
          </p:cNvSpPr>
          <p:nvPr>
            <p:ph type="body" sz="quarter" idx="3"/>
          </p:nvPr>
        </p:nvSpPr>
        <p:spPr/>
        <p:txBody>
          <a:bodyPr/>
          <a:lstStyle/>
          <a:p>
            <a:pPr>
              <a:defRPr/>
            </a:pPr>
            <a:r>
              <a:rPr lang="en-US" altLang="ko-KR"/>
              <a:t>So why does over-liquidation happen? The paper says the main reason is protocol rules. Large debt repayment can be allowed in one transaction, and the close factor permits substantial liquidation. Also, there is no rule that limits repayment to only the minimum amount needed to restore safety. Because of this, repayment size follows profit incentives rather than borrower protection. In other words, extra collateral can be extracted simply because the mechanism allows it. This is an important result, because it shows that over-liquidation is not just a random accident. It comes from the design of the liquidation mechanism itself. Next, based on this problem, the paper moves to broader risks such as bad debt.</a:t>
            </a:r>
            <a:endParaRPr lang="en-US" altLang="ko-KR"/>
          </a:p>
        </p:txBody>
      </p:sp>
      <p:sp>
        <p:nvSpPr>
          <p:cNvPr id="4" name="슬라이드 번호 개체 틀 6"/>
          <p:cNvSpPr>
            <a:spLocks noGrp="1"/>
          </p:cNvSpPr>
          <p:nvPr>
            <p:ph type="sldNum" sz="quarter" idx="5"/>
          </p:nvPr>
        </p:nvSpPr>
        <p:spPr/>
        <p:txBody>
          <a:bodyPr/>
          <a:lstStyle/>
          <a:p>
            <a:pPr lvl="0">
              <a:defRPr/>
            </a:pPr>
            <a:fld id="{BCFCEC31-3E0D-4B72-A6D5-201F578C8645}" type="slidenum">
              <a:rPr lang="en-US" altLang="en-US"/>
              <a:pPr lvl="0">
                <a:defRPr/>
              </a:pPr>
              <a:t>12</a:t>
            </a:fld>
            <a:endParaRPr lang="en-US" altLang="en-US"/>
          </a:p>
        </p:txBody>
      </p:sp>
    </p:spTree>
  </p:cSld>
  <p:clrMapOvr>
    <a:masterClrMapping/>
  </p:clrMapOvr>
</p:notes>
</file>

<file path=ppt/notesSlides/notesSlide13.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lstStyle/>
          <a:p>
            <a:pPr>
              <a:defRPr/>
            </a:pPr>
            <a:endParaRPr lang="en-US" altLang="ko-KR"/>
          </a:p>
        </p:txBody>
      </p:sp>
      <p:sp>
        <p:nvSpPr>
          <p:cNvPr id="3" name="슬라이드 노트 개체 틀 4"/>
          <p:cNvSpPr>
            <a:spLocks noGrp="1"/>
          </p:cNvSpPr>
          <p:nvPr>
            <p:ph type="body" sz="quarter" idx="3"/>
          </p:nvPr>
        </p:nvSpPr>
        <p:spPr/>
        <p:txBody>
          <a:bodyPr/>
          <a:lstStyle/>
          <a:p>
            <a:pPr>
              <a:defRPr/>
            </a:pPr>
            <a:r>
              <a:rPr lang="en-US" altLang="ko-KR"/>
              <a:t>Now the paper moves from borrower loss to a broader protocol risk, which is bad debt. The paper explains two types. Type I bad debt happens when the collateral value falls below the debt value, so the position becomes under-collateralized. This risk becomes worse when liquidation is delayed. Type II bad debt is different. Even if a position is still over-collateralized, liquidation may not happen if the gas cost is too high. So the key point is that bad debt can come either from falling collateral value or from failed liquidation incentives.</a:t>
            </a:r>
            <a:endParaRPr lang="en-US" altLang="ko-KR"/>
          </a:p>
        </p:txBody>
      </p:sp>
      <p:sp>
        <p:nvSpPr>
          <p:cNvPr id="4" name="슬라이드 번호 개체 틀 6"/>
          <p:cNvSpPr>
            <a:spLocks noGrp="1"/>
          </p:cNvSpPr>
          <p:nvPr>
            <p:ph type="sldNum" sz="quarter" idx="5"/>
          </p:nvPr>
        </p:nvSpPr>
        <p:spPr/>
        <p:txBody>
          <a:bodyPr/>
          <a:lstStyle/>
          <a:p>
            <a:pPr lvl="0">
              <a:defRPr/>
            </a:pPr>
            <a:fld id="{BCFCEC31-3E0D-4B72-A6D5-201F578C8645}" type="slidenum">
              <a:rPr lang="en-US" altLang="en-US"/>
              <a:pPr lvl="0">
                <a:defRPr/>
              </a:pPr>
              <a:t>13</a:t>
            </a:fld>
            <a:endParaRPr lang="en-US" altLang="en-US"/>
          </a:p>
        </p:txBody>
      </p:sp>
    </p:spTree>
  </p:cSld>
  <p:clrMapOvr>
    <a:masterClrMapping/>
  </p:clrMapOvr>
</p:notes>
</file>

<file path=ppt/notesSlides/notesSlide14.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lstStyle/>
          <a:p>
            <a:pPr>
              <a:defRPr/>
            </a:pPr>
            <a:endParaRPr lang="en-US" altLang="ko-KR"/>
          </a:p>
        </p:txBody>
      </p:sp>
      <p:sp>
        <p:nvSpPr>
          <p:cNvPr id="3" name="슬라이드 노트 개체 틀 4"/>
          <p:cNvSpPr>
            <a:spLocks noGrp="1"/>
          </p:cNvSpPr>
          <p:nvPr>
            <p:ph type="body" sz="quarter" idx="3"/>
          </p:nvPr>
        </p:nvSpPr>
        <p:spPr/>
        <p:txBody>
          <a:bodyPr/>
          <a:lstStyle/>
          <a:p>
            <a:pPr>
              <a:defRPr/>
            </a:pPr>
            <a:r>
              <a:rPr lang="en-US" altLang="ko-KR"/>
              <a:t>This leads to the second risk, unprofitable liquidation. A liquidation chance may exist, but it is not always worth taking. If the liquidation bonus is smaller than the transaction fee, liquidators have no reason to act. Then the unhealthy position stays open, and later it can turn into Type I bad debt. So this slide shows that liquidation design is not only about how much bonus is given. It is also about whether the bonus is enough to make liquidation happen at the right time.</a:t>
            </a:r>
            <a:endParaRPr lang="en-US" altLang="ko-KR"/>
          </a:p>
        </p:txBody>
      </p:sp>
      <p:sp>
        <p:nvSpPr>
          <p:cNvPr id="4" name="슬라이드 번호 개체 틀 6"/>
          <p:cNvSpPr>
            <a:spLocks noGrp="1"/>
          </p:cNvSpPr>
          <p:nvPr>
            <p:ph type="sldNum" sz="quarter" idx="5"/>
          </p:nvPr>
        </p:nvSpPr>
        <p:spPr/>
        <p:txBody>
          <a:bodyPr/>
          <a:lstStyle/>
          <a:p>
            <a:pPr lvl="0">
              <a:defRPr/>
            </a:pPr>
            <a:fld id="{BCFCEC31-3E0D-4B72-A6D5-201F578C8645}" type="slidenum">
              <a:rPr lang="en-US" altLang="en-US"/>
              <a:pPr lvl="0">
                <a:defRPr/>
              </a:pPr>
              <a:t>14</a:t>
            </a:fld>
            <a:endParaRPr lang="en-US" altLang="en-US"/>
          </a:p>
        </p:txBody>
      </p:sp>
    </p:spTree>
  </p:cSld>
  <p:clrMapOvr>
    <a:masterClrMapping/>
  </p:clrMapOvr>
</p:notes>
</file>

<file path=ppt/notesSlides/notesSlide15.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lstStyle/>
          <a:p>
            <a:pPr>
              <a:defRPr/>
            </a:pPr>
            <a:endParaRPr lang="en-US" altLang="ko-KR"/>
          </a:p>
        </p:txBody>
      </p:sp>
      <p:sp>
        <p:nvSpPr>
          <p:cNvPr id="3" name="슬라이드 노트 개체 틀 4"/>
          <p:cNvSpPr>
            <a:spLocks noGrp="1"/>
          </p:cNvSpPr>
          <p:nvPr>
            <p:ph type="body" sz="quarter" idx="3"/>
          </p:nvPr>
        </p:nvSpPr>
        <p:spPr/>
        <p:txBody>
          <a:bodyPr/>
          <a:lstStyle/>
          <a:p>
            <a:pPr>
              <a:defRPr/>
            </a:pPr>
            <a:r>
              <a:rPr lang="en-US" altLang="ko-KR"/>
              <a:t>The third risk is auction risk, which adds a time dimension. In MakerDAO, liquidation auctions can last for hours from start to finish. This matters because long auctions increase exposure to price changes while debt recovery is delayed. So compared with fixed-spread liquidation, auction-based liquidation may reduce one problem but create another one. The key message here is that mechanism design always involves trade-offs, and time itself can become a source of risk.</a:t>
            </a:r>
            <a:endParaRPr lang="en-US" altLang="ko-KR"/>
          </a:p>
        </p:txBody>
      </p:sp>
      <p:sp>
        <p:nvSpPr>
          <p:cNvPr id="4" name="슬라이드 번호 개체 틀 6"/>
          <p:cNvSpPr>
            <a:spLocks noGrp="1"/>
          </p:cNvSpPr>
          <p:nvPr>
            <p:ph type="sldNum" sz="quarter" idx="5"/>
          </p:nvPr>
        </p:nvSpPr>
        <p:spPr/>
        <p:txBody>
          <a:bodyPr/>
          <a:lstStyle/>
          <a:p>
            <a:pPr lvl="0">
              <a:defRPr/>
            </a:pPr>
            <a:fld id="{BCFCEC31-3E0D-4B72-A6D5-201F578C8645}" type="slidenum">
              <a:rPr lang="en-US" altLang="en-US"/>
              <a:pPr lvl="0">
                <a:defRPr/>
              </a:pPr>
              <a:t>15</a:t>
            </a:fld>
            <a:endParaRPr lang="en-US" altLang="en-US"/>
          </a:p>
        </p:txBody>
      </p:sp>
    </p:spTree>
  </p:cSld>
  <p:clrMapOvr>
    <a:masterClrMapping/>
  </p:clrMapOvr>
</p:notes>
</file>

<file path=ppt/notesSlides/notesSlide16.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lstStyle/>
          <a:p>
            <a:pPr>
              <a:defRPr/>
            </a:pPr>
            <a:endParaRPr lang="en-US" altLang="ko-KR"/>
          </a:p>
        </p:txBody>
      </p:sp>
      <p:sp>
        <p:nvSpPr>
          <p:cNvPr id="3" name="슬라이드 노트 개체 틀 4"/>
          <p:cNvSpPr>
            <a:spLocks noGrp="1"/>
          </p:cNvSpPr>
          <p:nvPr>
            <p:ph type="body" sz="quarter" idx="3"/>
          </p:nvPr>
        </p:nvSpPr>
        <p:spPr/>
        <p:txBody>
          <a:bodyPr/>
          <a:lstStyle/>
          <a:p>
            <a:pPr>
              <a:defRPr/>
            </a:pPr>
            <a:r>
              <a:rPr lang="en-US" altLang="ko-KR"/>
              <a:t>This slide supports the auction risk we just discussed. The table looks at collateral price movement within 1,440 blocks, or about 6 hours, after liquidation. A key result is that only 19.07% of liquidations end with the collateral price still staying below the liquidation price after that period. This means that in many cases, prices recover after liquidation. So if the auction takes a long time, the system is exposed to unnecessary price risk during that window. In short, time matters, and delayed liquidation can make outcomes worse. </a:t>
            </a:r>
            <a:endParaRPr lang="en-US" altLang="ko-KR"/>
          </a:p>
        </p:txBody>
      </p:sp>
      <p:sp>
        <p:nvSpPr>
          <p:cNvPr id="4" name="슬라이드 번호 개체 틀 6"/>
          <p:cNvSpPr>
            <a:spLocks noGrp="1"/>
          </p:cNvSpPr>
          <p:nvPr>
            <p:ph type="sldNum" sz="quarter" idx="5"/>
          </p:nvPr>
        </p:nvSpPr>
        <p:spPr/>
        <p:txBody>
          <a:bodyPr/>
          <a:lstStyle/>
          <a:p>
            <a:pPr lvl="0">
              <a:defRPr/>
            </a:pPr>
            <a:fld id="{BCFCEC31-3E0D-4B72-A6D5-201F578C8645}" type="slidenum">
              <a:rPr lang="en-US" altLang="en-US"/>
              <a:pPr lvl="0">
                <a:defRPr/>
              </a:pPr>
              <a:t>16</a:t>
            </a:fld>
            <a:endParaRPr lang="en-US" altLang="en-US"/>
          </a:p>
        </p:txBody>
      </p:sp>
    </p:spTree>
  </p:cSld>
  <p:clrMapOvr>
    <a:masterClrMapping/>
  </p:clrMapOvr>
</p:notes>
</file>

<file path=ppt/notesSlides/notesSlide17.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lstStyle/>
          <a:p>
            <a:pPr>
              <a:defRPr/>
            </a:pPr>
            <a:endParaRPr lang="en-US" altLang="ko-KR"/>
          </a:p>
        </p:txBody>
      </p:sp>
      <p:sp>
        <p:nvSpPr>
          <p:cNvPr id="3" name="슬라이드 노트 개체 틀 4"/>
          <p:cNvSpPr>
            <a:spLocks noGrp="1"/>
          </p:cNvSpPr>
          <p:nvPr>
            <p:ph type="body" sz="quarter" idx="3"/>
          </p:nvPr>
        </p:nvSpPr>
        <p:spPr/>
        <p:txBody>
          <a:bodyPr/>
          <a:lstStyle/>
          <a:p>
            <a:pPr>
              <a:defRPr/>
            </a:pPr>
            <a:r>
              <a:rPr lang="en-US" altLang="ko-KR"/>
              <a:t>After looking at individual risks, the paper now moves to system-level instability. This slide shows a stress scenario. The result is that all platforms are highly sensitive to ETH price drops. For example, in MakerDAO, a 43% drop in ETH can lead to 1.07 billion dollars of liquidation volume. This is a very large number, and it shows that liquidation risk is not only a small event-level issue. Under strong market shocks, liquidation pressure can grow to a system-wide scale.</a:t>
            </a:r>
            <a:endParaRPr lang="en-US" altLang="ko-KR"/>
          </a:p>
        </p:txBody>
      </p:sp>
      <p:sp>
        <p:nvSpPr>
          <p:cNvPr id="4" name="슬라이드 번호 개체 틀 6"/>
          <p:cNvSpPr>
            <a:spLocks noGrp="1"/>
          </p:cNvSpPr>
          <p:nvPr>
            <p:ph type="sldNum" sz="quarter" idx="5"/>
          </p:nvPr>
        </p:nvSpPr>
        <p:spPr/>
        <p:txBody>
          <a:bodyPr/>
          <a:lstStyle/>
          <a:p>
            <a:pPr lvl="0">
              <a:defRPr/>
            </a:pPr>
            <a:fld id="{BCFCEC31-3E0D-4B72-A6D5-201F578C8645}" type="slidenum">
              <a:rPr lang="en-US" altLang="en-US"/>
              <a:pPr lvl="0">
                <a:defRPr/>
              </a:pPr>
              <a:t>17</a:t>
            </a:fld>
            <a:endParaRPr lang="en-US" altLang="en-US"/>
          </a:p>
        </p:txBody>
      </p:sp>
    </p:spTree>
  </p:cSld>
  <p:clrMapOvr>
    <a:masterClrMapping/>
  </p:clrMapOvr>
</p:notes>
</file>

<file path=ppt/notesSlides/notesSlide18.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lstStyle/>
          <a:p>
            <a:pPr>
              <a:defRPr/>
            </a:pPr>
            <a:endParaRPr lang="en-US" altLang="ko-KR"/>
          </a:p>
        </p:txBody>
      </p:sp>
      <p:sp>
        <p:nvSpPr>
          <p:cNvPr id="3" name="슬라이드 노트 개체 틀 4"/>
          <p:cNvSpPr>
            <a:spLocks noGrp="1"/>
          </p:cNvSpPr>
          <p:nvPr>
            <p:ph type="body" sz="quarter" idx="3"/>
          </p:nvPr>
        </p:nvSpPr>
        <p:spPr/>
        <p:txBody>
          <a:bodyPr/>
          <a:lstStyle/>
          <a:p>
            <a:pPr>
              <a:defRPr/>
            </a:pPr>
            <a:r>
              <a:rPr lang="en-US" altLang="ko-KR"/>
              <a:t>Finally, this slide compares liquidation mechanisms across protocols. The figure uses the monthly profit-volume ratio, and a lower ratio means the mechanism is better for the borrower. So this comparison is useful because it does not only ask whether liquidation happens. It asks how costly that mechanism is from the borrower’s side. This helps us compare designs more directly. In other words, different liquidation mechanisms create different trade-offs between liquidator profit and borrower protection.</a:t>
            </a:r>
            <a:endParaRPr lang="en-US" altLang="ko-KR"/>
          </a:p>
        </p:txBody>
      </p:sp>
      <p:sp>
        <p:nvSpPr>
          <p:cNvPr id="4" name="슬라이드 번호 개체 틀 6"/>
          <p:cNvSpPr>
            <a:spLocks noGrp="1"/>
          </p:cNvSpPr>
          <p:nvPr>
            <p:ph type="sldNum" sz="quarter" idx="5"/>
          </p:nvPr>
        </p:nvSpPr>
        <p:spPr/>
        <p:txBody>
          <a:bodyPr/>
          <a:lstStyle/>
          <a:p>
            <a:pPr lvl="0">
              <a:defRPr/>
            </a:pPr>
            <a:fld id="{BCFCEC31-3E0D-4B72-A6D5-201F578C8645}" type="slidenum">
              <a:rPr lang="en-US" altLang="en-US"/>
              <a:pPr lvl="0">
                <a:defRPr/>
              </a:pPr>
              <a:t>18</a:t>
            </a:fld>
            <a:endParaRPr lang="en-US" altLang="en-US"/>
          </a:p>
        </p:txBody>
      </p:sp>
    </p:spTree>
  </p:cSld>
  <p:clrMapOvr>
    <a:masterClrMapping/>
  </p:clrMapOvr>
</p:notes>
</file>

<file path=ppt/notesSlides/notesSlide19.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lstStyle/>
          <a:p>
            <a:pPr>
              <a:defRPr/>
            </a:pPr>
            <a:endParaRPr lang="en-US" altLang="ko-KR"/>
          </a:p>
        </p:txBody>
      </p:sp>
      <p:sp>
        <p:nvSpPr>
          <p:cNvPr id="3" name="슬라이드 노트 개체 틀 4"/>
          <p:cNvSpPr>
            <a:spLocks noGrp="1"/>
          </p:cNvSpPr>
          <p:nvPr>
            <p:ph type="body" sz="quarter" idx="3"/>
          </p:nvPr>
        </p:nvSpPr>
        <p:spPr/>
        <p:txBody>
          <a:bodyPr/>
          <a:lstStyle/>
          <a:p>
            <a:pPr>
              <a:defRPr/>
            </a:pPr>
            <a:r>
              <a:rPr lang="en-US" altLang="ko-KR"/>
              <a:t>In the final part, the paper shows that liquidation rules can even be used strategically. This table compares three approaches: original liquidation, up-to-close-factor strategy, and optimal strategy. The original liquidation is the basic one-time liquidation. The up-to-close-factor strategy liquidates as much as the rule allows in one step. But the optimal strategy is different. It uses two successive liquidations to earn higher total profit. In the first step, the liquidator repays only part of the debt and keeps the position still liquidatable. Then, in the second step, the liquidator liquidates again up to the close factor. So the key point of this table is that the timing and size of liquidation can be optimized for more profit. This means the mechanism is not only imperfect, but also strategically exploitable.</a:t>
            </a:r>
            <a:endParaRPr lang="en-US" altLang="ko-KR"/>
          </a:p>
        </p:txBody>
      </p:sp>
      <p:sp>
        <p:nvSpPr>
          <p:cNvPr id="4" name="슬라이드 번호 개체 틀 6"/>
          <p:cNvSpPr>
            <a:spLocks noGrp="1"/>
          </p:cNvSpPr>
          <p:nvPr>
            <p:ph type="sldNum" sz="quarter" idx="5"/>
          </p:nvPr>
        </p:nvSpPr>
        <p:spPr/>
        <p:txBody>
          <a:bodyPr/>
          <a:lstStyle/>
          <a:p>
            <a:pPr lvl="0">
              <a:defRPr/>
            </a:pPr>
            <a:fld id="{BCFCEC31-3E0D-4B72-A6D5-201F578C8645}" type="slidenum">
              <a:rPr lang="en-US" altLang="en-US"/>
              <a:pPr lvl="0">
                <a:defRPr/>
              </a:pPr>
              <a:t>19</a:t>
            </a:fld>
            <a:endParaRPr lang="en-US" altLang="en-US"/>
          </a:p>
        </p:txBody>
      </p:sp>
    </p:spTree>
  </p:cSld>
  <p:clrMapOvr>
    <a:masterClrMapping/>
  </p:clrMapOvr>
</p:notes>
</file>

<file path=ppt/notesSlides/notesSlide2.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Sp="0" showMasterPhAnim="0">
  <p:cSld>
    <p:spTree>
      <p:nvGrpSpPr>
        <p:cNvPr id="1" name=""/>
        <p:cNvGrpSpPr/>
        <p:nvPr/>
      </p:nvGrpSpPr>
      <p:grpSpPr>
        <a:xfrm>
          <a:off x="0" y="0"/>
          <a:ext cx="0" cy="0"/>
          <a:chOff x="0" y="0"/>
          <a:chExt cx="0" cy="0"/>
        </a:xfrm>
      </p:grpSpPr>
      <p:sp>
        <p:nvSpPr>
          <p:cNvPr id="114" name="Google Shape;114;g343484da3c0_0_0:notes"/>
          <p:cNvSpPr txBox="1">
            <a:spLocks noGrp="1"/>
          </p:cNvSpPr>
          <p:nvPr>
            <p:ph type="body" idx="1"/>
          </p:nvPr>
        </p:nvSpPr>
        <p:spPr>
          <a:xfrm>
            <a:off x="685800" y="4400550"/>
            <a:ext cx="5486400" cy="3600600"/>
          </a:xfrm>
          <a:prstGeom prst="rect">
            <a:avLst/>
          </a:prstGeom>
        </p:spPr>
        <p:txBody>
          <a:bodyPr wrap="square" lIns="91424" tIns="91424" rIns="91424" bIns="91424" anchor="t" anchorCtr="0">
            <a:noAutofit/>
          </a:bodyPr>
          <a:lstStyle/>
          <a:p>
            <a:pPr lvl="0">
              <a:defRPr/>
            </a:pPr>
            <a:r>
              <a:rPr lang="en-US" altLang="ko-KR"/>
              <a:t>today I will present a paper titled “An Empirical Study of DeFi Liquidations: Incentives, Risks, and Instabilities.” This talk is about liquidation in DeFi lending, why it happens, who benefits from it, and how liquidation mechanisms can affect both fairness and system stability. This work was published at the ACM Internet Measurement Conference, and the publication date on this slide is November 2, 2021. The authors are here.</a:t>
            </a:r>
            <a:endParaRPr lang="en-US" altLang="ko-KR"/>
          </a:p>
          <a:p>
            <a:pPr lvl="0">
              <a:defRPr/>
            </a:pPr>
            <a:endParaRPr lang="en-US" altLang="ko-KR"/>
          </a:p>
        </p:txBody>
      </p:sp>
      <p:sp>
        <p:nvSpPr>
          <p:cNvPr id="115" name="Google Shape;115;g343484da3c0_0_0:notes"/>
          <p:cNvSpPr>
            <a:spLocks noGrp="1" noRot="1" noChangeAspect="1" noTextEdit="1"/>
          </p:cNvSpPr>
          <p:nvPr>
            <p:ph type="sldImg" idx="2"/>
          </p:nvPr>
        </p:nvSpPr>
        <p:spPr>
          <a:xfrm>
            <a:off x="685800" y="1143000"/>
            <a:ext cx="5486400" cy="3086100"/>
          </a:xfrm>
          <a:custGeom>
            <a:avLst/>
            <a:gd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lstStyle/>
          <a:p>
            <a:pPr>
              <a:defRPr/>
            </a:pPr>
            <a:endParaRPr lang="en-US" altLang="ko-KR"/>
          </a:p>
        </p:txBody>
      </p:sp>
      <p:sp>
        <p:nvSpPr>
          <p:cNvPr id="3" name="슬라이드 노트 개체 틀 4"/>
          <p:cNvSpPr>
            <a:spLocks noGrp="1"/>
          </p:cNvSpPr>
          <p:nvPr>
            <p:ph type="body" sz="quarter" idx="3"/>
          </p:nvPr>
        </p:nvSpPr>
        <p:spPr/>
        <p:txBody>
          <a:bodyPr/>
          <a:lstStyle/>
          <a:p>
            <a:pPr>
              <a:defRPr/>
            </a:pPr>
            <a:r>
              <a:rPr lang="en-US" altLang="ko-KR"/>
              <a:t>Now let me summarize the main takeaways of this paper. Liquidation creates strong incentives and intense competition. Fixed-spread designs can cause over-liquidation and extra borrower losses. High transaction fees can lead to bad debt and missed liquidations. Also, liquidation mechanisms affect system stability during price shocks. So the main message of this paper is clear: liquidation is not just a safety tool. It is a design choice that changes incentives, profit distribution, and risk. Based on this, the discussion question is how protocols should balance fast liquidation and borrower protection, and whether the rules should be redesigned to reduce strategic exploitation.</a:t>
            </a:r>
            <a:endParaRPr lang="en-US" altLang="ko-KR"/>
          </a:p>
        </p:txBody>
      </p:sp>
      <p:sp>
        <p:nvSpPr>
          <p:cNvPr id="4" name="슬라이드 번호 개체 틀 6"/>
          <p:cNvSpPr>
            <a:spLocks noGrp="1"/>
          </p:cNvSpPr>
          <p:nvPr>
            <p:ph type="sldNum" sz="quarter" idx="5"/>
          </p:nvPr>
        </p:nvSpPr>
        <p:spPr/>
        <p:txBody>
          <a:bodyPr/>
          <a:lstStyle/>
          <a:p>
            <a:pPr lvl="0">
              <a:defRPr/>
            </a:pPr>
            <a:fld id="{BCFCEC31-3E0D-4B72-A6D5-201F578C8645}" type="slidenum">
              <a:rPr lang="en-US" altLang="en-US"/>
              <a:pPr lvl="0">
                <a:defRPr/>
              </a:pPr>
              <a:t>20</a:t>
            </a:fld>
            <a:endParaRPr lang="en-US" altLang="en-US"/>
          </a:p>
        </p:txBody>
      </p:sp>
    </p:spTree>
  </p:cSld>
  <p:clrMapOvr>
    <a:masterClrMapping/>
  </p:clrMapOvr>
</p:notes>
</file>

<file path=ppt/notesSlides/notesSlide21.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lstStyle/>
          <a:p>
            <a:pPr>
              <a:defRPr/>
            </a:pPr>
            <a:endParaRPr lang="en-US" altLang="ko-KR"/>
          </a:p>
        </p:txBody>
      </p:sp>
      <p:sp>
        <p:nvSpPr>
          <p:cNvPr id="3" name="슬라이드 노트 개체 틀 4"/>
          <p:cNvSpPr>
            <a:spLocks noGrp="1"/>
          </p:cNvSpPr>
          <p:nvPr>
            <p:ph type="body" sz="quarter" idx="3"/>
          </p:nvPr>
        </p:nvSpPr>
        <p:spPr/>
        <p:txBody>
          <a:bodyPr/>
          <a:lstStyle/>
          <a:p>
            <a:pPr>
              <a:defRPr/>
            </a:pPr>
            <a:r>
              <a:rPr lang="en-US" altLang="ko-KR"/>
              <a:t>Thank you for listening. Do you have any question?</a:t>
            </a:r>
            <a:endParaRPr lang="en-US" altLang="ko-KR"/>
          </a:p>
        </p:txBody>
      </p:sp>
      <p:sp>
        <p:nvSpPr>
          <p:cNvPr id="4" name="슬라이드 번호 개체 틀 6"/>
          <p:cNvSpPr>
            <a:spLocks noGrp="1"/>
          </p:cNvSpPr>
          <p:nvPr>
            <p:ph type="sldNum" sz="quarter" idx="5"/>
          </p:nvPr>
        </p:nvSpPr>
        <p:spPr/>
        <p:txBody>
          <a:bodyPr/>
          <a:lstStyle/>
          <a:p>
            <a:pPr lvl="0">
              <a:defRPr/>
            </a:pPr>
            <a:fld id="{BCFCEC31-3E0D-4B72-A6D5-201F578C8645}" type="slidenum">
              <a:rPr lang="en-US" altLang="en-US"/>
              <a:pPr lvl="0">
                <a:defRPr/>
              </a:pPr>
              <a:t>21</a:t>
            </a:fld>
            <a:endParaRPr lang="en-US" altLang="en-US"/>
          </a:p>
        </p:txBody>
      </p:sp>
    </p:spTree>
  </p:cSld>
  <p:clrMapOvr>
    <a:masterClrMapping/>
  </p:clrMapOvr>
</p:notes>
</file>

<file path=ppt/notesSlides/notesSlide3.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lstStyle/>
          <a:p>
            <a:pPr>
              <a:defRPr/>
            </a:pPr>
            <a:endParaRPr lang="en-US" altLang="ko-KR"/>
          </a:p>
        </p:txBody>
      </p:sp>
      <p:sp>
        <p:nvSpPr>
          <p:cNvPr id="3" name="슬라이드 노트 개체 틀 4"/>
          <p:cNvSpPr>
            <a:spLocks noGrp="1"/>
          </p:cNvSpPr>
          <p:nvPr>
            <p:ph type="body" sz="quarter" idx="3"/>
          </p:nvPr>
        </p:nvSpPr>
        <p:spPr/>
        <p:txBody>
          <a:bodyPr/>
          <a:lstStyle/>
          <a:p>
            <a:pPr>
              <a:defRPr/>
            </a:pPr>
            <a:r>
              <a:rPr lang="ko-KR" altLang="en-US"/>
              <a:t>I chose this paper for three reasons.</a:t>
            </a:r>
            <a:r>
              <a:rPr lang="en-US" altLang="ko-KR"/>
              <a:t> </a:t>
            </a:r>
            <a:r>
              <a:rPr lang="ko-KR" altLang="en-US"/>
              <a:t>First, it matches my research interest in incentives and risk in decentralized systems.</a:t>
            </a:r>
            <a:r>
              <a:rPr lang="en-US" altLang="ko-KR"/>
              <a:t> </a:t>
            </a:r>
            <a:r>
              <a:rPr lang="ko-KR" altLang="en-US"/>
              <a:t>Second, it uses more than two years of on-chain data, so it shows real behavior.</a:t>
            </a:r>
            <a:r>
              <a:rPr lang="en-US" altLang="ko-KR"/>
              <a:t> </a:t>
            </a:r>
            <a:r>
              <a:rPr lang="ko-KR" altLang="en-US"/>
              <a:t>Third, this idea can also be used to study new protocol designs in the future.</a:t>
            </a:r>
            <a:endParaRPr lang="en-US" altLang="ko-KR"/>
          </a:p>
        </p:txBody>
      </p:sp>
      <p:sp>
        <p:nvSpPr>
          <p:cNvPr id="4" name="슬라이드 번호 개체 틀 6"/>
          <p:cNvSpPr>
            <a:spLocks noGrp="1"/>
          </p:cNvSpPr>
          <p:nvPr>
            <p:ph type="sldNum" sz="quarter" idx="5"/>
          </p:nvPr>
        </p:nvSpPr>
        <p:spPr/>
        <p:txBody>
          <a:bodyPr/>
          <a:lstStyle/>
          <a:p>
            <a:pPr lvl="0">
              <a:defRPr/>
            </a:pPr>
            <a:fld id="{BCFCEC31-3E0D-4B72-A6D5-201F578C8645}" type="slidenum">
              <a:rPr lang="en-US" altLang="en-US"/>
              <a:pPr lvl="0">
                <a:defRPr/>
              </a:pPr>
              <a:t>3</a:t>
            </a:fld>
            <a:endParaRPr lang="en-US" altLang="en-US"/>
          </a:p>
        </p:txBody>
      </p:sp>
    </p:spTree>
  </p:cSld>
  <p:clrMapOvr>
    <a:masterClrMapping/>
  </p:clrMapOvr>
</p:notes>
</file>

<file path=ppt/notesSlides/notesSlide4.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Sp="0" showMasterPhAnim="0">
  <p:cSld>
    <p:spTree>
      <p:nvGrpSpPr>
        <p:cNvPr id="1" name=""/>
        <p:cNvGrpSpPr/>
        <p:nvPr/>
      </p:nvGrpSpPr>
      <p:grpSpPr>
        <a:xfrm>
          <a:off x="0" y="0"/>
          <a:ext cx="0" cy="0"/>
          <a:chOff x="0" y="0"/>
          <a:chExt cx="0" cy="0"/>
        </a:xfrm>
      </p:grpSpPr>
      <p:sp>
        <p:nvSpPr>
          <p:cNvPr id="114" name="Google Shape;114;g343484da3c0_0_0:notes"/>
          <p:cNvSpPr txBox="1">
            <a:spLocks noGrp="1"/>
          </p:cNvSpPr>
          <p:nvPr>
            <p:ph type="body" idx="1"/>
          </p:nvPr>
        </p:nvSpPr>
        <p:spPr>
          <a:xfrm>
            <a:off x="685800" y="4400550"/>
            <a:ext cx="5486400" cy="3600600"/>
          </a:xfrm>
          <a:prstGeom prst="rect">
            <a:avLst/>
          </a:prstGeom>
        </p:spPr>
        <p:txBody>
          <a:bodyPr wrap="square" lIns="91424" tIns="91424" rIns="91424" bIns="91424" anchor="t" anchorCtr="0">
            <a:noAutofit/>
          </a:bodyPr>
          <a:lstStyle/>
          <a:p>
            <a:pPr marL="0" lvl="0" indent="0" algn="l" rtl="0">
              <a:spcBef>
                <a:spcPts val="0"/>
              </a:spcBef>
              <a:spcAft>
                <a:spcPts val="0"/>
              </a:spcAft>
              <a:buNone/>
              <a:defRPr/>
            </a:pPr>
            <a:r>
              <a:rPr lang="en-US" altLang="ko-KR"/>
              <a:t>In DeFi lending, users borrow assets by locking collateral. The problem is that crypto prices change very fast. When the collateral price drops, a borrowing position can quickly become unsafe. At that point, the protocol allows or forces liquidation. So liquidation is necessary for system safety. But here is the important question. Does liquidation mainly protect the protocol, or does it mostly create profit chances for liquidators? This is why the paper asks whether current liquidation rules are fair and stable. In other words, the paper is not asking only when liquidation happens. It is asking whether the liquidation mechanism is designed in a good way.</a:t>
            </a:r>
            <a:endParaRPr lang="en-US" altLang="ko-KR"/>
          </a:p>
        </p:txBody>
      </p:sp>
      <p:sp>
        <p:nvSpPr>
          <p:cNvPr id="115" name="Google Shape;115;g343484da3c0_0_0:notes"/>
          <p:cNvSpPr>
            <a:spLocks noGrp="1" noRot="1" noChangeAspect="1" noTextEdit="1"/>
          </p:cNvSpPr>
          <p:nvPr>
            <p:ph type="sldImg" idx="2"/>
          </p:nvPr>
        </p:nvSpPr>
        <p:spPr>
          <a:xfrm>
            <a:off x="685800" y="1143000"/>
            <a:ext cx="5486400" cy="3086100"/>
          </a:xfrm>
          <a:custGeom>
            <a:avLst/>
            <a:gd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lstStyle/>
          <a:p>
            <a:pPr>
              <a:defRPr/>
            </a:pPr>
            <a:endParaRPr lang="en-US" altLang="ko-KR"/>
          </a:p>
        </p:txBody>
      </p:sp>
      <p:sp>
        <p:nvSpPr>
          <p:cNvPr id="3" name="슬라이드 노트 개체 틀 4"/>
          <p:cNvSpPr>
            <a:spLocks noGrp="1"/>
          </p:cNvSpPr>
          <p:nvPr>
            <p:ph type="body" sz="quarter" idx="3"/>
          </p:nvPr>
        </p:nvSpPr>
        <p:spPr/>
        <p:txBody>
          <a:bodyPr/>
          <a:lstStyle/>
          <a:p>
            <a:pPr>
              <a:defRPr/>
            </a:pPr>
            <a:r>
              <a:rPr lang="en-US" altLang="ko-KR"/>
              <a:t>To understand that question, we first need a simple background. In DeFi lending, users lock collateral and borrow assets. If the collateral value falls, the position becomes risky. Then liquidation is triggered. At that moment, liquidators repay part of the debt and receive collateral with a bonus. So liquidators make profit, while borrowers can lose extra collateral. This is the basic structure behind the paper. And with this background, we can now see what exactly the paper studies.</a:t>
            </a:r>
            <a:endParaRPr lang="en-US" altLang="ko-KR"/>
          </a:p>
        </p:txBody>
      </p:sp>
      <p:sp>
        <p:nvSpPr>
          <p:cNvPr id="4" name="슬라이드 번호 개체 틀 6"/>
          <p:cNvSpPr>
            <a:spLocks noGrp="1"/>
          </p:cNvSpPr>
          <p:nvPr>
            <p:ph type="sldNum" sz="quarter" idx="5"/>
          </p:nvPr>
        </p:nvSpPr>
        <p:spPr/>
        <p:txBody>
          <a:bodyPr/>
          <a:lstStyle/>
          <a:p>
            <a:pPr lvl="0">
              <a:defRPr/>
            </a:pPr>
            <a:fld id="{BCFCEC31-3E0D-4B72-A6D5-201F578C8645}" type="slidenum">
              <a:rPr lang="en-US" altLang="en-US"/>
              <a:pPr lvl="0">
                <a:defRPr/>
              </a:pPr>
              <a:t>5</a:t>
            </a:fld>
            <a:endParaRPr lang="en-US" altLang="en-US"/>
          </a:p>
        </p:txBody>
      </p:sp>
    </p:spTree>
  </p:cSld>
  <p:clrMapOvr>
    <a:masterClrMapping/>
  </p:clrMapOvr>
</p:notes>
</file>

<file path=ppt/notesSlides/notesSlide6.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lstStyle/>
          <a:p>
            <a:pPr>
              <a:defRPr/>
            </a:pPr>
            <a:endParaRPr lang="en-US" altLang="ko-KR"/>
          </a:p>
        </p:txBody>
      </p:sp>
      <p:sp>
        <p:nvSpPr>
          <p:cNvPr id="3" name="슬라이드 노트 개체 틀 4"/>
          <p:cNvSpPr>
            <a:spLocks noGrp="1"/>
          </p:cNvSpPr>
          <p:nvPr>
            <p:ph type="body" sz="quarter" idx="3"/>
          </p:nvPr>
        </p:nvSpPr>
        <p:spPr/>
        <p:txBody>
          <a:bodyPr/>
          <a:lstStyle/>
          <a:p>
            <a:pPr>
              <a:defRPr/>
            </a:pPr>
            <a:r>
              <a:rPr lang="en-US" altLang="ko-KR"/>
              <a:t>This paper studies liquidation events in major DeFi lending protocols. It asks three main questions. First, how much do liquidators earn? Second, do borrowers lose more collateral than necessary? Third, how do transaction fees affect bad debt and instability? So this paper is not only about liquidation itself. It is about incentives, profits, and system risk. </a:t>
            </a:r>
            <a:endParaRPr lang="en-US" altLang="ko-KR"/>
          </a:p>
        </p:txBody>
      </p:sp>
      <p:sp>
        <p:nvSpPr>
          <p:cNvPr id="4" name="슬라이드 번호 개체 틀 6"/>
          <p:cNvSpPr>
            <a:spLocks noGrp="1"/>
          </p:cNvSpPr>
          <p:nvPr>
            <p:ph type="sldNum" sz="quarter" idx="5"/>
          </p:nvPr>
        </p:nvSpPr>
        <p:spPr/>
        <p:txBody>
          <a:bodyPr/>
          <a:lstStyle/>
          <a:p>
            <a:pPr lvl="0">
              <a:defRPr/>
            </a:pPr>
            <a:fld id="{BCFCEC31-3E0D-4B72-A6D5-201F578C8645}" type="slidenum">
              <a:rPr lang="en-US" altLang="en-US"/>
              <a:pPr lvl="0">
                <a:defRPr/>
              </a:pPr>
              <a:t>6</a:t>
            </a:fld>
            <a:endParaRPr lang="en-US" altLang="en-US"/>
          </a:p>
        </p:txBody>
      </p:sp>
    </p:spTree>
  </p:cSld>
  <p:clrMapOvr>
    <a:masterClrMapping/>
  </p:clrMapOvr>
</p:notes>
</file>

<file path=ppt/notesSlides/notesSlide7.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lstStyle/>
          <a:p>
            <a:pPr>
              <a:defRPr/>
            </a:pPr>
            <a:endParaRPr lang="en-US" altLang="ko-KR"/>
          </a:p>
        </p:txBody>
      </p:sp>
      <p:sp>
        <p:nvSpPr>
          <p:cNvPr id="3" name="슬라이드 노트 개체 틀 4"/>
          <p:cNvSpPr>
            <a:spLocks noGrp="1"/>
          </p:cNvSpPr>
          <p:nvPr>
            <p:ph type="body" sz="quarter" idx="3"/>
          </p:nvPr>
        </p:nvSpPr>
        <p:spPr/>
        <p:txBody>
          <a:bodyPr/>
          <a:lstStyle/>
          <a:p>
            <a:pPr>
              <a:defRPr/>
            </a:pPr>
            <a:r>
              <a:rPr lang="en-US" altLang="ko-KR"/>
              <a:t>The authors use more than two years of on-chain data and measure liquidation events at scale: 28,138 liquidations, 807.46 million USD of liquidated collateral, and 2,011 liquidators. So this is not a small case study. It is a large dataset that captures real behavior in the wild. With this measurement base, we can trust the next findings because they come from what actually happened on-chain, not just assumptions.</a:t>
            </a:r>
            <a:endParaRPr lang="en-US" altLang="ko-KR"/>
          </a:p>
        </p:txBody>
      </p:sp>
      <p:sp>
        <p:nvSpPr>
          <p:cNvPr id="4" name="슬라이드 번호 개체 틀 6"/>
          <p:cNvSpPr>
            <a:spLocks noGrp="1"/>
          </p:cNvSpPr>
          <p:nvPr>
            <p:ph type="sldNum" sz="quarter" idx="5"/>
          </p:nvPr>
        </p:nvSpPr>
        <p:spPr/>
        <p:txBody>
          <a:bodyPr/>
          <a:lstStyle/>
          <a:p>
            <a:pPr lvl="0">
              <a:defRPr/>
            </a:pPr>
            <a:fld id="{BCFCEC31-3E0D-4B72-A6D5-201F578C8645}" type="slidenum">
              <a:rPr lang="en-US" altLang="en-US"/>
              <a:pPr lvl="0">
                <a:defRPr/>
              </a:pPr>
              <a:t>7</a:t>
            </a:fld>
            <a:endParaRPr lang="en-US" altLang="en-US"/>
          </a:p>
        </p:txBody>
      </p:sp>
    </p:spTree>
  </p:cSld>
  <p:clrMapOvr>
    <a:masterClrMapping/>
  </p:clrMapOvr>
</p:notes>
</file>

<file path=ppt/notesSlides/notesSlide8.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lstStyle/>
          <a:p>
            <a:pPr>
              <a:defRPr/>
            </a:pPr>
            <a:endParaRPr lang="en-US" altLang="ko-KR"/>
          </a:p>
        </p:txBody>
      </p:sp>
      <p:sp>
        <p:nvSpPr>
          <p:cNvPr id="3" name="슬라이드 노트 개체 틀 4"/>
          <p:cNvSpPr>
            <a:spLocks noGrp="1"/>
          </p:cNvSpPr>
          <p:nvPr>
            <p:ph type="body" sz="quarter" idx="3"/>
          </p:nvPr>
        </p:nvSpPr>
        <p:spPr/>
        <p:txBody>
          <a:bodyPr/>
          <a:lstStyle/>
          <a:p>
            <a:pPr>
              <a:defRPr/>
            </a:pPr>
            <a:r>
              <a:rPr lang="en-US" altLang="ko-KR"/>
              <a:t>The first finding is simple: liquidation is highly profitable. In aggregate, liquidators earn millions of dollars, and the profit increases sharply during market crashes. This matters because crashes are exactly when the system is under stress, but at the same time, liquidators have even stronger reasons to participate quickly. Also, the total collateral liquidated in the dataset is about 807 million USD, so the economic size is large. This strong profit story naturally leads to the next point, if there is a lot of money, competition becomes intense.</a:t>
            </a:r>
            <a:endParaRPr lang="en-US" altLang="ko-KR"/>
          </a:p>
        </p:txBody>
      </p:sp>
      <p:sp>
        <p:nvSpPr>
          <p:cNvPr id="4" name="슬라이드 번호 개체 틀 6"/>
          <p:cNvSpPr>
            <a:spLocks noGrp="1"/>
          </p:cNvSpPr>
          <p:nvPr>
            <p:ph type="sldNum" sz="quarter" idx="5"/>
          </p:nvPr>
        </p:nvSpPr>
        <p:spPr/>
        <p:txBody>
          <a:bodyPr/>
          <a:lstStyle/>
          <a:p>
            <a:pPr lvl="0">
              <a:defRPr/>
            </a:pPr>
            <a:fld id="{BCFCEC31-3E0D-4B72-A6D5-201F578C8645}" type="slidenum">
              <a:rPr lang="en-US" altLang="en-US"/>
              <a:pPr lvl="0">
                <a:defRPr/>
              </a:pPr>
              <a:t>8</a:t>
            </a:fld>
            <a:endParaRPr lang="en-US" altLang="en-US"/>
          </a:p>
        </p:txBody>
      </p:sp>
    </p:spTree>
  </p:cSld>
  <p:clrMapOvr>
    <a:masterClrMapping/>
  </p:clrMapOvr>
</p:notes>
</file>

<file path=ppt/notesSlides/notesSlide9.xml><?xml version="1.0" encoding="utf-8"?>
<p:notes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슬라이드 이미지 개체 틀 3"/>
          <p:cNvSpPr>
            <a:spLocks noGrp="1" noRot="1" noChangeAspect="1" noTextEdit="1"/>
          </p:cNvSpPr>
          <p:nvPr>
            <p:ph type="sldImg" idx="2"/>
          </p:nvPr>
        </p:nvSpPr>
        <p:spPr/>
        <p:txBody>
          <a:bodyPr/>
          <a:lstStyle/>
          <a:p>
            <a:pPr>
              <a:defRPr/>
            </a:pPr>
            <a:endParaRPr lang="ko-KR" altLang="en-US"/>
          </a:p>
        </p:txBody>
      </p:sp>
      <p:sp>
        <p:nvSpPr>
          <p:cNvPr id="3" name="슬라이드 노트 개체 틀 4"/>
          <p:cNvSpPr>
            <a:spLocks noGrp="1"/>
          </p:cNvSpPr>
          <p:nvPr>
            <p:ph type="body" sz="quarter" idx="3"/>
          </p:nvPr>
        </p:nvSpPr>
        <p:spPr/>
        <p:txBody>
          <a:bodyPr/>
          <a:lstStyle/>
          <a:p>
            <a:pPr>
              <a:defRPr/>
            </a:pPr>
            <a:r>
              <a:rPr lang="en-US" altLang="ko-KR"/>
              <a:t>The second finding is that liquidation is very competitive. The paper shows that 73.97% of liquidations pay above-average gas fees, which means liquidators often spend extra fees to win the liquidation transaction. In simple terms, many liquidators are racing, and they bid aggressively because getting the liquidation can be very profitable. So we now have a clear chain: high profit creates intense competition. Next, I will connect this to behavior: how these incentives and protocol rules shape who gains and who loses.</a:t>
            </a:r>
            <a:endParaRPr lang="en-US" altLang="ko-KR"/>
          </a:p>
        </p:txBody>
      </p:sp>
      <p:sp>
        <p:nvSpPr>
          <p:cNvPr id="4" name="슬라이드 번호 개체 틀 6"/>
          <p:cNvSpPr>
            <a:spLocks noGrp="1"/>
          </p:cNvSpPr>
          <p:nvPr>
            <p:ph type="sldNum" sz="quarter" idx="5"/>
          </p:nvPr>
        </p:nvSpPr>
        <p:spPr/>
        <p:txBody>
          <a:bodyPr/>
          <a:lstStyle/>
          <a:p>
            <a:pPr lvl="0">
              <a:defRPr/>
            </a:pPr>
            <a:fld id="{BCFCEC31-3E0D-4B72-A6D5-201F578C8645}" type="slidenum">
              <a:rPr lang="en-US" altLang="en-US"/>
              <a:pPr lvl="0">
                <a:defRPr/>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 Id="rId2" Type="http://schemas.openxmlformats.org/officeDocument/2006/relationships/image" Target="../media/image1.jpeg"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 Id="rId2" Type="http://schemas.openxmlformats.org/officeDocument/2006/relationships/image" Target="../media/image1.jpeg"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266F18B-BF25-4B17-949A-5C1E98EE2A3B}"/>
              </a:ext>
            </a:extLst>
          </p:cNvPr>
          <p:cNvSpPr>
            <a:spLocks noGrp="1"/>
          </p:cNvSpPr>
          <p:nvPr>
            <p:ph type="ctrTitle"/>
          </p:nvPr>
        </p:nvSpPr>
        <p:spPr>
          <a:xfrm>
            <a:off x="1524000" y="1122363"/>
            <a:ext cx="9144000" cy="2387600"/>
          </a:xfrm>
        </p:spPr>
        <p:txBody>
          <a:bodyPr anchor="b"/>
          <a:lstStyle>
            <a:lvl1pPr algn="ctr">
              <a:defRPr sz="4500"/>
            </a:lvl1pPr>
          </a:lstStyle>
          <a:p>
            <a:r>
              <a:rPr lang="ko-KR" altLang="en-US"/>
              <a:t>마스터 제목 스타일 편집</a:t>
            </a:r>
          </a:p>
        </p:txBody>
      </p:sp>
      <p:sp>
        <p:nvSpPr>
          <p:cNvPr id="3" name="부제목 2">
            <a:extLst>
              <a:ext uri="{FF2B5EF4-FFF2-40B4-BE49-F238E27FC236}">
                <a16:creationId xmlns:a16="http://schemas.microsoft.com/office/drawing/2014/main" id="{2F41DD14-F2E5-4F52-AE67-3E0E0B1BAF98}"/>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DF26A833-CF83-4F9E-BE89-6D8FAF067C32}"/>
              </a:ext>
            </a:extLst>
          </p:cNvPr>
          <p:cNvSpPr>
            <a:spLocks noGrp="1"/>
          </p:cNvSpPr>
          <p:nvPr>
            <p:ph type="dt" sz="half" idx="10"/>
          </p:nvPr>
        </p:nvSpPr>
        <p:spPr/>
        <p:txBody>
          <a:bodyPr/>
          <a:lstStyle/>
          <a:p>
            <a:fld id="{8D814C07-18ED-4257-927C-0E83AA50433D}" type="datetimeFigureOut">
              <a:rPr lang="ko-KR" altLang="en-US" smtClean="0"/>
              <a:t>2025-08-29</a:t>
            </a:fld>
            <a:endParaRPr lang="ko-KR" altLang="en-US"/>
          </a:p>
        </p:txBody>
      </p:sp>
      <p:sp>
        <p:nvSpPr>
          <p:cNvPr id="5" name="바닥글 개체 틀 4">
            <a:extLst>
              <a:ext uri="{FF2B5EF4-FFF2-40B4-BE49-F238E27FC236}">
                <a16:creationId xmlns:a16="http://schemas.microsoft.com/office/drawing/2014/main" id="{F80281A5-B7B8-440E-AA6E-7FEB8A42E6B5}"/>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AE6F500A-772C-4D96-8A2A-92D3AC6B8A62}"/>
              </a:ext>
            </a:extLst>
          </p:cNvPr>
          <p:cNvSpPr>
            <a:spLocks noGrp="1"/>
          </p:cNvSpPr>
          <p:nvPr>
            <p:ph type="sldNum" sz="quarter" idx="12"/>
          </p:nvPr>
        </p:nvSpPr>
        <p:spPr/>
        <p:txBody>
          <a:bodyPr/>
          <a:lstStyle/>
          <a:p>
            <a:fld id="{521EC37C-7947-496B-BC71-97BD5835DB34}" type="slidenum">
              <a:rPr lang="ko-KR" altLang="en-US" smtClean="0"/>
              <a:t>‹#›</a:t>
            </a:fld>
            <a:endParaRPr lang="ko-KR" altLang="en-US"/>
          </a:p>
        </p:txBody>
      </p:sp>
    </p:spTree>
    <p:extLst>
      <p:ext uri="{BB962C8B-B14F-4D97-AF65-F5344CB8AC3E}">
        <p14:creationId xmlns:p14="http://schemas.microsoft.com/office/powerpoint/2010/main" val="1417225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85C792C-FC80-41BC-BE10-DC87B6126541}"/>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9EE6244E-E715-4BB5-AC1E-7AF72239E498}"/>
              </a:ext>
            </a:extLst>
          </p:cNvPr>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FF7253CF-F361-4B58-9708-944FB66DA961}"/>
              </a:ext>
            </a:extLst>
          </p:cNvPr>
          <p:cNvSpPr>
            <a:spLocks noGrp="1"/>
          </p:cNvSpPr>
          <p:nvPr>
            <p:ph type="dt" sz="half" idx="10"/>
          </p:nvPr>
        </p:nvSpPr>
        <p:spPr/>
        <p:txBody>
          <a:bodyPr/>
          <a:lstStyle/>
          <a:p>
            <a:fld id="{8D814C07-18ED-4257-927C-0E83AA50433D}" type="datetimeFigureOut">
              <a:rPr lang="ko-KR" altLang="en-US" smtClean="0"/>
              <a:t>2025-08-29</a:t>
            </a:fld>
            <a:endParaRPr lang="ko-KR" altLang="en-US"/>
          </a:p>
        </p:txBody>
      </p:sp>
      <p:sp>
        <p:nvSpPr>
          <p:cNvPr id="5" name="바닥글 개체 틀 4">
            <a:extLst>
              <a:ext uri="{FF2B5EF4-FFF2-40B4-BE49-F238E27FC236}">
                <a16:creationId xmlns:a16="http://schemas.microsoft.com/office/drawing/2014/main" id="{9FD9F29D-5E03-42AB-B749-98A03A803D7A}"/>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7CAC3470-C7AD-43C9-97A7-92F998C2751E}"/>
              </a:ext>
            </a:extLst>
          </p:cNvPr>
          <p:cNvSpPr>
            <a:spLocks noGrp="1"/>
          </p:cNvSpPr>
          <p:nvPr>
            <p:ph type="sldNum" sz="quarter" idx="12"/>
          </p:nvPr>
        </p:nvSpPr>
        <p:spPr/>
        <p:txBody>
          <a:bodyPr/>
          <a:lstStyle/>
          <a:p>
            <a:fld id="{521EC37C-7947-496B-BC71-97BD5835DB34}" type="slidenum">
              <a:rPr lang="ko-KR" altLang="en-US" smtClean="0"/>
              <a:t>‹#›</a:t>
            </a:fld>
            <a:endParaRPr lang="ko-KR" altLang="en-US"/>
          </a:p>
        </p:txBody>
      </p:sp>
    </p:spTree>
    <p:extLst>
      <p:ext uri="{BB962C8B-B14F-4D97-AF65-F5344CB8AC3E}">
        <p14:creationId xmlns:p14="http://schemas.microsoft.com/office/powerpoint/2010/main" val="3302361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AA758258-9731-4E84-97A6-7BADCDB80D95}"/>
              </a:ext>
            </a:extLst>
          </p:cNvPr>
          <p:cNvSpPr>
            <a:spLocks noGrp="1"/>
          </p:cNvSpPr>
          <p:nvPr>
            <p:ph type="title" orient="vert"/>
          </p:nvPr>
        </p:nvSpPr>
        <p:spPr>
          <a:xfrm>
            <a:off x="8724902"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8493136F-BFFF-42ED-9B74-0E1DDC3CD3FA}"/>
              </a:ext>
            </a:extLst>
          </p:cNvPr>
          <p:cNvSpPr>
            <a:spLocks noGrp="1"/>
          </p:cNvSpPr>
          <p:nvPr>
            <p:ph type="body" orient="vert" idx="1"/>
          </p:nvPr>
        </p:nvSpPr>
        <p:spPr>
          <a:xfrm>
            <a:off x="838202"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347710DD-730E-421A-98CD-5BB0A5E21417}"/>
              </a:ext>
            </a:extLst>
          </p:cNvPr>
          <p:cNvSpPr>
            <a:spLocks noGrp="1"/>
          </p:cNvSpPr>
          <p:nvPr>
            <p:ph type="dt" sz="half" idx="10"/>
          </p:nvPr>
        </p:nvSpPr>
        <p:spPr/>
        <p:txBody>
          <a:bodyPr/>
          <a:lstStyle/>
          <a:p>
            <a:fld id="{8D814C07-18ED-4257-927C-0E83AA50433D}" type="datetimeFigureOut">
              <a:rPr lang="ko-KR" altLang="en-US" smtClean="0"/>
              <a:t>2025-08-29</a:t>
            </a:fld>
            <a:endParaRPr lang="ko-KR" altLang="en-US"/>
          </a:p>
        </p:txBody>
      </p:sp>
      <p:sp>
        <p:nvSpPr>
          <p:cNvPr id="5" name="바닥글 개체 틀 4">
            <a:extLst>
              <a:ext uri="{FF2B5EF4-FFF2-40B4-BE49-F238E27FC236}">
                <a16:creationId xmlns:a16="http://schemas.microsoft.com/office/drawing/2014/main" id="{C50A2B27-0D1F-4EAB-8453-067C4D9CCD0E}"/>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786BA66A-18ED-416B-8527-9D0931704912}"/>
              </a:ext>
            </a:extLst>
          </p:cNvPr>
          <p:cNvSpPr>
            <a:spLocks noGrp="1"/>
          </p:cNvSpPr>
          <p:nvPr>
            <p:ph type="sldNum" sz="quarter" idx="12"/>
          </p:nvPr>
        </p:nvSpPr>
        <p:spPr/>
        <p:txBody>
          <a:bodyPr/>
          <a:lstStyle/>
          <a:p>
            <a:fld id="{521EC37C-7947-496B-BC71-97BD5835DB34}" type="slidenum">
              <a:rPr lang="ko-KR" altLang="en-US" smtClean="0"/>
              <a:t>‹#›</a:t>
            </a:fld>
            <a:endParaRPr lang="ko-KR" altLang="en-US"/>
          </a:p>
        </p:txBody>
      </p:sp>
    </p:spTree>
    <p:extLst>
      <p:ext uri="{BB962C8B-B14F-4D97-AF65-F5344CB8AC3E}">
        <p14:creationId xmlns:p14="http://schemas.microsoft.com/office/powerpoint/2010/main" val="2470676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제목 슬라이드" preserve="1">
  <p:cSld name="제목 슬라이드">
    <p:spTree>
      <p:nvGrpSpPr>
        <p:cNvPr id="1" name="Shape 69"/>
        <p:cNvGrpSpPr/>
        <p:nvPr/>
      </p:nvGrpSpPr>
      <p:grpSpPr>
        <a:xfrm>
          <a:off x="0" y="0"/>
          <a:ext cx="0" cy="0"/>
          <a:chOff x="0" y="0"/>
          <a:chExt cx="0" cy="0"/>
        </a:xfrm>
      </p:grpSpPr>
      <p:sp>
        <p:nvSpPr>
          <p:cNvPr id="70" name="Google Shape;70;p14"/>
          <p:cNvSpPr txBox="1">
            <a:spLocks noGrp="1"/>
          </p:cNvSpPr>
          <p:nvPr>
            <p:ph type="ctrTitle"/>
          </p:nvPr>
        </p:nvSpPr>
        <p:spPr>
          <a:xfrm>
            <a:off x="1062000" y="2019600"/>
            <a:ext cx="10069200" cy="1454400"/>
          </a:xfrm>
          <a:prstGeom prst="rect">
            <a:avLst/>
          </a:prstGeom>
          <a:noFill/>
          <a:ln>
            <a:noFill/>
          </a:ln>
        </p:spPr>
        <p:txBody>
          <a:bodyPr spcFirstLastPara="1" wrap="square" lIns="68575" tIns="34275" rIns="68575" bIns="34275" anchor="ctr" anchorCtr="0">
            <a:normAutofit/>
          </a:bodyPr>
          <a:lstStyle>
            <a:lvl1pPr lvl="0" algn="ctr" rtl="0">
              <a:lnSpc>
                <a:spcPct val="90000"/>
              </a:lnSpc>
              <a:spcBef>
                <a:spcPts val="0"/>
              </a:spcBef>
              <a:spcAft>
                <a:spcPts val="0"/>
              </a:spcAft>
              <a:buClr>
                <a:schemeClr val="dk1"/>
              </a:buClr>
              <a:buSzPts val="2700"/>
              <a:buFont typeface="Calibri"/>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1" name="Google Shape;71;p14"/>
          <p:cNvSpPr txBox="1">
            <a:spLocks noGrp="1"/>
          </p:cNvSpPr>
          <p:nvPr>
            <p:ph type="subTitle" idx="1"/>
          </p:nvPr>
        </p:nvSpPr>
        <p:spPr>
          <a:xfrm>
            <a:off x="1062000" y="3618000"/>
            <a:ext cx="10069200" cy="648000"/>
          </a:xfrm>
          <a:prstGeom prst="rect">
            <a:avLst/>
          </a:prstGeom>
          <a:noFill/>
          <a:ln>
            <a:noFill/>
          </a:ln>
        </p:spPr>
        <p:txBody>
          <a:bodyPr spcFirstLastPara="1" wrap="square" lIns="68575" tIns="34275" rIns="68575" bIns="34275" anchor="ctr" anchorCtr="0">
            <a:normAutofit/>
          </a:bodyPr>
          <a:lstStyle>
            <a:lvl1pPr lvl="0" algn="ctr" rtl="0">
              <a:lnSpc>
                <a:spcPct val="100000"/>
              </a:lnSpc>
              <a:spcBef>
                <a:spcPts val="800"/>
              </a:spcBef>
              <a:spcAft>
                <a:spcPts val="0"/>
              </a:spcAft>
              <a:buClr>
                <a:schemeClr val="dk1"/>
              </a:buClr>
              <a:buSzPts val="1500"/>
              <a:buNone/>
              <a:defRPr sz="1500" b="0"/>
            </a:lvl1pPr>
            <a:lvl2pPr lvl="1" algn="ctr" rtl="0">
              <a:lnSpc>
                <a:spcPct val="150000"/>
              </a:lnSpc>
              <a:spcBef>
                <a:spcPts val="400"/>
              </a:spcBef>
              <a:spcAft>
                <a:spcPts val="0"/>
              </a:spcAft>
              <a:buClr>
                <a:schemeClr val="dk1"/>
              </a:buClr>
              <a:buSzPts val="1500"/>
              <a:buNone/>
              <a:defRPr sz="1500"/>
            </a:lvl2pPr>
            <a:lvl3pPr lvl="2" algn="ctr" rtl="0">
              <a:lnSpc>
                <a:spcPct val="150000"/>
              </a:lnSpc>
              <a:spcBef>
                <a:spcPts val="400"/>
              </a:spcBef>
              <a:spcAft>
                <a:spcPts val="0"/>
              </a:spcAft>
              <a:buClr>
                <a:schemeClr val="dk1"/>
              </a:buClr>
              <a:buSzPts val="1400"/>
              <a:buNone/>
              <a:defRPr sz="1400"/>
            </a:lvl3pPr>
            <a:lvl4pPr lvl="3" algn="ctr" rtl="0">
              <a:lnSpc>
                <a:spcPct val="150000"/>
              </a:lnSpc>
              <a:spcBef>
                <a:spcPts val="400"/>
              </a:spcBef>
              <a:spcAft>
                <a:spcPts val="0"/>
              </a:spcAft>
              <a:buClr>
                <a:schemeClr val="dk1"/>
              </a:buClr>
              <a:buSzPts val="1200"/>
              <a:buNone/>
              <a:defRPr sz="1200"/>
            </a:lvl4pPr>
            <a:lvl5pPr lvl="4" algn="ctr" rtl="0">
              <a:lnSpc>
                <a:spcPct val="15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72" name="Google Shape;72;p14"/>
          <p:cNvSpPr txBox="1">
            <a:spLocks noGrp="1"/>
          </p:cNvSpPr>
          <p:nvPr>
            <p:ph type="dt" idx="10"/>
          </p:nvPr>
        </p:nvSpPr>
        <p:spPr>
          <a:xfrm>
            <a:off x="4724400" y="6046645"/>
            <a:ext cx="2743200" cy="2880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solidFill>
                  <a:schemeClr val="dk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3" name="Google Shape;73;p14"/>
          <p:cNvSpPr txBox="1">
            <a:spLocks noGrp="1"/>
          </p:cNvSpPr>
          <p:nvPr>
            <p:ph type="ftr" idx="11"/>
          </p:nvPr>
        </p:nvSpPr>
        <p:spPr>
          <a:xfrm>
            <a:off x="4038600" y="6538844"/>
            <a:ext cx="4114800" cy="2880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cxnSp>
        <p:nvCxnSpPr>
          <p:cNvPr id="74" name="Google Shape;74;p14"/>
          <p:cNvCxnSpPr/>
          <p:nvPr/>
        </p:nvCxnSpPr>
        <p:spPr>
          <a:xfrm>
            <a:off x="0" y="1116725"/>
            <a:ext cx="12192000" cy="0"/>
          </a:xfrm>
          <a:prstGeom prst="straightConnector1">
            <a:avLst/>
          </a:prstGeom>
          <a:noFill/>
          <a:ln w="38100" cap="flat" cmpd="sng">
            <a:solidFill>
              <a:srgbClr val="DC2314"/>
            </a:solidFill>
            <a:prstDash val="solid"/>
            <a:miter lim="800000"/>
            <a:headEnd type="none" w="sm" len="sm"/>
            <a:tailEnd type="none" w="sm" len="sm"/>
          </a:ln>
        </p:spPr>
      </p:cxnSp>
      <p:cxnSp>
        <p:nvCxnSpPr>
          <p:cNvPr id="75" name="Google Shape;75;p14"/>
          <p:cNvCxnSpPr/>
          <p:nvPr/>
        </p:nvCxnSpPr>
        <p:spPr>
          <a:xfrm>
            <a:off x="0" y="4470199"/>
            <a:ext cx="12192000" cy="0"/>
          </a:xfrm>
          <a:prstGeom prst="straightConnector1">
            <a:avLst/>
          </a:prstGeom>
          <a:noFill/>
          <a:ln w="38100" cap="flat" cmpd="sng">
            <a:solidFill>
              <a:srgbClr val="4F5B54"/>
            </a:solidFill>
            <a:prstDash val="solid"/>
            <a:miter lim="800000"/>
            <a:headEnd type="none" w="sm" len="sm"/>
            <a:tailEnd type="none" w="sm" len="sm"/>
          </a:ln>
        </p:spPr>
      </p:cxnSp>
      <p:sp>
        <p:nvSpPr>
          <p:cNvPr id="76" name="Google Shape;76;p14"/>
          <p:cNvSpPr txBox="1">
            <a:spLocks noGrp="1"/>
          </p:cNvSpPr>
          <p:nvPr>
            <p:ph type="body" idx="2"/>
          </p:nvPr>
        </p:nvSpPr>
        <p:spPr>
          <a:xfrm>
            <a:off x="1060704" y="4923383"/>
            <a:ext cx="10067600" cy="475600"/>
          </a:xfrm>
          <a:prstGeom prst="rect">
            <a:avLst/>
          </a:prstGeom>
          <a:noFill/>
          <a:ln>
            <a:noFill/>
          </a:ln>
        </p:spPr>
        <p:txBody>
          <a:bodyPr spcFirstLastPara="1" wrap="square" lIns="68575" tIns="34275" rIns="68575" bIns="34275" anchor="ctr" anchorCtr="0">
            <a:noAutofit/>
          </a:bodyPr>
          <a:lstStyle>
            <a:lvl1pPr marL="457189" lvl="0" indent="-228594" algn="ctr" rtl="0">
              <a:lnSpc>
                <a:spcPct val="100000"/>
              </a:lnSpc>
              <a:spcBef>
                <a:spcPts val="800"/>
              </a:spcBef>
              <a:spcAft>
                <a:spcPts val="0"/>
              </a:spcAft>
              <a:buClr>
                <a:schemeClr val="dk1"/>
              </a:buClr>
              <a:buSzPts val="1200"/>
              <a:buNone/>
              <a:defRPr sz="1200" b="1"/>
            </a:lvl1pPr>
            <a:lvl2pPr marL="914378" lvl="1" indent="-317492" algn="l" rtl="0">
              <a:lnSpc>
                <a:spcPct val="150000"/>
              </a:lnSpc>
              <a:spcBef>
                <a:spcPts val="400"/>
              </a:spcBef>
              <a:spcAft>
                <a:spcPts val="0"/>
              </a:spcAft>
              <a:buClr>
                <a:schemeClr val="dk1"/>
              </a:buClr>
              <a:buSzPts val="1400"/>
              <a:buChar char="•"/>
              <a:defRPr/>
            </a:lvl2pPr>
            <a:lvl3pPr marL="1371566" lvl="2" indent="-317492" algn="l" rtl="0">
              <a:lnSpc>
                <a:spcPct val="150000"/>
              </a:lnSpc>
              <a:spcBef>
                <a:spcPts val="400"/>
              </a:spcBef>
              <a:spcAft>
                <a:spcPts val="0"/>
              </a:spcAft>
              <a:buClr>
                <a:schemeClr val="dk1"/>
              </a:buClr>
              <a:buSzPts val="1400"/>
              <a:buChar char="o"/>
              <a:defRPr/>
            </a:lvl3pPr>
            <a:lvl4pPr marL="1828754" lvl="3" indent="-317492" algn="l" rtl="0">
              <a:lnSpc>
                <a:spcPct val="150000"/>
              </a:lnSpc>
              <a:spcBef>
                <a:spcPts val="400"/>
              </a:spcBef>
              <a:spcAft>
                <a:spcPts val="0"/>
              </a:spcAft>
              <a:buClr>
                <a:schemeClr val="dk1"/>
              </a:buClr>
              <a:buSzPts val="1400"/>
              <a:buChar char="⮚"/>
              <a:defRPr/>
            </a:lvl4pPr>
            <a:lvl5pPr marL="2285943" lvl="4" indent="-317492" algn="l" rtl="0">
              <a:lnSpc>
                <a:spcPct val="150000"/>
              </a:lnSpc>
              <a:spcBef>
                <a:spcPts val="400"/>
              </a:spcBef>
              <a:spcAft>
                <a:spcPts val="0"/>
              </a:spcAft>
              <a:buClr>
                <a:schemeClr val="dk1"/>
              </a:buClr>
              <a:buSzPts val="1400"/>
              <a:buChar char="✔"/>
              <a:defRPr/>
            </a:lvl5pPr>
            <a:lvl6pPr marL="2743132" lvl="5" indent="-317492" algn="l" rtl="0">
              <a:lnSpc>
                <a:spcPct val="90000"/>
              </a:lnSpc>
              <a:spcBef>
                <a:spcPts val="400"/>
              </a:spcBef>
              <a:spcAft>
                <a:spcPts val="0"/>
              </a:spcAft>
              <a:buClr>
                <a:schemeClr val="dk1"/>
              </a:buClr>
              <a:buSzPts val="1400"/>
              <a:buChar char="•"/>
              <a:defRPr/>
            </a:lvl6pPr>
            <a:lvl7pPr marL="3200320" lvl="6" indent="-317492" algn="l" rtl="0">
              <a:lnSpc>
                <a:spcPct val="90000"/>
              </a:lnSpc>
              <a:spcBef>
                <a:spcPts val="400"/>
              </a:spcBef>
              <a:spcAft>
                <a:spcPts val="0"/>
              </a:spcAft>
              <a:buClr>
                <a:schemeClr val="dk1"/>
              </a:buClr>
              <a:buSzPts val="1400"/>
              <a:buChar char="•"/>
              <a:defRPr/>
            </a:lvl7pPr>
            <a:lvl8pPr marL="3657509" lvl="7" indent="-317492" algn="l" rtl="0">
              <a:lnSpc>
                <a:spcPct val="90000"/>
              </a:lnSpc>
              <a:spcBef>
                <a:spcPts val="400"/>
              </a:spcBef>
              <a:spcAft>
                <a:spcPts val="0"/>
              </a:spcAft>
              <a:buClr>
                <a:schemeClr val="dk1"/>
              </a:buClr>
              <a:buSzPts val="1400"/>
              <a:buChar char="•"/>
              <a:defRPr/>
            </a:lvl8pPr>
            <a:lvl9pPr marL="4114697" lvl="8" indent="-317492" algn="l" rtl="0">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1893985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제목 및 내용" type="obj" preserve="1">
  <p:cSld name="제목 및 내용">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288000" y="288000"/>
            <a:ext cx="11520000" cy="5400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9" name="Google Shape;79;p15"/>
          <p:cNvSpPr txBox="1">
            <a:spLocks noGrp="1"/>
          </p:cNvSpPr>
          <p:nvPr>
            <p:ph type="body" idx="1" hasCustomPrompt="1"/>
          </p:nvPr>
        </p:nvSpPr>
        <p:spPr>
          <a:xfrm>
            <a:off x="288000" y="882000"/>
            <a:ext cx="11520000" cy="5580000"/>
          </a:xfrm>
          <a:prstGeom prst="rect">
            <a:avLst/>
          </a:prstGeom>
          <a:noFill/>
          <a:ln>
            <a:noFill/>
          </a:ln>
        </p:spPr>
        <p:txBody>
          <a:bodyPr spcFirstLastPara="1" wrap="square" lIns="68575" tIns="34275" rIns="68575" bIns="34275" anchor="t" anchorCtr="0">
            <a:normAutofit/>
          </a:bodyPr>
          <a:lstStyle>
            <a:lvl1pPr marL="608400" lvl="0" indent="-457200" algn="l" rtl="0">
              <a:lnSpc>
                <a:spcPct val="100000"/>
              </a:lnSpc>
              <a:spcBef>
                <a:spcPts val="0"/>
              </a:spcBef>
              <a:spcAft>
                <a:spcPts val="0"/>
              </a:spcAft>
              <a:buClr>
                <a:schemeClr val="dk1"/>
              </a:buClr>
              <a:buSzPct val="55000"/>
              <a:buFont typeface="Wingdings" panose="05000000000000000000" pitchFamily="2" charset="2"/>
              <a:buChar char="l"/>
              <a:defRPr sz="2400" b="0"/>
            </a:lvl1pPr>
            <a:lvl2pPr marL="914378" lvl="1" indent="-317492" algn="l" rtl="0">
              <a:lnSpc>
                <a:spcPct val="150000"/>
              </a:lnSpc>
              <a:spcBef>
                <a:spcPts val="400"/>
              </a:spcBef>
              <a:spcAft>
                <a:spcPts val="0"/>
              </a:spcAft>
              <a:buClr>
                <a:schemeClr val="dk1"/>
              </a:buClr>
              <a:buSzPct val="75000"/>
              <a:buFont typeface="Wingdings" panose="05000000000000000000" pitchFamily="2" charset="2"/>
              <a:buChar char="§"/>
              <a:defRPr sz="2000"/>
            </a:lvl2pPr>
            <a:lvl3pPr marL="1371566" lvl="2" indent="-304793" algn="l" rtl="0">
              <a:lnSpc>
                <a:spcPct val="150000"/>
              </a:lnSpc>
              <a:spcBef>
                <a:spcPts val="400"/>
              </a:spcBef>
              <a:spcAft>
                <a:spcPts val="0"/>
              </a:spcAft>
              <a:buClr>
                <a:schemeClr val="dk1"/>
              </a:buClr>
              <a:buSzPts val="1200"/>
              <a:buFont typeface="Courier New"/>
              <a:buChar char="o"/>
              <a:defRPr sz="1800"/>
            </a:lvl3pPr>
            <a:lvl4pPr marL="1828754" lvl="3" indent="-298442" algn="l" rtl="0">
              <a:lnSpc>
                <a:spcPct val="150000"/>
              </a:lnSpc>
              <a:spcBef>
                <a:spcPts val="400"/>
              </a:spcBef>
              <a:spcAft>
                <a:spcPts val="0"/>
              </a:spcAft>
              <a:buClr>
                <a:schemeClr val="dk1"/>
              </a:buClr>
              <a:buSzPts val="1100"/>
              <a:buFont typeface="Noto Sans Symbols"/>
              <a:buChar char="⮚"/>
              <a:defRPr sz="1600"/>
            </a:lvl4pPr>
            <a:lvl5pPr marL="2285943" lvl="4" indent="-285743" algn="l" rtl="0">
              <a:lnSpc>
                <a:spcPct val="150000"/>
              </a:lnSpc>
              <a:spcBef>
                <a:spcPts val="400"/>
              </a:spcBef>
              <a:spcAft>
                <a:spcPts val="0"/>
              </a:spcAft>
              <a:buClr>
                <a:schemeClr val="dk1"/>
              </a:buClr>
              <a:buSzPts val="900"/>
              <a:buFont typeface="Noto Sans Symbols"/>
              <a:buChar char="✔"/>
              <a:defRPr/>
            </a:lvl5pPr>
            <a:lvl6pPr marL="2743132" lvl="5" indent="-317492" algn="l" rtl="0">
              <a:lnSpc>
                <a:spcPct val="90000"/>
              </a:lnSpc>
              <a:spcBef>
                <a:spcPts val="400"/>
              </a:spcBef>
              <a:spcAft>
                <a:spcPts val="0"/>
              </a:spcAft>
              <a:buClr>
                <a:schemeClr val="dk1"/>
              </a:buClr>
              <a:buSzPts val="1400"/>
              <a:buChar char="•"/>
              <a:defRPr/>
            </a:lvl6pPr>
            <a:lvl7pPr marL="3200320" lvl="6" indent="-317492" algn="l" rtl="0">
              <a:lnSpc>
                <a:spcPct val="90000"/>
              </a:lnSpc>
              <a:spcBef>
                <a:spcPts val="400"/>
              </a:spcBef>
              <a:spcAft>
                <a:spcPts val="0"/>
              </a:spcAft>
              <a:buClr>
                <a:schemeClr val="dk1"/>
              </a:buClr>
              <a:buSzPts val="1400"/>
              <a:buChar char="•"/>
              <a:defRPr/>
            </a:lvl7pPr>
            <a:lvl8pPr marL="3657509" lvl="7" indent="-317492" algn="l" rtl="0">
              <a:lnSpc>
                <a:spcPct val="90000"/>
              </a:lnSpc>
              <a:spcBef>
                <a:spcPts val="400"/>
              </a:spcBef>
              <a:spcAft>
                <a:spcPts val="0"/>
              </a:spcAft>
              <a:buClr>
                <a:schemeClr val="dk1"/>
              </a:buClr>
              <a:buSzPts val="1400"/>
              <a:buChar char="•"/>
              <a:defRPr/>
            </a:lvl8pPr>
            <a:lvl9pPr marL="4114697" lvl="8" indent="-317492" algn="l" rtl="0">
              <a:lnSpc>
                <a:spcPct val="90000"/>
              </a:lnSpc>
              <a:spcBef>
                <a:spcPts val="400"/>
              </a:spcBef>
              <a:spcAft>
                <a:spcPts val="0"/>
              </a:spcAft>
              <a:buClr>
                <a:schemeClr val="dk1"/>
              </a:buClr>
              <a:buSzPts val="1400"/>
              <a:buChar char="•"/>
              <a:defRPr/>
            </a:lvl9pPr>
          </a:lstStyle>
          <a:p>
            <a:r>
              <a:rPr lang="en-US" dirty="0"/>
              <a:t> </a:t>
            </a:r>
          </a:p>
          <a:p>
            <a:pPr lvl="1"/>
            <a:r>
              <a:rPr lang="en-US" dirty="0"/>
              <a:t> </a:t>
            </a:r>
          </a:p>
          <a:p>
            <a:pPr lvl="2"/>
            <a:r>
              <a:rPr lang="en-US" dirty="0"/>
              <a:t> </a:t>
            </a:r>
          </a:p>
          <a:p>
            <a:pPr lvl="3"/>
            <a:r>
              <a:rPr lang="en-US" dirty="0"/>
              <a:t> </a:t>
            </a:r>
          </a:p>
        </p:txBody>
      </p:sp>
      <p:sp>
        <p:nvSpPr>
          <p:cNvPr id="80" name="Google Shape;80;p15"/>
          <p:cNvSpPr txBox="1">
            <a:spLocks noGrp="1"/>
          </p:cNvSpPr>
          <p:nvPr>
            <p:ph type="ftr" idx="11"/>
          </p:nvPr>
        </p:nvSpPr>
        <p:spPr>
          <a:xfrm>
            <a:off x="4038600" y="6538844"/>
            <a:ext cx="4114800" cy="2880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1" name="Google Shape;81;p15"/>
          <p:cNvSpPr txBox="1">
            <a:spLocks noGrp="1"/>
          </p:cNvSpPr>
          <p:nvPr>
            <p:ph type="sldNum" idx="12"/>
          </p:nvPr>
        </p:nvSpPr>
        <p:spPr>
          <a:xfrm>
            <a:off x="8610600" y="6538844"/>
            <a:ext cx="2743200" cy="2880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US" altLang="ko" smtClean="0"/>
              <a:pPr/>
              <a:t>‹#›</a:t>
            </a:fld>
            <a:endParaRPr lang="ko" altLang="en-US"/>
          </a:p>
        </p:txBody>
      </p:sp>
      <p:cxnSp>
        <p:nvCxnSpPr>
          <p:cNvPr id="82" name="Google Shape;82;p15"/>
          <p:cNvCxnSpPr/>
          <p:nvPr/>
        </p:nvCxnSpPr>
        <p:spPr>
          <a:xfrm>
            <a:off x="288000" y="863241"/>
            <a:ext cx="11520000" cy="0"/>
          </a:xfrm>
          <a:prstGeom prst="straightConnector1">
            <a:avLst/>
          </a:prstGeom>
          <a:noFill/>
          <a:ln w="38100" cap="flat" cmpd="sng">
            <a:solidFill>
              <a:srgbClr val="DC2314"/>
            </a:solidFill>
            <a:prstDash val="solid"/>
            <a:miter lim="800000"/>
            <a:headEnd type="none" w="sm" len="sm"/>
            <a:tailEnd type="none" w="sm" len="sm"/>
          </a:ln>
        </p:spPr>
      </p:cxnSp>
      <p:cxnSp>
        <p:nvCxnSpPr>
          <p:cNvPr id="83" name="Google Shape;83;p15"/>
          <p:cNvCxnSpPr/>
          <p:nvPr/>
        </p:nvCxnSpPr>
        <p:spPr>
          <a:xfrm>
            <a:off x="286353" y="6496183"/>
            <a:ext cx="11520000" cy="0"/>
          </a:xfrm>
          <a:prstGeom prst="straightConnector1">
            <a:avLst/>
          </a:prstGeom>
          <a:noFill/>
          <a:ln w="38100" cap="flat" cmpd="sng">
            <a:solidFill>
              <a:srgbClr val="4F5B54"/>
            </a:solidFill>
            <a:prstDash val="solid"/>
            <a:miter lim="800000"/>
            <a:headEnd type="none" w="sm" len="sm"/>
            <a:tailEnd type="none" w="sm" len="sm"/>
          </a:ln>
        </p:spPr>
      </p:cxnSp>
      <p:pic>
        <p:nvPicPr>
          <p:cNvPr id="84" name="Google Shape;84;p15" descr="로고, 폰트, 그래픽, 상징이(가) 표시된 사진&#10;&#10;자동 생성된 설명"/>
          <p:cNvPicPr preferRelativeResize="0"/>
          <p:nvPr/>
        </p:nvPicPr>
        <p:blipFill rotWithShape="1">
          <a:blip r:embed="rId2">
            <a:alphaModFix/>
          </a:blip>
          <a:srcRect/>
          <a:stretch/>
        </p:blipFill>
        <p:spPr>
          <a:xfrm>
            <a:off x="286357" y="6538849"/>
            <a:ext cx="801745" cy="245239"/>
          </a:xfrm>
          <a:prstGeom prst="rect">
            <a:avLst/>
          </a:prstGeom>
          <a:noFill/>
          <a:ln>
            <a:noFill/>
          </a:ln>
        </p:spPr>
      </p:pic>
    </p:spTree>
    <p:extLst>
      <p:ext uri="{BB962C8B-B14F-4D97-AF65-F5344CB8AC3E}">
        <p14:creationId xmlns:p14="http://schemas.microsoft.com/office/powerpoint/2010/main" val="197050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구역 머리글" type="secHead" preserve="1">
  <p:cSld name="구역 머리글">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831851" y="1709737"/>
            <a:ext cx="10515600" cy="2852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3600"/>
              <a:buFont typeface="Calibri"/>
              <a:buNone/>
              <a:defRPr sz="36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7" name="Google Shape;87;p16"/>
          <p:cNvSpPr txBox="1">
            <a:spLocks noGrp="1"/>
          </p:cNvSpPr>
          <p:nvPr>
            <p:ph type="body" idx="1"/>
          </p:nvPr>
        </p:nvSpPr>
        <p:spPr>
          <a:xfrm>
            <a:off x="831851" y="4589463"/>
            <a:ext cx="10515600" cy="1500000"/>
          </a:xfrm>
          <a:prstGeom prst="rect">
            <a:avLst/>
          </a:prstGeom>
          <a:noFill/>
          <a:ln>
            <a:noFill/>
          </a:ln>
        </p:spPr>
        <p:txBody>
          <a:bodyPr spcFirstLastPara="1" wrap="square" lIns="68575" tIns="34275" rIns="68575" bIns="34275" anchor="t" anchorCtr="0">
            <a:normAutofit/>
          </a:bodyPr>
          <a:lstStyle>
            <a:lvl1pPr marL="457189" lvl="0" indent="-228594" algn="l" rtl="0">
              <a:lnSpc>
                <a:spcPct val="100000"/>
              </a:lnSpc>
              <a:spcBef>
                <a:spcPts val="800"/>
              </a:spcBef>
              <a:spcAft>
                <a:spcPts val="0"/>
              </a:spcAft>
              <a:buClr>
                <a:schemeClr val="dk1"/>
              </a:buClr>
              <a:buSzPts val="1500"/>
              <a:buNone/>
              <a:defRPr sz="1500" b="0">
                <a:solidFill>
                  <a:schemeClr val="dk1"/>
                </a:solidFill>
              </a:defRPr>
            </a:lvl1pPr>
            <a:lvl2pPr marL="914378" lvl="1" indent="-228594" algn="l" rtl="0">
              <a:lnSpc>
                <a:spcPct val="150000"/>
              </a:lnSpc>
              <a:spcBef>
                <a:spcPts val="400"/>
              </a:spcBef>
              <a:spcAft>
                <a:spcPts val="0"/>
              </a:spcAft>
              <a:buClr>
                <a:srgbClr val="888888"/>
              </a:buClr>
              <a:buSzPts val="1500"/>
              <a:buNone/>
              <a:defRPr sz="1500">
                <a:solidFill>
                  <a:srgbClr val="888888"/>
                </a:solidFill>
              </a:defRPr>
            </a:lvl2pPr>
            <a:lvl3pPr marL="1371566" lvl="2" indent="-228594" algn="l" rtl="0">
              <a:lnSpc>
                <a:spcPct val="150000"/>
              </a:lnSpc>
              <a:spcBef>
                <a:spcPts val="400"/>
              </a:spcBef>
              <a:spcAft>
                <a:spcPts val="0"/>
              </a:spcAft>
              <a:buClr>
                <a:srgbClr val="888888"/>
              </a:buClr>
              <a:buSzPts val="1400"/>
              <a:buNone/>
              <a:defRPr sz="1400">
                <a:solidFill>
                  <a:srgbClr val="888888"/>
                </a:solidFill>
              </a:defRPr>
            </a:lvl3pPr>
            <a:lvl4pPr marL="1828754" lvl="3" indent="-228594" algn="l" rtl="0">
              <a:lnSpc>
                <a:spcPct val="150000"/>
              </a:lnSpc>
              <a:spcBef>
                <a:spcPts val="400"/>
              </a:spcBef>
              <a:spcAft>
                <a:spcPts val="0"/>
              </a:spcAft>
              <a:buClr>
                <a:srgbClr val="888888"/>
              </a:buClr>
              <a:buSzPts val="1200"/>
              <a:buNone/>
              <a:defRPr sz="1200">
                <a:solidFill>
                  <a:srgbClr val="888888"/>
                </a:solidFill>
              </a:defRPr>
            </a:lvl4pPr>
            <a:lvl5pPr marL="2285943" lvl="4" indent="-228594" algn="l" rtl="0">
              <a:lnSpc>
                <a:spcPct val="150000"/>
              </a:lnSpc>
              <a:spcBef>
                <a:spcPts val="400"/>
              </a:spcBef>
              <a:spcAft>
                <a:spcPts val="0"/>
              </a:spcAft>
              <a:buClr>
                <a:srgbClr val="888888"/>
              </a:buClr>
              <a:buSzPts val="1200"/>
              <a:buNone/>
              <a:defRPr sz="1200">
                <a:solidFill>
                  <a:srgbClr val="888888"/>
                </a:solidFill>
              </a:defRPr>
            </a:lvl5pPr>
            <a:lvl6pPr marL="2743132" lvl="5" indent="-228594" algn="l" rtl="0">
              <a:lnSpc>
                <a:spcPct val="90000"/>
              </a:lnSpc>
              <a:spcBef>
                <a:spcPts val="400"/>
              </a:spcBef>
              <a:spcAft>
                <a:spcPts val="0"/>
              </a:spcAft>
              <a:buClr>
                <a:srgbClr val="888888"/>
              </a:buClr>
              <a:buSzPts val="1200"/>
              <a:buNone/>
              <a:defRPr sz="1200">
                <a:solidFill>
                  <a:srgbClr val="888888"/>
                </a:solidFill>
              </a:defRPr>
            </a:lvl6pPr>
            <a:lvl7pPr marL="3200320" lvl="6" indent="-228594" algn="l" rtl="0">
              <a:lnSpc>
                <a:spcPct val="90000"/>
              </a:lnSpc>
              <a:spcBef>
                <a:spcPts val="400"/>
              </a:spcBef>
              <a:spcAft>
                <a:spcPts val="0"/>
              </a:spcAft>
              <a:buClr>
                <a:srgbClr val="888888"/>
              </a:buClr>
              <a:buSzPts val="1200"/>
              <a:buNone/>
              <a:defRPr sz="1200">
                <a:solidFill>
                  <a:srgbClr val="888888"/>
                </a:solidFill>
              </a:defRPr>
            </a:lvl7pPr>
            <a:lvl8pPr marL="3657509" lvl="7" indent="-228594" algn="l" rtl="0">
              <a:lnSpc>
                <a:spcPct val="90000"/>
              </a:lnSpc>
              <a:spcBef>
                <a:spcPts val="400"/>
              </a:spcBef>
              <a:spcAft>
                <a:spcPts val="0"/>
              </a:spcAft>
              <a:buClr>
                <a:srgbClr val="888888"/>
              </a:buClr>
              <a:buSzPts val="1200"/>
              <a:buNone/>
              <a:defRPr sz="1200">
                <a:solidFill>
                  <a:srgbClr val="888888"/>
                </a:solidFill>
              </a:defRPr>
            </a:lvl8pPr>
            <a:lvl9pPr marL="4114697" lvl="8" indent="-228594" algn="l" rtl="0">
              <a:lnSpc>
                <a:spcPct val="90000"/>
              </a:lnSpc>
              <a:spcBef>
                <a:spcPts val="400"/>
              </a:spcBef>
              <a:spcAft>
                <a:spcPts val="0"/>
              </a:spcAft>
              <a:buClr>
                <a:srgbClr val="888888"/>
              </a:buClr>
              <a:buSzPts val="1200"/>
              <a:buNone/>
              <a:defRPr sz="1200">
                <a:solidFill>
                  <a:srgbClr val="888888"/>
                </a:solidFill>
              </a:defRPr>
            </a:lvl9pPr>
          </a:lstStyle>
          <a:p>
            <a:endParaRPr/>
          </a:p>
        </p:txBody>
      </p:sp>
    </p:spTree>
    <p:extLst>
      <p:ext uri="{BB962C8B-B14F-4D97-AF65-F5344CB8AC3E}">
        <p14:creationId xmlns:p14="http://schemas.microsoft.com/office/powerpoint/2010/main" val="3109734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콘텐츠 2개" type="twoObj" preserve="1">
  <p:cSld name="콘텐츠 2개">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288000" y="288000"/>
            <a:ext cx="11520000" cy="5400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0" name="Google Shape;90;p17"/>
          <p:cNvSpPr txBox="1">
            <a:spLocks noGrp="1"/>
          </p:cNvSpPr>
          <p:nvPr>
            <p:ph type="body" idx="1"/>
          </p:nvPr>
        </p:nvSpPr>
        <p:spPr>
          <a:xfrm>
            <a:off x="288000" y="882000"/>
            <a:ext cx="5760000" cy="5580000"/>
          </a:xfrm>
          <a:prstGeom prst="rect">
            <a:avLst/>
          </a:prstGeom>
          <a:noFill/>
          <a:ln>
            <a:noFill/>
          </a:ln>
        </p:spPr>
        <p:txBody>
          <a:bodyPr spcFirstLastPara="1" wrap="square" lIns="68575" tIns="34275" rIns="68575" bIns="34275" anchor="t" anchorCtr="0">
            <a:normAutofit/>
          </a:bodyPr>
          <a:lstStyle>
            <a:lvl1pPr marL="457189" lvl="0" indent="-317492" algn="l" rtl="0">
              <a:lnSpc>
                <a:spcPct val="100000"/>
              </a:lnSpc>
              <a:spcBef>
                <a:spcPts val="800"/>
              </a:spcBef>
              <a:spcAft>
                <a:spcPts val="0"/>
              </a:spcAft>
              <a:buClr>
                <a:schemeClr val="dk1"/>
              </a:buClr>
              <a:buSzPts val="1400"/>
              <a:buChar char="▪"/>
              <a:defRPr/>
            </a:lvl1pPr>
            <a:lvl2pPr marL="914378" lvl="1" indent="-317492" algn="l" rtl="0">
              <a:lnSpc>
                <a:spcPct val="150000"/>
              </a:lnSpc>
              <a:spcBef>
                <a:spcPts val="400"/>
              </a:spcBef>
              <a:spcAft>
                <a:spcPts val="0"/>
              </a:spcAft>
              <a:buClr>
                <a:schemeClr val="dk1"/>
              </a:buClr>
              <a:buSzPts val="1400"/>
              <a:buChar char="•"/>
              <a:defRPr/>
            </a:lvl2pPr>
            <a:lvl3pPr marL="1371566" lvl="2" indent="-317492" algn="l" rtl="0">
              <a:lnSpc>
                <a:spcPct val="150000"/>
              </a:lnSpc>
              <a:spcBef>
                <a:spcPts val="400"/>
              </a:spcBef>
              <a:spcAft>
                <a:spcPts val="0"/>
              </a:spcAft>
              <a:buClr>
                <a:schemeClr val="dk1"/>
              </a:buClr>
              <a:buSzPts val="1400"/>
              <a:buChar char="o"/>
              <a:defRPr/>
            </a:lvl3pPr>
            <a:lvl4pPr marL="1828754" lvl="3" indent="-317492" algn="l" rtl="0">
              <a:lnSpc>
                <a:spcPct val="150000"/>
              </a:lnSpc>
              <a:spcBef>
                <a:spcPts val="400"/>
              </a:spcBef>
              <a:spcAft>
                <a:spcPts val="0"/>
              </a:spcAft>
              <a:buClr>
                <a:schemeClr val="dk1"/>
              </a:buClr>
              <a:buSzPts val="1400"/>
              <a:buChar char="⮚"/>
              <a:defRPr/>
            </a:lvl4pPr>
            <a:lvl5pPr marL="2285943" lvl="4" indent="-317492" algn="l" rtl="0">
              <a:lnSpc>
                <a:spcPct val="150000"/>
              </a:lnSpc>
              <a:spcBef>
                <a:spcPts val="400"/>
              </a:spcBef>
              <a:spcAft>
                <a:spcPts val="0"/>
              </a:spcAft>
              <a:buClr>
                <a:schemeClr val="dk1"/>
              </a:buClr>
              <a:buSzPts val="1400"/>
              <a:buChar char="✔"/>
              <a:defRPr/>
            </a:lvl5pPr>
            <a:lvl6pPr marL="2743132" lvl="5" indent="-317492" algn="l" rtl="0">
              <a:lnSpc>
                <a:spcPct val="90000"/>
              </a:lnSpc>
              <a:spcBef>
                <a:spcPts val="400"/>
              </a:spcBef>
              <a:spcAft>
                <a:spcPts val="0"/>
              </a:spcAft>
              <a:buClr>
                <a:schemeClr val="dk1"/>
              </a:buClr>
              <a:buSzPts val="1400"/>
              <a:buChar char="•"/>
              <a:defRPr/>
            </a:lvl6pPr>
            <a:lvl7pPr marL="3200320" lvl="6" indent="-317492" algn="l" rtl="0">
              <a:lnSpc>
                <a:spcPct val="90000"/>
              </a:lnSpc>
              <a:spcBef>
                <a:spcPts val="400"/>
              </a:spcBef>
              <a:spcAft>
                <a:spcPts val="0"/>
              </a:spcAft>
              <a:buClr>
                <a:schemeClr val="dk1"/>
              </a:buClr>
              <a:buSzPts val="1400"/>
              <a:buChar char="•"/>
              <a:defRPr/>
            </a:lvl7pPr>
            <a:lvl8pPr marL="3657509" lvl="7" indent="-317492" algn="l" rtl="0">
              <a:lnSpc>
                <a:spcPct val="90000"/>
              </a:lnSpc>
              <a:spcBef>
                <a:spcPts val="400"/>
              </a:spcBef>
              <a:spcAft>
                <a:spcPts val="0"/>
              </a:spcAft>
              <a:buClr>
                <a:schemeClr val="dk1"/>
              </a:buClr>
              <a:buSzPts val="1400"/>
              <a:buChar char="•"/>
              <a:defRPr/>
            </a:lvl8pPr>
            <a:lvl9pPr marL="4114697" lvl="8" indent="-317492" algn="l" rtl="0">
              <a:lnSpc>
                <a:spcPct val="90000"/>
              </a:lnSpc>
              <a:spcBef>
                <a:spcPts val="400"/>
              </a:spcBef>
              <a:spcAft>
                <a:spcPts val="0"/>
              </a:spcAft>
              <a:buClr>
                <a:schemeClr val="dk1"/>
              </a:buClr>
              <a:buSzPts val="1400"/>
              <a:buChar char="•"/>
              <a:defRPr/>
            </a:lvl9pPr>
          </a:lstStyle>
          <a:p>
            <a:endParaRPr/>
          </a:p>
        </p:txBody>
      </p:sp>
      <p:sp>
        <p:nvSpPr>
          <p:cNvPr id="91" name="Google Shape;91;p17"/>
          <p:cNvSpPr txBox="1">
            <a:spLocks noGrp="1"/>
          </p:cNvSpPr>
          <p:nvPr>
            <p:ph type="body" idx="2"/>
          </p:nvPr>
        </p:nvSpPr>
        <p:spPr>
          <a:xfrm>
            <a:off x="6048000" y="882000"/>
            <a:ext cx="5760000" cy="5580000"/>
          </a:xfrm>
          <a:prstGeom prst="rect">
            <a:avLst/>
          </a:prstGeom>
          <a:noFill/>
          <a:ln>
            <a:noFill/>
          </a:ln>
        </p:spPr>
        <p:txBody>
          <a:bodyPr spcFirstLastPara="1" wrap="square" lIns="68575" tIns="34275" rIns="68575" bIns="34275" anchor="t" anchorCtr="0">
            <a:normAutofit/>
          </a:bodyPr>
          <a:lstStyle>
            <a:lvl1pPr marL="457189" lvl="0" indent="-317492" algn="l" rtl="0">
              <a:lnSpc>
                <a:spcPct val="100000"/>
              </a:lnSpc>
              <a:spcBef>
                <a:spcPts val="800"/>
              </a:spcBef>
              <a:spcAft>
                <a:spcPts val="0"/>
              </a:spcAft>
              <a:buClr>
                <a:schemeClr val="dk1"/>
              </a:buClr>
              <a:buSzPts val="1400"/>
              <a:buChar char="▪"/>
              <a:defRPr/>
            </a:lvl1pPr>
            <a:lvl2pPr marL="914378" lvl="1" indent="-317492" algn="l" rtl="0">
              <a:lnSpc>
                <a:spcPct val="150000"/>
              </a:lnSpc>
              <a:spcBef>
                <a:spcPts val="400"/>
              </a:spcBef>
              <a:spcAft>
                <a:spcPts val="0"/>
              </a:spcAft>
              <a:buClr>
                <a:schemeClr val="dk1"/>
              </a:buClr>
              <a:buSzPts val="1400"/>
              <a:buChar char="•"/>
              <a:defRPr/>
            </a:lvl2pPr>
            <a:lvl3pPr marL="1371566" lvl="2" indent="-317492" algn="l" rtl="0">
              <a:lnSpc>
                <a:spcPct val="150000"/>
              </a:lnSpc>
              <a:spcBef>
                <a:spcPts val="400"/>
              </a:spcBef>
              <a:spcAft>
                <a:spcPts val="0"/>
              </a:spcAft>
              <a:buClr>
                <a:schemeClr val="dk1"/>
              </a:buClr>
              <a:buSzPts val="1400"/>
              <a:buChar char="o"/>
              <a:defRPr/>
            </a:lvl3pPr>
            <a:lvl4pPr marL="1828754" lvl="3" indent="-317492" algn="l" rtl="0">
              <a:lnSpc>
                <a:spcPct val="150000"/>
              </a:lnSpc>
              <a:spcBef>
                <a:spcPts val="400"/>
              </a:spcBef>
              <a:spcAft>
                <a:spcPts val="0"/>
              </a:spcAft>
              <a:buClr>
                <a:schemeClr val="dk1"/>
              </a:buClr>
              <a:buSzPts val="1400"/>
              <a:buChar char="⮚"/>
              <a:defRPr/>
            </a:lvl4pPr>
            <a:lvl5pPr marL="2285943" lvl="4" indent="-317492" algn="l" rtl="0">
              <a:lnSpc>
                <a:spcPct val="150000"/>
              </a:lnSpc>
              <a:spcBef>
                <a:spcPts val="400"/>
              </a:spcBef>
              <a:spcAft>
                <a:spcPts val="0"/>
              </a:spcAft>
              <a:buClr>
                <a:schemeClr val="dk1"/>
              </a:buClr>
              <a:buSzPts val="1400"/>
              <a:buChar char="✔"/>
              <a:defRPr/>
            </a:lvl5pPr>
            <a:lvl6pPr marL="2743132" lvl="5" indent="-317492" algn="l" rtl="0">
              <a:lnSpc>
                <a:spcPct val="90000"/>
              </a:lnSpc>
              <a:spcBef>
                <a:spcPts val="400"/>
              </a:spcBef>
              <a:spcAft>
                <a:spcPts val="0"/>
              </a:spcAft>
              <a:buClr>
                <a:schemeClr val="dk1"/>
              </a:buClr>
              <a:buSzPts val="1400"/>
              <a:buChar char="•"/>
              <a:defRPr/>
            </a:lvl6pPr>
            <a:lvl7pPr marL="3200320" lvl="6" indent="-317492" algn="l" rtl="0">
              <a:lnSpc>
                <a:spcPct val="90000"/>
              </a:lnSpc>
              <a:spcBef>
                <a:spcPts val="400"/>
              </a:spcBef>
              <a:spcAft>
                <a:spcPts val="0"/>
              </a:spcAft>
              <a:buClr>
                <a:schemeClr val="dk1"/>
              </a:buClr>
              <a:buSzPts val="1400"/>
              <a:buChar char="•"/>
              <a:defRPr/>
            </a:lvl7pPr>
            <a:lvl8pPr marL="3657509" lvl="7" indent="-317492" algn="l" rtl="0">
              <a:lnSpc>
                <a:spcPct val="90000"/>
              </a:lnSpc>
              <a:spcBef>
                <a:spcPts val="400"/>
              </a:spcBef>
              <a:spcAft>
                <a:spcPts val="0"/>
              </a:spcAft>
              <a:buClr>
                <a:schemeClr val="dk1"/>
              </a:buClr>
              <a:buSzPts val="1400"/>
              <a:buChar char="•"/>
              <a:defRPr/>
            </a:lvl8pPr>
            <a:lvl9pPr marL="4114697" lvl="8" indent="-317492" algn="l" rtl="0">
              <a:lnSpc>
                <a:spcPct val="90000"/>
              </a:lnSpc>
              <a:spcBef>
                <a:spcPts val="400"/>
              </a:spcBef>
              <a:spcAft>
                <a:spcPts val="0"/>
              </a:spcAft>
              <a:buClr>
                <a:schemeClr val="dk1"/>
              </a:buClr>
              <a:buSzPts val="1400"/>
              <a:buChar char="•"/>
              <a:defRPr/>
            </a:lvl9pPr>
          </a:lstStyle>
          <a:p>
            <a:endParaRPr/>
          </a:p>
        </p:txBody>
      </p:sp>
      <p:sp>
        <p:nvSpPr>
          <p:cNvPr id="92" name="Google Shape;92;p17"/>
          <p:cNvSpPr txBox="1">
            <a:spLocks noGrp="1"/>
          </p:cNvSpPr>
          <p:nvPr>
            <p:ph type="ftr" idx="11"/>
          </p:nvPr>
        </p:nvSpPr>
        <p:spPr>
          <a:xfrm>
            <a:off x="4038600" y="6538844"/>
            <a:ext cx="4114800" cy="2880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3" name="Google Shape;93;p17"/>
          <p:cNvSpPr txBox="1">
            <a:spLocks noGrp="1"/>
          </p:cNvSpPr>
          <p:nvPr>
            <p:ph type="sldNum" idx="12"/>
          </p:nvPr>
        </p:nvSpPr>
        <p:spPr>
          <a:xfrm>
            <a:off x="8610600" y="6538844"/>
            <a:ext cx="2743200" cy="2880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US" altLang="ko" smtClean="0"/>
              <a:pPr/>
              <a:t>‹#›</a:t>
            </a:fld>
            <a:endParaRPr lang="ko" altLang="en-US"/>
          </a:p>
        </p:txBody>
      </p:sp>
      <p:cxnSp>
        <p:nvCxnSpPr>
          <p:cNvPr id="94" name="Google Shape;94;p17"/>
          <p:cNvCxnSpPr/>
          <p:nvPr/>
        </p:nvCxnSpPr>
        <p:spPr>
          <a:xfrm>
            <a:off x="288000" y="863241"/>
            <a:ext cx="11520000" cy="0"/>
          </a:xfrm>
          <a:prstGeom prst="straightConnector1">
            <a:avLst/>
          </a:prstGeom>
          <a:noFill/>
          <a:ln w="38100" cap="flat" cmpd="sng">
            <a:solidFill>
              <a:srgbClr val="DC2314"/>
            </a:solidFill>
            <a:prstDash val="solid"/>
            <a:miter lim="800000"/>
            <a:headEnd type="none" w="sm" len="sm"/>
            <a:tailEnd type="none" w="sm" len="sm"/>
          </a:ln>
        </p:spPr>
      </p:cxnSp>
      <p:cxnSp>
        <p:nvCxnSpPr>
          <p:cNvPr id="95" name="Google Shape;95;p17"/>
          <p:cNvCxnSpPr/>
          <p:nvPr/>
        </p:nvCxnSpPr>
        <p:spPr>
          <a:xfrm>
            <a:off x="286353" y="6496183"/>
            <a:ext cx="11520000" cy="0"/>
          </a:xfrm>
          <a:prstGeom prst="straightConnector1">
            <a:avLst/>
          </a:prstGeom>
          <a:noFill/>
          <a:ln w="38100" cap="flat" cmpd="sng">
            <a:solidFill>
              <a:srgbClr val="4F5B54"/>
            </a:solidFill>
            <a:prstDash val="solid"/>
            <a:miter lim="800000"/>
            <a:headEnd type="none" w="sm" len="sm"/>
            <a:tailEnd type="none" w="sm" len="sm"/>
          </a:ln>
        </p:spPr>
      </p:cxnSp>
      <p:pic>
        <p:nvPicPr>
          <p:cNvPr id="96" name="Google Shape;96;p17" descr="로고, 폰트, 그래픽, 상징이(가) 표시된 사진&#10;&#10;자동 생성된 설명"/>
          <p:cNvPicPr preferRelativeResize="0"/>
          <p:nvPr/>
        </p:nvPicPr>
        <p:blipFill rotWithShape="1">
          <a:blip r:embed="rId2">
            <a:alphaModFix/>
          </a:blip>
          <a:srcRect/>
          <a:stretch/>
        </p:blipFill>
        <p:spPr>
          <a:xfrm>
            <a:off x="286357" y="6538849"/>
            <a:ext cx="801745" cy="245239"/>
          </a:xfrm>
          <a:prstGeom prst="rect">
            <a:avLst/>
          </a:prstGeom>
          <a:noFill/>
          <a:ln>
            <a:noFill/>
          </a:ln>
        </p:spPr>
      </p:pic>
    </p:spTree>
    <p:extLst>
      <p:ext uri="{BB962C8B-B14F-4D97-AF65-F5344CB8AC3E}">
        <p14:creationId xmlns:p14="http://schemas.microsoft.com/office/powerpoint/2010/main" val="1910638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8404569-D765-43C2-8340-087148904C6A}"/>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6DBE04EF-251D-46F8-A503-E1A602C706AF}"/>
              </a:ext>
            </a:extLst>
          </p:cNvPr>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9C09FC58-F98F-4A7F-A227-8AB4A39B1096}"/>
              </a:ext>
            </a:extLst>
          </p:cNvPr>
          <p:cNvSpPr>
            <a:spLocks noGrp="1"/>
          </p:cNvSpPr>
          <p:nvPr>
            <p:ph type="dt" sz="half" idx="10"/>
          </p:nvPr>
        </p:nvSpPr>
        <p:spPr/>
        <p:txBody>
          <a:bodyPr/>
          <a:lstStyle/>
          <a:p>
            <a:fld id="{8D814C07-18ED-4257-927C-0E83AA50433D}" type="datetimeFigureOut">
              <a:rPr lang="ko-KR" altLang="en-US" smtClean="0"/>
              <a:t>2025-08-29</a:t>
            </a:fld>
            <a:endParaRPr lang="ko-KR" altLang="en-US"/>
          </a:p>
        </p:txBody>
      </p:sp>
      <p:sp>
        <p:nvSpPr>
          <p:cNvPr id="5" name="바닥글 개체 틀 4">
            <a:extLst>
              <a:ext uri="{FF2B5EF4-FFF2-40B4-BE49-F238E27FC236}">
                <a16:creationId xmlns:a16="http://schemas.microsoft.com/office/drawing/2014/main" id="{6DCC7B8D-6104-495A-91FE-1B47DE4F5B36}"/>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FBB72816-82E2-41C5-BAB0-0950382A129E}"/>
              </a:ext>
            </a:extLst>
          </p:cNvPr>
          <p:cNvSpPr>
            <a:spLocks noGrp="1"/>
          </p:cNvSpPr>
          <p:nvPr>
            <p:ph type="sldNum" sz="quarter" idx="12"/>
          </p:nvPr>
        </p:nvSpPr>
        <p:spPr/>
        <p:txBody>
          <a:bodyPr/>
          <a:lstStyle/>
          <a:p>
            <a:fld id="{521EC37C-7947-496B-BC71-97BD5835DB34}" type="slidenum">
              <a:rPr lang="ko-KR" altLang="en-US" smtClean="0"/>
              <a:t>‹#›</a:t>
            </a:fld>
            <a:endParaRPr lang="ko-KR" altLang="en-US"/>
          </a:p>
        </p:txBody>
      </p:sp>
    </p:spTree>
    <p:extLst>
      <p:ext uri="{BB962C8B-B14F-4D97-AF65-F5344CB8AC3E}">
        <p14:creationId xmlns:p14="http://schemas.microsoft.com/office/powerpoint/2010/main" val="1622821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2365C0E-E93D-4CAE-B06A-C93825EA3825}"/>
              </a:ext>
            </a:extLst>
          </p:cNvPr>
          <p:cNvSpPr>
            <a:spLocks noGrp="1"/>
          </p:cNvSpPr>
          <p:nvPr>
            <p:ph type="title"/>
          </p:nvPr>
        </p:nvSpPr>
        <p:spPr>
          <a:xfrm>
            <a:off x="520700" y="1646600"/>
            <a:ext cx="10962800" cy="1565601"/>
          </a:xfrm>
        </p:spPr>
        <p:txBody>
          <a:bodyPr anchor="b">
            <a:normAutofit/>
          </a:bodyPr>
          <a:lstStyle>
            <a:lvl1pPr>
              <a:defRPr sz="4000" b="1"/>
            </a:lvl1pPr>
          </a:lstStyle>
          <a:p>
            <a:r>
              <a:rPr lang="ko-KR" altLang="en-US" dirty="0"/>
              <a:t>마스터 제목 스타일 편집</a:t>
            </a:r>
          </a:p>
        </p:txBody>
      </p:sp>
      <p:sp>
        <p:nvSpPr>
          <p:cNvPr id="4" name="날짜 개체 틀 3">
            <a:extLst>
              <a:ext uri="{FF2B5EF4-FFF2-40B4-BE49-F238E27FC236}">
                <a16:creationId xmlns:a16="http://schemas.microsoft.com/office/drawing/2014/main" id="{C7C45704-2085-481A-860B-A505D23D0E70}"/>
              </a:ext>
            </a:extLst>
          </p:cNvPr>
          <p:cNvSpPr>
            <a:spLocks noGrp="1"/>
          </p:cNvSpPr>
          <p:nvPr>
            <p:ph type="dt" sz="half" idx="10"/>
          </p:nvPr>
        </p:nvSpPr>
        <p:spPr/>
        <p:txBody>
          <a:bodyPr/>
          <a:lstStyle/>
          <a:p>
            <a:fld id="{8D814C07-18ED-4257-927C-0E83AA50433D}" type="datetimeFigureOut">
              <a:rPr lang="ko-KR" altLang="en-US" smtClean="0"/>
              <a:t>2025-08-29</a:t>
            </a:fld>
            <a:endParaRPr lang="ko-KR" altLang="en-US"/>
          </a:p>
        </p:txBody>
      </p:sp>
      <p:sp>
        <p:nvSpPr>
          <p:cNvPr id="5" name="바닥글 개체 틀 4">
            <a:extLst>
              <a:ext uri="{FF2B5EF4-FFF2-40B4-BE49-F238E27FC236}">
                <a16:creationId xmlns:a16="http://schemas.microsoft.com/office/drawing/2014/main" id="{42295324-0FAA-4253-BA97-C87E674E62BE}"/>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2EA7BB3A-C1BE-4FCE-AC65-191C9B654508}"/>
              </a:ext>
            </a:extLst>
          </p:cNvPr>
          <p:cNvSpPr>
            <a:spLocks noGrp="1"/>
          </p:cNvSpPr>
          <p:nvPr>
            <p:ph type="sldNum" sz="quarter" idx="12"/>
          </p:nvPr>
        </p:nvSpPr>
        <p:spPr/>
        <p:txBody>
          <a:bodyPr/>
          <a:lstStyle/>
          <a:p>
            <a:fld id="{521EC37C-7947-496B-BC71-97BD5835DB34}" type="slidenum">
              <a:rPr lang="ko-KR" altLang="en-US" smtClean="0"/>
              <a:t>‹#›</a:t>
            </a:fld>
            <a:endParaRPr lang="ko-KR" altLang="en-US"/>
          </a:p>
        </p:txBody>
      </p:sp>
    </p:spTree>
    <p:extLst>
      <p:ext uri="{BB962C8B-B14F-4D97-AF65-F5344CB8AC3E}">
        <p14:creationId xmlns:p14="http://schemas.microsoft.com/office/powerpoint/2010/main" val="3427150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F2AC51D-97C7-4848-ABA0-65C5705E5F89}"/>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5BC0B4A0-5E71-4690-BE17-AF46A70751CC}"/>
              </a:ext>
            </a:extLst>
          </p:cNvPr>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내용 개체 틀 3">
            <a:extLst>
              <a:ext uri="{FF2B5EF4-FFF2-40B4-BE49-F238E27FC236}">
                <a16:creationId xmlns:a16="http://schemas.microsoft.com/office/drawing/2014/main" id="{D2A562E1-662A-4491-9D7F-C80CB7893FC5}"/>
              </a:ext>
            </a:extLst>
          </p:cNvPr>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날짜 개체 틀 4">
            <a:extLst>
              <a:ext uri="{FF2B5EF4-FFF2-40B4-BE49-F238E27FC236}">
                <a16:creationId xmlns:a16="http://schemas.microsoft.com/office/drawing/2014/main" id="{ADB65F56-24F6-444C-9BF4-749ED2E65230}"/>
              </a:ext>
            </a:extLst>
          </p:cNvPr>
          <p:cNvSpPr>
            <a:spLocks noGrp="1"/>
          </p:cNvSpPr>
          <p:nvPr>
            <p:ph type="dt" sz="half" idx="10"/>
          </p:nvPr>
        </p:nvSpPr>
        <p:spPr/>
        <p:txBody>
          <a:bodyPr/>
          <a:lstStyle/>
          <a:p>
            <a:fld id="{8D814C07-18ED-4257-927C-0E83AA50433D}" type="datetimeFigureOut">
              <a:rPr lang="ko-KR" altLang="en-US" smtClean="0"/>
              <a:t>2025-08-29</a:t>
            </a:fld>
            <a:endParaRPr lang="ko-KR" altLang="en-US"/>
          </a:p>
        </p:txBody>
      </p:sp>
      <p:sp>
        <p:nvSpPr>
          <p:cNvPr id="6" name="바닥글 개체 틀 5">
            <a:extLst>
              <a:ext uri="{FF2B5EF4-FFF2-40B4-BE49-F238E27FC236}">
                <a16:creationId xmlns:a16="http://schemas.microsoft.com/office/drawing/2014/main" id="{C94091C2-9A72-4602-A7FB-05F41FDC737B}"/>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D36AE7FA-6A7B-4CA7-B79B-C7F814441518}"/>
              </a:ext>
            </a:extLst>
          </p:cNvPr>
          <p:cNvSpPr>
            <a:spLocks noGrp="1"/>
          </p:cNvSpPr>
          <p:nvPr>
            <p:ph type="sldNum" sz="quarter" idx="12"/>
          </p:nvPr>
        </p:nvSpPr>
        <p:spPr/>
        <p:txBody>
          <a:bodyPr/>
          <a:lstStyle/>
          <a:p>
            <a:fld id="{521EC37C-7947-496B-BC71-97BD5835DB34}" type="slidenum">
              <a:rPr lang="ko-KR" altLang="en-US" smtClean="0"/>
              <a:t>‹#›</a:t>
            </a:fld>
            <a:endParaRPr lang="ko-KR" altLang="en-US"/>
          </a:p>
        </p:txBody>
      </p:sp>
    </p:spTree>
    <p:extLst>
      <p:ext uri="{BB962C8B-B14F-4D97-AF65-F5344CB8AC3E}">
        <p14:creationId xmlns:p14="http://schemas.microsoft.com/office/powerpoint/2010/main" val="731815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15600CC-B091-4AB6-B06A-17A3034B9CF6}"/>
              </a:ext>
            </a:extLst>
          </p:cNvPr>
          <p:cNvSpPr>
            <a:spLocks noGrp="1"/>
          </p:cNvSpPr>
          <p:nvPr>
            <p:ph type="title"/>
          </p:nvPr>
        </p:nvSpPr>
        <p:spPr>
          <a:xfrm>
            <a:off x="839788" y="365129"/>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0D3A6C39-1899-4697-9161-79C8FF7DC826}"/>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o-KR" altLang="en-US"/>
              <a:t>마스터 텍스트 스타일을 편집하려면 클릭</a:t>
            </a:r>
          </a:p>
        </p:txBody>
      </p:sp>
      <p:sp>
        <p:nvSpPr>
          <p:cNvPr id="4" name="내용 개체 틀 3">
            <a:extLst>
              <a:ext uri="{FF2B5EF4-FFF2-40B4-BE49-F238E27FC236}">
                <a16:creationId xmlns:a16="http://schemas.microsoft.com/office/drawing/2014/main" id="{9B90F7A0-7361-41C8-A375-45DF4A81CA7A}"/>
              </a:ext>
            </a:extLst>
          </p:cNvPr>
          <p:cNvSpPr>
            <a:spLocks noGrp="1"/>
          </p:cNvSpPr>
          <p:nvPr>
            <p:ph sz="half" idx="2"/>
          </p:nvPr>
        </p:nvSpPr>
        <p:spPr>
          <a:xfrm>
            <a:off x="839789"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텍스트 개체 틀 4">
            <a:extLst>
              <a:ext uri="{FF2B5EF4-FFF2-40B4-BE49-F238E27FC236}">
                <a16:creationId xmlns:a16="http://schemas.microsoft.com/office/drawing/2014/main" id="{F8682492-7194-466D-A63D-7EF113DE9068}"/>
              </a:ext>
            </a:extLst>
          </p:cNvPr>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o-KR" altLang="en-US"/>
              <a:t>마스터 텍스트 스타일을 편집하려면 클릭</a:t>
            </a:r>
          </a:p>
        </p:txBody>
      </p:sp>
      <p:sp>
        <p:nvSpPr>
          <p:cNvPr id="6" name="내용 개체 틀 5">
            <a:extLst>
              <a:ext uri="{FF2B5EF4-FFF2-40B4-BE49-F238E27FC236}">
                <a16:creationId xmlns:a16="http://schemas.microsoft.com/office/drawing/2014/main" id="{745C2366-86A7-4DFE-84E6-D0B6D3764D8F}"/>
              </a:ext>
            </a:extLst>
          </p:cNvPr>
          <p:cNvSpPr>
            <a:spLocks noGrp="1"/>
          </p:cNvSpPr>
          <p:nvPr>
            <p:ph sz="quarter" idx="4"/>
          </p:nvPr>
        </p:nvSpPr>
        <p:spPr>
          <a:xfrm>
            <a:off x="6172202"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7" name="날짜 개체 틀 6">
            <a:extLst>
              <a:ext uri="{FF2B5EF4-FFF2-40B4-BE49-F238E27FC236}">
                <a16:creationId xmlns:a16="http://schemas.microsoft.com/office/drawing/2014/main" id="{AFA4FB5F-2131-4656-BF41-DCAF78DA7970}"/>
              </a:ext>
            </a:extLst>
          </p:cNvPr>
          <p:cNvSpPr>
            <a:spLocks noGrp="1"/>
          </p:cNvSpPr>
          <p:nvPr>
            <p:ph type="dt" sz="half" idx="10"/>
          </p:nvPr>
        </p:nvSpPr>
        <p:spPr/>
        <p:txBody>
          <a:bodyPr/>
          <a:lstStyle/>
          <a:p>
            <a:fld id="{8D814C07-18ED-4257-927C-0E83AA50433D}" type="datetimeFigureOut">
              <a:rPr lang="ko-KR" altLang="en-US" smtClean="0"/>
              <a:t>2025-08-29</a:t>
            </a:fld>
            <a:endParaRPr lang="ko-KR" altLang="en-US"/>
          </a:p>
        </p:txBody>
      </p:sp>
      <p:sp>
        <p:nvSpPr>
          <p:cNvPr id="8" name="바닥글 개체 틀 7">
            <a:extLst>
              <a:ext uri="{FF2B5EF4-FFF2-40B4-BE49-F238E27FC236}">
                <a16:creationId xmlns:a16="http://schemas.microsoft.com/office/drawing/2014/main" id="{5D90CC0D-CB44-4834-B093-317C87AEC8A0}"/>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93291673-C454-4335-844A-8262DF6F73FA}"/>
              </a:ext>
            </a:extLst>
          </p:cNvPr>
          <p:cNvSpPr>
            <a:spLocks noGrp="1"/>
          </p:cNvSpPr>
          <p:nvPr>
            <p:ph type="sldNum" sz="quarter" idx="12"/>
          </p:nvPr>
        </p:nvSpPr>
        <p:spPr/>
        <p:txBody>
          <a:bodyPr/>
          <a:lstStyle/>
          <a:p>
            <a:fld id="{521EC37C-7947-496B-BC71-97BD5835DB34}" type="slidenum">
              <a:rPr lang="ko-KR" altLang="en-US" smtClean="0"/>
              <a:t>‹#›</a:t>
            </a:fld>
            <a:endParaRPr lang="ko-KR" altLang="en-US"/>
          </a:p>
        </p:txBody>
      </p:sp>
    </p:spTree>
    <p:extLst>
      <p:ext uri="{BB962C8B-B14F-4D97-AF65-F5344CB8AC3E}">
        <p14:creationId xmlns:p14="http://schemas.microsoft.com/office/powerpoint/2010/main" val="1295422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DFEA9AC-B2B9-4086-A59D-4EB40CAD0152}"/>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FAB55F3F-2E38-4027-9228-236818FCACA9}"/>
              </a:ext>
            </a:extLst>
          </p:cNvPr>
          <p:cNvSpPr>
            <a:spLocks noGrp="1"/>
          </p:cNvSpPr>
          <p:nvPr>
            <p:ph type="dt" sz="half" idx="10"/>
          </p:nvPr>
        </p:nvSpPr>
        <p:spPr/>
        <p:txBody>
          <a:bodyPr/>
          <a:lstStyle/>
          <a:p>
            <a:fld id="{8D814C07-18ED-4257-927C-0E83AA50433D}" type="datetimeFigureOut">
              <a:rPr lang="ko-KR" altLang="en-US" smtClean="0"/>
              <a:t>2025-08-29</a:t>
            </a:fld>
            <a:endParaRPr lang="ko-KR" altLang="en-US"/>
          </a:p>
        </p:txBody>
      </p:sp>
      <p:sp>
        <p:nvSpPr>
          <p:cNvPr id="4" name="바닥글 개체 틀 3">
            <a:extLst>
              <a:ext uri="{FF2B5EF4-FFF2-40B4-BE49-F238E27FC236}">
                <a16:creationId xmlns:a16="http://schemas.microsoft.com/office/drawing/2014/main" id="{85499A8D-98C4-4C50-8C3C-26BB88BD33A1}"/>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83300F24-DA3F-4DDD-8532-83E22BAA7B2E}"/>
              </a:ext>
            </a:extLst>
          </p:cNvPr>
          <p:cNvSpPr>
            <a:spLocks noGrp="1"/>
          </p:cNvSpPr>
          <p:nvPr>
            <p:ph type="sldNum" sz="quarter" idx="12"/>
          </p:nvPr>
        </p:nvSpPr>
        <p:spPr/>
        <p:txBody>
          <a:bodyPr/>
          <a:lstStyle/>
          <a:p>
            <a:fld id="{521EC37C-7947-496B-BC71-97BD5835DB34}" type="slidenum">
              <a:rPr lang="ko-KR" altLang="en-US" smtClean="0"/>
              <a:t>‹#›</a:t>
            </a:fld>
            <a:endParaRPr lang="ko-KR" altLang="en-US"/>
          </a:p>
        </p:txBody>
      </p:sp>
    </p:spTree>
    <p:extLst>
      <p:ext uri="{BB962C8B-B14F-4D97-AF65-F5344CB8AC3E}">
        <p14:creationId xmlns:p14="http://schemas.microsoft.com/office/powerpoint/2010/main" val="1620766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2D4AD045-EA87-45AC-AD9A-236899ED3823}"/>
              </a:ext>
            </a:extLst>
          </p:cNvPr>
          <p:cNvSpPr>
            <a:spLocks noGrp="1"/>
          </p:cNvSpPr>
          <p:nvPr>
            <p:ph type="dt" sz="half" idx="10"/>
          </p:nvPr>
        </p:nvSpPr>
        <p:spPr/>
        <p:txBody>
          <a:bodyPr/>
          <a:lstStyle/>
          <a:p>
            <a:fld id="{8D814C07-18ED-4257-927C-0E83AA50433D}" type="datetimeFigureOut">
              <a:rPr lang="ko-KR" altLang="en-US" smtClean="0"/>
              <a:t>2025-08-29</a:t>
            </a:fld>
            <a:endParaRPr lang="ko-KR" altLang="en-US"/>
          </a:p>
        </p:txBody>
      </p:sp>
      <p:sp>
        <p:nvSpPr>
          <p:cNvPr id="3" name="바닥글 개체 틀 2">
            <a:extLst>
              <a:ext uri="{FF2B5EF4-FFF2-40B4-BE49-F238E27FC236}">
                <a16:creationId xmlns:a16="http://schemas.microsoft.com/office/drawing/2014/main" id="{8FF9AFC7-D979-48E1-AEF1-9B05F06FF402}"/>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A6DDAD02-ACD2-43B7-8E43-78DD701B189C}"/>
              </a:ext>
            </a:extLst>
          </p:cNvPr>
          <p:cNvSpPr>
            <a:spLocks noGrp="1"/>
          </p:cNvSpPr>
          <p:nvPr>
            <p:ph type="sldNum" sz="quarter" idx="12"/>
          </p:nvPr>
        </p:nvSpPr>
        <p:spPr/>
        <p:txBody>
          <a:bodyPr/>
          <a:lstStyle/>
          <a:p>
            <a:fld id="{521EC37C-7947-496B-BC71-97BD5835DB34}" type="slidenum">
              <a:rPr lang="ko-KR" altLang="en-US" smtClean="0"/>
              <a:t>‹#›</a:t>
            </a:fld>
            <a:endParaRPr lang="ko-KR" altLang="en-US"/>
          </a:p>
        </p:txBody>
      </p:sp>
    </p:spTree>
    <p:extLst>
      <p:ext uri="{BB962C8B-B14F-4D97-AF65-F5344CB8AC3E}">
        <p14:creationId xmlns:p14="http://schemas.microsoft.com/office/powerpoint/2010/main" val="2076980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0DB2E5C-36F7-4A13-9B51-45B3868C9011}"/>
              </a:ext>
            </a:extLst>
          </p:cNvPr>
          <p:cNvSpPr>
            <a:spLocks noGrp="1"/>
          </p:cNvSpPr>
          <p:nvPr>
            <p:ph type="title"/>
          </p:nvPr>
        </p:nvSpPr>
        <p:spPr>
          <a:xfrm>
            <a:off x="839788" y="457200"/>
            <a:ext cx="3932237" cy="1600200"/>
          </a:xfrm>
        </p:spPr>
        <p:txBody>
          <a:bodyPr anchor="b"/>
          <a:lstStyle>
            <a:lvl1pPr>
              <a:defRPr sz="2400"/>
            </a:lvl1pPr>
          </a:lstStyle>
          <a:p>
            <a:r>
              <a:rPr lang="ko-KR" altLang="en-US"/>
              <a:t>마스터 제목 스타일 편집</a:t>
            </a:r>
          </a:p>
        </p:txBody>
      </p:sp>
      <p:sp>
        <p:nvSpPr>
          <p:cNvPr id="3" name="내용 개체 틀 2">
            <a:extLst>
              <a:ext uri="{FF2B5EF4-FFF2-40B4-BE49-F238E27FC236}">
                <a16:creationId xmlns:a16="http://schemas.microsoft.com/office/drawing/2014/main" id="{95793381-7DA6-48D3-A9BC-63D2CCA87435}"/>
              </a:ext>
            </a:extLst>
          </p:cNvPr>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텍스트 개체 틀 3">
            <a:extLst>
              <a:ext uri="{FF2B5EF4-FFF2-40B4-BE49-F238E27FC236}">
                <a16:creationId xmlns:a16="http://schemas.microsoft.com/office/drawing/2014/main" id="{BBEAA3EE-2FF4-4EC7-B040-003CC13A5A1B}"/>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1FD824C2-A9CC-4E6E-B2D9-5F946B0ACFE1}"/>
              </a:ext>
            </a:extLst>
          </p:cNvPr>
          <p:cNvSpPr>
            <a:spLocks noGrp="1"/>
          </p:cNvSpPr>
          <p:nvPr>
            <p:ph type="dt" sz="half" idx="10"/>
          </p:nvPr>
        </p:nvSpPr>
        <p:spPr/>
        <p:txBody>
          <a:bodyPr/>
          <a:lstStyle/>
          <a:p>
            <a:fld id="{8D814C07-18ED-4257-927C-0E83AA50433D}" type="datetimeFigureOut">
              <a:rPr lang="ko-KR" altLang="en-US" smtClean="0"/>
              <a:t>2025-08-29</a:t>
            </a:fld>
            <a:endParaRPr lang="ko-KR" altLang="en-US"/>
          </a:p>
        </p:txBody>
      </p:sp>
      <p:sp>
        <p:nvSpPr>
          <p:cNvPr id="6" name="바닥글 개체 틀 5">
            <a:extLst>
              <a:ext uri="{FF2B5EF4-FFF2-40B4-BE49-F238E27FC236}">
                <a16:creationId xmlns:a16="http://schemas.microsoft.com/office/drawing/2014/main" id="{BB441467-A80D-496D-874B-9B5631110A99}"/>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3613CA8A-1AA3-4DA5-8893-02B7B1BFB68C}"/>
              </a:ext>
            </a:extLst>
          </p:cNvPr>
          <p:cNvSpPr>
            <a:spLocks noGrp="1"/>
          </p:cNvSpPr>
          <p:nvPr>
            <p:ph type="sldNum" sz="quarter" idx="12"/>
          </p:nvPr>
        </p:nvSpPr>
        <p:spPr/>
        <p:txBody>
          <a:bodyPr/>
          <a:lstStyle/>
          <a:p>
            <a:fld id="{521EC37C-7947-496B-BC71-97BD5835DB34}" type="slidenum">
              <a:rPr lang="ko-KR" altLang="en-US" smtClean="0"/>
              <a:t>‹#›</a:t>
            </a:fld>
            <a:endParaRPr lang="ko-KR" altLang="en-US"/>
          </a:p>
        </p:txBody>
      </p:sp>
    </p:spTree>
    <p:extLst>
      <p:ext uri="{BB962C8B-B14F-4D97-AF65-F5344CB8AC3E}">
        <p14:creationId xmlns:p14="http://schemas.microsoft.com/office/powerpoint/2010/main" val="4242037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1C2249D-8B5C-4F26-94E2-B95039037C2C}"/>
              </a:ext>
            </a:extLst>
          </p:cNvPr>
          <p:cNvSpPr>
            <a:spLocks noGrp="1"/>
          </p:cNvSpPr>
          <p:nvPr>
            <p:ph type="title"/>
          </p:nvPr>
        </p:nvSpPr>
        <p:spPr>
          <a:xfrm>
            <a:off x="839788" y="457200"/>
            <a:ext cx="3932237" cy="1600200"/>
          </a:xfrm>
        </p:spPr>
        <p:txBody>
          <a:bodyPr anchor="b"/>
          <a:lstStyle>
            <a:lvl1pPr>
              <a:defRPr sz="2400"/>
            </a:lvl1pPr>
          </a:lstStyle>
          <a:p>
            <a:r>
              <a:rPr lang="ko-KR" altLang="en-US"/>
              <a:t>마스터 제목 스타일 편집</a:t>
            </a:r>
          </a:p>
        </p:txBody>
      </p:sp>
      <p:sp>
        <p:nvSpPr>
          <p:cNvPr id="3" name="그림 개체 틀 2">
            <a:extLst>
              <a:ext uri="{FF2B5EF4-FFF2-40B4-BE49-F238E27FC236}">
                <a16:creationId xmlns:a16="http://schemas.microsoft.com/office/drawing/2014/main" id="{747CBA9A-C604-4F0E-A769-0BA74051CDC6}"/>
              </a:ext>
            </a:extLst>
          </p:cNvPr>
          <p:cNvSpPr>
            <a:spLocks noGrp="1"/>
          </p:cNvSpPr>
          <p:nvPr>
            <p:ph type="pic" idx="1"/>
          </p:nvPr>
        </p:nvSpPr>
        <p:spPr>
          <a:xfrm>
            <a:off x="5183188" y="987429"/>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ko-KR" altLang="en-US"/>
          </a:p>
        </p:txBody>
      </p:sp>
      <p:sp>
        <p:nvSpPr>
          <p:cNvPr id="4" name="텍스트 개체 틀 3">
            <a:extLst>
              <a:ext uri="{FF2B5EF4-FFF2-40B4-BE49-F238E27FC236}">
                <a16:creationId xmlns:a16="http://schemas.microsoft.com/office/drawing/2014/main" id="{994A5BC6-157C-412F-B81B-D718D6BC68C8}"/>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5FD7EAF2-CCF3-427D-B323-73F7F060709F}"/>
              </a:ext>
            </a:extLst>
          </p:cNvPr>
          <p:cNvSpPr>
            <a:spLocks noGrp="1"/>
          </p:cNvSpPr>
          <p:nvPr>
            <p:ph type="dt" sz="half" idx="10"/>
          </p:nvPr>
        </p:nvSpPr>
        <p:spPr/>
        <p:txBody>
          <a:bodyPr/>
          <a:lstStyle/>
          <a:p>
            <a:fld id="{8D814C07-18ED-4257-927C-0E83AA50433D}" type="datetimeFigureOut">
              <a:rPr lang="ko-KR" altLang="en-US" smtClean="0"/>
              <a:t>2025-08-29</a:t>
            </a:fld>
            <a:endParaRPr lang="ko-KR" altLang="en-US"/>
          </a:p>
        </p:txBody>
      </p:sp>
      <p:sp>
        <p:nvSpPr>
          <p:cNvPr id="6" name="바닥글 개체 틀 5">
            <a:extLst>
              <a:ext uri="{FF2B5EF4-FFF2-40B4-BE49-F238E27FC236}">
                <a16:creationId xmlns:a16="http://schemas.microsoft.com/office/drawing/2014/main" id="{F4F496EB-629E-4241-8102-F3B3EDA61842}"/>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C7E00982-F607-4E3B-956C-69700CBF3234}"/>
              </a:ext>
            </a:extLst>
          </p:cNvPr>
          <p:cNvSpPr>
            <a:spLocks noGrp="1"/>
          </p:cNvSpPr>
          <p:nvPr>
            <p:ph type="sldNum" sz="quarter" idx="12"/>
          </p:nvPr>
        </p:nvSpPr>
        <p:spPr/>
        <p:txBody>
          <a:bodyPr/>
          <a:lstStyle/>
          <a:p>
            <a:fld id="{521EC37C-7947-496B-BC71-97BD5835DB34}" type="slidenum">
              <a:rPr lang="ko-KR" altLang="en-US" smtClean="0"/>
              <a:t>‹#›</a:t>
            </a:fld>
            <a:endParaRPr lang="ko-KR" altLang="en-US"/>
          </a:p>
        </p:txBody>
      </p:sp>
    </p:spTree>
    <p:extLst>
      <p:ext uri="{BB962C8B-B14F-4D97-AF65-F5344CB8AC3E}">
        <p14:creationId xmlns:p14="http://schemas.microsoft.com/office/powerpoint/2010/main" val="1741694750"/>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theme" Target="../theme/theme2.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C25C2CCD-28CD-4836-85CC-E31843F1A152}"/>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23FDFF97-A252-4C2F-8CE1-4E6026A2D6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970D5086-E3CE-40B0-B5E1-4213C44E5BC3}"/>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D814C07-18ED-4257-927C-0E83AA50433D}" type="datetimeFigureOut">
              <a:rPr lang="ko-KR" altLang="en-US" smtClean="0"/>
              <a:t>2025-08-29</a:t>
            </a:fld>
            <a:endParaRPr lang="ko-KR" altLang="en-US"/>
          </a:p>
        </p:txBody>
      </p:sp>
      <p:sp>
        <p:nvSpPr>
          <p:cNvPr id="5" name="바닥글 개체 틀 4">
            <a:extLst>
              <a:ext uri="{FF2B5EF4-FFF2-40B4-BE49-F238E27FC236}">
                <a16:creationId xmlns:a16="http://schemas.microsoft.com/office/drawing/2014/main" id="{34F7E4E5-7067-4C35-8D7E-696F4A76C8BF}"/>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279DCB1A-E208-4870-BD21-169B1D12949D}"/>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21EC37C-7947-496B-BC71-97BD5835DB34}" type="slidenum">
              <a:rPr lang="ko-KR" altLang="en-US" smtClean="0"/>
              <a:t>‹#›</a:t>
            </a:fld>
            <a:endParaRPr lang="ko-KR" altLang="en-US"/>
          </a:p>
        </p:txBody>
      </p:sp>
    </p:spTree>
    <p:extLst>
      <p:ext uri="{BB962C8B-B14F-4D97-AF65-F5344CB8AC3E}">
        <p14:creationId xmlns:p14="http://schemas.microsoft.com/office/powerpoint/2010/main" val="10177473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685800" rtl="0" eaLnBrk="1" latinLnBrk="1"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1"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1"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1"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ko-KR"/>
      </a:defPPr>
      <a:lvl1pPr marL="0" algn="l" defTabSz="685800" rtl="0" eaLnBrk="1" latinLnBrk="1" hangingPunct="1">
        <a:defRPr sz="1350" kern="1200">
          <a:solidFill>
            <a:schemeClr val="tx1"/>
          </a:solidFill>
          <a:latin typeface="+mn-lt"/>
          <a:ea typeface="+mn-ea"/>
          <a:cs typeface="+mn-cs"/>
        </a:defRPr>
      </a:lvl1pPr>
      <a:lvl2pPr marL="342900" algn="l" defTabSz="685800" rtl="0" eaLnBrk="1" latinLnBrk="1" hangingPunct="1">
        <a:defRPr sz="1350" kern="1200">
          <a:solidFill>
            <a:schemeClr val="tx1"/>
          </a:solidFill>
          <a:latin typeface="+mn-lt"/>
          <a:ea typeface="+mn-ea"/>
          <a:cs typeface="+mn-cs"/>
        </a:defRPr>
      </a:lvl2pPr>
      <a:lvl3pPr marL="685800" algn="l" defTabSz="685800" rtl="0" eaLnBrk="1" latinLnBrk="1" hangingPunct="1">
        <a:defRPr sz="1350" kern="1200">
          <a:solidFill>
            <a:schemeClr val="tx1"/>
          </a:solidFill>
          <a:latin typeface="+mn-lt"/>
          <a:ea typeface="+mn-ea"/>
          <a:cs typeface="+mn-cs"/>
        </a:defRPr>
      </a:lvl3pPr>
      <a:lvl4pPr marL="1028700" algn="l" defTabSz="685800" rtl="0" eaLnBrk="1" latinLnBrk="1" hangingPunct="1">
        <a:defRPr sz="1350" kern="1200">
          <a:solidFill>
            <a:schemeClr val="tx1"/>
          </a:solidFill>
          <a:latin typeface="+mn-lt"/>
          <a:ea typeface="+mn-ea"/>
          <a:cs typeface="+mn-cs"/>
        </a:defRPr>
      </a:lvl4pPr>
      <a:lvl5pPr marL="1371600" algn="l" defTabSz="685800" rtl="0" eaLnBrk="1" latinLnBrk="1" hangingPunct="1">
        <a:defRPr sz="1350" kern="1200">
          <a:solidFill>
            <a:schemeClr val="tx1"/>
          </a:solidFill>
          <a:latin typeface="+mn-lt"/>
          <a:ea typeface="+mn-ea"/>
          <a:cs typeface="+mn-cs"/>
        </a:defRPr>
      </a:lvl5pPr>
      <a:lvl6pPr marL="1714500" algn="l" defTabSz="685800" rtl="0" eaLnBrk="1" latinLnBrk="1" hangingPunct="1">
        <a:defRPr sz="1350" kern="1200">
          <a:solidFill>
            <a:schemeClr val="tx1"/>
          </a:solidFill>
          <a:latin typeface="+mn-lt"/>
          <a:ea typeface="+mn-ea"/>
          <a:cs typeface="+mn-cs"/>
        </a:defRPr>
      </a:lvl6pPr>
      <a:lvl7pPr marL="2057400" algn="l" defTabSz="685800" rtl="0" eaLnBrk="1" latinLnBrk="1" hangingPunct="1">
        <a:defRPr sz="1350" kern="1200">
          <a:solidFill>
            <a:schemeClr val="tx1"/>
          </a:solidFill>
          <a:latin typeface="+mn-lt"/>
          <a:ea typeface="+mn-ea"/>
          <a:cs typeface="+mn-cs"/>
        </a:defRPr>
      </a:lvl7pPr>
      <a:lvl8pPr marL="2400300" algn="l" defTabSz="685800" rtl="0" eaLnBrk="1" latinLnBrk="1" hangingPunct="1">
        <a:defRPr sz="1350" kern="1200">
          <a:solidFill>
            <a:schemeClr val="tx1"/>
          </a:solidFill>
          <a:latin typeface="+mn-lt"/>
          <a:ea typeface="+mn-ea"/>
          <a:cs typeface="+mn-cs"/>
        </a:defRPr>
      </a:lvl8pPr>
      <a:lvl9pPr marL="2743200" algn="l" defTabSz="685800" rtl="0" eaLnBrk="1" latinLnBrk="1"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288000" y="288000"/>
            <a:ext cx="11520000" cy="5400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2400"/>
              <a:buFont typeface="Calibri"/>
              <a:buNone/>
              <a:defRPr sz="2400" b="1"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65" name="Google Shape;65;p13"/>
          <p:cNvSpPr txBox="1">
            <a:spLocks noGrp="1"/>
          </p:cNvSpPr>
          <p:nvPr>
            <p:ph type="body" idx="1"/>
          </p:nvPr>
        </p:nvSpPr>
        <p:spPr>
          <a:xfrm>
            <a:off x="288000" y="882000"/>
            <a:ext cx="11520000" cy="55800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100000"/>
              </a:lnSpc>
              <a:spcBef>
                <a:spcPts val="800"/>
              </a:spcBef>
              <a:spcAft>
                <a:spcPts val="0"/>
              </a:spcAft>
              <a:buClr>
                <a:schemeClr val="dk1"/>
              </a:buClr>
              <a:buSzPts val="1800"/>
              <a:buFont typeface="Noto Sans Symbols"/>
              <a:buChar char="▪"/>
              <a:defRPr sz="1800" b="1" i="0" u="none" strike="noStrike" cap="none">
                <a:solidFill>
                  <a:schemeClr val="dk1"/>
                </a:solidFill>
                <a:latin typeface="Calibri"/>
                <a:ea typeface="Calibri"/>
                <a:cs typeface="Calibri"/>
                <a:sym typeface="Calibri"/>
              </a:defRPr>
            </a:lvl1pPr>
            <a:lvl2pPr marL="914400" marR="0" lvl="1" indent="-317500" algn="l" rtl="0">
              <a:lnSpc>
                <a:spcPct val="15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04800" algn="l" rtl="0">
              <a:lnSpc>
                <a:spcPct val="150000"/>
              </a:lnSpc>
              <a:spcBef>
                <a:spcPts val="400"/>
              </a:spcBef>
              <a:spcAft>
                <a:spcPts val="0"/>
              </a:spcAft>
              <a:buClr>
                <a:schemeClr val="dk1"/>
              </a:buClr>
              <a:buSzPts val="1200"/>
              <a:buFont typeface="Courier New"/>
              <a:buChar char="o"/>
              <a:defRPr sz="1200" b="0" i="0" u="none" strike="noStrike" cap="none">
                <a:solidFill>
                  <a:schemeClr val="dk1"/>
                </a:solidFill>
                <a:latin typeface="Calibri"/>
                <a:ea typeface="Calibri"/>
                <a:cs typeface="Calibri"/>
                <a:sym typeface="Calibri"/>
              </a:defRPr>
            </a:lvl3pPr>
            <a:lvl4pPr marL="1828800" marR="0" lvl="3" indent="-298450" algn="l" rtl="0">
              <a:lnSpc>
                <a:spcPct val="150000"/>
              </a:lnSpc>
              <a:spcBef>
                <a:spcPts val="400"/>
              </a:spcBef>
              <a:spcAft>
                <a:spcPts val="0"/>
              </a:spcAft>
              <a:buClr>
                <a:schemeClr val="dk1"/>
              </a:buClr>
              <a:buSzPts val="1100"/>
              <a:buFont typeface="Noto Sans Symbols"/>
              <a:buChar char="⮚"/>
              <a:defRPr sz="1100" b="0" i="0" u="none" strike="noStrike" cap="none">
                <a:solidFill>
                  <a:schemeClr val="dk1"/>
                </a:solidFill>
                <a:latin typeface="Calibri"/>
                <a:ea typeface="Calibri"/>
                <a:cs typeface="Calibri"/>
                <a:sym typeface="Calibri"/>
              </a:defRPr>
            </a:lvl4pPr>
            <a:lvl5pPr marL="2286000" marR="0" lvl="4" indent="-285750" algn="l" rtl="0">
              <a:lnSpc>
                <a:spcPct val="150000"/>
              </a:lnSpc>
              <a:spcBef>
                <a:spcPts val="400"/>
              </a:spcBef>
              <a:spcAft>
                <a:spcPts val="0"/>
              </a:spcAft>
              <a:buClr>
                <a:schemeClr val="dk1"/>
              </a:buClr>
              <a:buSzPts val="900"/>
              <a:buFont typeface="Noto Sans Symbols"/>
              <a:buChar char="✔"/>
              <a:defRPr sz="9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6" name="Google Shape;66;p13"/>
          <p:cNvSpPr txBox="1">
            <a:spLocks noGrp="1"/>
          </p:cNvSpPr>
          <p:nvPr>
            <p:ph type="dt" idx="10"/>
          </p:nvPr>
        </p:nvSpPr>
        <p:spPr>
          <a:xfrm>
            <a:off x="838200" y="6538844"/>
            <a:ext cx="2743200" cy="2880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7" name="Google Shape;67;p13"/>
          <p:cNvSpPr txBox="1">
            <a:spLocks noGrp="1"/>
          </p:cNvSpPr>
          <p:nvPr>
            <p:ph type="ftr" idx="11"/>
          </p:nvPr>
        </p:nvSpPr>
        <p:spPr>
          <a:xfrm>
            <a:off x="4038600" y="6538844"/>
            <a:ext cx="4114800" cy="2880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8" name="Google Shape;68;p13"/>
          <p:cNvSpPr txBox="1">
            <a:spLocks noGrp="1"/>
          </p:cNvSpPr>
          <p:nvPr>
            <p:ph type="sldNum" idx="12"/>
          </p:nvPr>
        </p:nvSpPr>
        <p:spPr>
          <a:xfrm>
            <a:off x="8610600" y="6538844"/>
            <a:ext cx="2743200" cy="2880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1" i="0" u="none" strike="noStrike" cap="none">
                <a:solidFill>
                  <a:schemeClr val="dk1"/>
                </a:solidFill>
                <a:latin typeface="Calibri"/>
                <a:ea typeface="Calibri"/>
                <a:cs typeface="Calibri"/>
                <a:sym typeface="Calibri"/>
              </a:defRPr>
            </a:lvl1pPr>
            <a:lvl2pPr marL="0" marR="0" lvl="1" indent="0" algn="r" rtl="0">
              <a:spcBef>
                <a:spcPts val="0"/>
              </a:spcBef>
              <a:buNone/>
              <a:defRPr sz="900" b="1" i="0" u="none" strike="noStrike" cap="none">
                <a:solidFill>
                  <a:schemeClr val="dk1"/>
                </a:solidFill>
                <a:latin typeface="Calibri"/>
                <a:ea typeface="Calibri"/>
                <a:cs typeface="Calibri"/>
                <a:sym typeface="Calibri"/>
              </a:defRPr>
            </a:lvl2pPr>
            <a:lvl3pPr marL="0" marR="0" lvl="2" indent="0" algn="r" rtl="0">
              <a:spcBef>
                <a:spcPts val="0"/>
              </a:spcBef>
              <a:buNone/>
              <a:defRPr sz="900" b="1" i="0" u="none" strike="noStrike" cap="none">
                <a:solidFill>
                  <a:schemeClr val="dk1"/>
                </a:solidFill>
                <a:latin typeface="Calibri"/>
                <a:ea typeface="Calibri"/>
                <a:cs typeface="Calibri"/>
                <a:sym typeface="Calibri"/>
              </a:defRPr>
            </a:lvl3pPr>
            <a:lvl4pPr marL="0" marR="0" lvl="3" indent="0" algn="r" rtl="0">
              <a:spcBef>
                <a:spcPts val="0"/>
              </a:spcBef>
              <a:buNone/>
              <a:defRPr sz="900" b="1" i="0" u="none" strike="noStrike" cap="none">
                <a:solidFill>
                  <a:schemeClr val="dk1"/>
                </a:solidFill>
                <a:latin typeface="Calibri"/>
                <a:ea typeface="Calibri"/>
                <a:cs typeface="Calibri"/>
                <a:sym typeface="Calibri"/>
              </a:defRPr>
            </a:lvl4pPr>
            <a:lvl5pPr marL="0" marR="0" lvl="4" indent="0" algn="r" rtl="0">
              <a:spcBef>
                <a:spcPts val="0"/>
              </a:spcBef>
              <a:buNone/>
              <a:defRPr sz="900" b="1" i="0" u="none" strike="noStrike" cap="none">
                <a:solidFill>
                  <a:schemeClr val="dk1"/>
                </a:solidFill>
                <a:latin typeface="Calibri"/>
                <a:ea typeface="Calibri"/>
                <a:cs typeface="Calibri"/>
                <a:sym typeface="Calibri"/>
              </a:defRPr>
            </a:lvl5pPr>
            <a:lvl6pPr marL="0" marR="0" lvl="5" indent="0" algn="r" rtl="0">
              <a:spcBef>
                <a:spcPts val="0"/>
              </a:spcBef>
              <a:buNone/>
              <a:defRPr sz="900" b="1" i="0" u="none" strike="noStrike" cap="none">
                <a:solidFill>
                  <a:schemeClr val="dk1"/>
                </a:solidFill>
                <a:latin typeface="Calibri"/>
                <a:ea typeface="Calibri"/>
                <a:cs typeface="Calibri"/>
                <a:sym typeface="Calibri"/>
              </a:defRPr>
            </a:lvl6pPr>
            <a:lvl7pPr marL="0" marR="0" lvl="6" indent="0" algn="r" rtl="0">
              <a:spcBef>
                <a:spcPts val="0"/>
              </a:spcBef>
              <a:buNone/>
              <a:defRPr sz="900" b="1" i="0" u="none" strike="noStrike" cap="none">
                <a:solidFill>
                  <a:schemeClr val="dk1"/>
                </a:solidFill>
                <a:latin typeface="Calibri"/>
                <a:ea typeface="Calibri"/>
                <a:cs typeface="Calibri"/>
                <a:sym typeface="Calibri"/>
              </a:defRPr>
            </a:lvl7pPr>
            <a:lvl8pPr marL="0" marR="0" lvl="7" indent="0" algn="r" rtl="0">
              <a:spcBef>
                <a:spcPts val="0"/>
              </a:spcBef>
              <a:buNone/>
              <a:defRPr sz="900" b="1" i="0" u="none" strike="noStrike" cap="none">
                <a:solidFill>
                  <a:schemeClr val="dk1"/>
                </a:solidFill>
                <a:latin typeface="Calibri"/>
                <a:ea typeface="Calibri"/>
                <a:cs typeface="Calibri"/>
                <a:sym typeface="Calibri"/>
              </a:defRPr>
            </a:lvl8pPr>
            <a:lvl9pPr marL="0" marR="0" lvl="8" indent="0" algn="r" rtl="0">
              <a:spcBef>
                <a:spcPts val="0"/>
              </a:spcBef>
              <a:buNone/>
              <a:defRPr sz="900" b="1" i="0" u="none" strike="noStrike" cap="none">
                <a:solidFill>
                  <a:schemeClr val="dk1"/>
                </a:solidFill>
                <a:latin typeface="Calibri"/>
                <a:ea typeface="Calibri"/>
                <a:cs typeface="Calibri"/>
                <a:sym typeface="Calibri"/>
              </a:defRPr>
            </a:lvl9pPr>
          </a:lstStyle>
          <a:p>
            <a:fld id="{00000000-1234-1234-1234-123412341234}" type="slidenum">
              <a:rPr lang="en-US" altLang="ko" smtClean="0"/>
              <a:pPr/>
              <a:t>‹#›</a:t>
            </a:fld>
            <a:endParaRPr lang="ko" altLang="en-US"/>
          </a:p>
        </p:txBody>
      </p:sp>
    </p:spTree>
    <p:extLst>
      <p:ext uri="{BB962C8B-B14F-4D97-AF65-F5344CB8AC3E}">
        <p14:creationId xmlns:p14="http://schemas.microsoft.com/office/powerpoint/2010/main" val="3999064401"/>
      </p:ext>
    </p:extLst>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notesSlide" Target="../notesSlides/notesSlide1.xml"  /><Relationship Id="rId2" Type="http://schemas.openxmlformats.org/officeDocument/2006/relationships/slideLayout" Target="../slideLayouts/slideLayout3.xml"  /></Relationships>
</file>

<file path=ppt/slides/_rels/slide10.xml.rels><?xml version="1.0" encoding="UTF-8" standalone="yes" ?><Relationships xmlns="http://schemas.openxmlformats.org/package/2006/relationships"><Relationship Id="rId1" Type="http://schemas.openxmlformats.org/officeDocument/2006/relationships/notesSlide" Target="../notesSlides/notesSlide10.xml"  /><Relationship Id="rId2" Type="http://schemas.openxmlformats.org/officeDocument/2006/relationships/slideLayout" Target="../slideLayouts/slideLayout13.xml"  /></Relationships>
</file>

<file path=ppt/slides/_rels/slide11.xml.rels><?xml version="1.0" encoding="UTF-8" standalone="yes" ?><Relationships xmlns="http://schemas.openxmlformats.org/package/2006/relationships"><Relationship Id="rId1" Type="http://schemas.openxmlformats.org/officeDocument/2006/relationships/notesSlide" Target="../notesSlides/notesSlide11.xml"  /><Relationship Id="rId2" Type="http://schemas.openxmlformats.org/officeDocument/2006/relationships/slideLayout" Target="../slideLayouts/slideLayout13.xml"  /></Relationships>
</file>

<file path=ppt/slides/_rels/slide12.xml.rels><?xml version="1.0" encoding="UTF-8" standalone="yes" ?><Relationships xmlns="http://schemas.openxmlformats.org/package/2006/relationships"><Relationship Id="rId1" Type="http://schemas.openxmlformats.org/officeDocument/2006/relationships/notesSlide" Target="../notesSlides/notesSlide12.xml"  /><Relationship Id="rId2" Type="http://schemas.openxmlformats.org/officeDocument/2006/relationships/slideLayout" Target="../slideLayouts/slideLayout13.xml"  /></Relationships>
</file>

<file path=ppt/slides/_rels/slide13.xml.rels><?xml version="1.0" encoding="UTF-8" standalone="yes" ?><Relationships xmlns="http://schemas.openxmlformats.org/package/2006/relationships"><Relationship Id="rId1" Type="http://schemas.openxmlformats.org/officeDocument/2006/relationships/notesSlide" Target="../notesSlides/notesSlide13.xml"  /><Relationship Id="rId2" Type="http://schemas.openxmlformats.org/officeDocument/2006/relationships/slideLayout" Target="../slideLayouts/slideLayout13.xml"  /><Relationship Id="rId3" Type="http://schemas.openxmlformats.org/officeDocument/2006/relationships/image" Target="../media/image8.png"  /></Relationships>
</file>

<file path=ppt/slides/_rels/slide14.xml.rels><?xml version="1.0" encoding="UTF-8" standalone="yes" ?><Relationships xmlns="http://schemas.openxmlformats.org/package/2006/relationships"><Relationship Id="rId1" Type="http://schemas.openxmlformats.org/officeDocument/2006/relationships/notesSlide" Target="../notesSlides/notesSlide14.xml"  /><Relationship Id="rId2" Type="http://schemas.openxmlformats.org/officeDocument/2006/relationships/slideLayout" Target="../slideLayouts/slideLayout13.xml"  /><Relationship Id="rId3" Type="http://schemas.openxmlformats.org/officeDocument/2006/relationships/image" Target="../media/image9.png"  /></Relationships>
</file>

<file path=ppt/slides/_rels/slide15.xml.rels><?xml version="1.0" encoding="UTF-8" standalone="yes" ?><Relationships xmlns="http://schemas.openxmlformats.org/package/2006/relationships"><Relationship Id="rId1" Type="http://schemas.openxmlformats.org/officeDocument/2006/relationships/notesSlide" Target="../notesSlides/notesSlide15.xml"  /><Relationship Id="rId2" Type="http://schemas.openxmlformats.org/officeDocument/2006/relationships/slideLayout" Target="../slideLayouts/slideLayout13.xml"  /><Relationship Id="rId3" Type="http://schemas.openxmlformats.org/officeDocument/2006/relationships/image" Target="../media/image10.png"  /></Relationships>
</file>

<file path=ppt/slides/_rels/slide16.xml.rels><?xml version="1.0" encoding="UTF-8" standalone="yes" ?><Relationships xmlns="http://schemas.openxmlformats.org/package/2006/relationships"><Relationship Id="rId1" Type="http://schemas.openxmlformats.org/officeDocument/2006/relationships/notesSlide" Target="../notesSlides/notesSlide16.xml"  /><Relationship Id="rId2" Type="http://schemas.openxmlformats.org/officeDocument/2006/relationships/slideLayout" Target="../slideLayouts/slideLayout13.xml"  /><Relationship Id="rId3" Type="http://schemas.openxmlformats.org/officeDocument/2006/relationships/image" Target="../media/image11.png"  /></Relationships>
</file>

<file path=ppt/slides/_rels/slide17.xml.rels><?xml version="1.0" encoding="UTF-8" standalone="yes" ?><Relationships xmlns="http://schemas.openxmlformats.org/package/2006/relationships"><Relationship Id="rId1" Type="http://schemas.openxmlformats.org/officeDocument/2006/relationships/notesSlide" Target="../notesSlides/notesSlide17.xml"  /><Relationship Id="rId2" Type="http://schemas.openxmlformats.org/officeDocument/2006/relationships/slideLayout" Target="../slideLayouts/slideLayout13.xml"  /><Relationship Id="rId3" Type="http://schemas.openxmlformats.org/officeDocument/2006/relationships/image" Target="../media/image12.png"  /></Relationships>
</file>

<file path=ppt/slides/_rels/slide18.xml.rels><?xml version="1.0" encoding="UTF-8" standalone="yes" ?><Relationships xmlns="http://schemas.openxmlformats.org/package/2006/relationships"><Relationship Id="rId1" Type="http://schemas.openxmlformats.org/officeDocument/2006/relationships/notesSlide" Target="../notesSlides/notesSlide18.xml"  /><Relationship Id="rId2" Type="http://schemas.openxmlformats.org/officeDocument/2006/relationships/slideLayout" Target="../slideLayouts/slideLayout13.xml"  /><Relationship Id="rId3" Type="http://schemas.openxmlformats.org/officeDocument/2006/relationships/image" Target="../media/image13.png"  /></Relationships>
</file>

<file path=ppt/slides/_rels/slide19.xml.rels><?xml version="1.0" encoding="UTF-8" standalone="yes" ?><Relationships xmlns="http://schemas.openxmlformats.org/package/2006/relationships"><Relationship Id="rId1" Type="http://schemas.openxmlformats.org/officeDocument/2006/relationships/notesSlide" Target="../notesSlides/notesSlide19.xml"  /><Relationship Id="rId2" Type="http://schemas.openxmlformats.org/officeDocument/2006/relationships/slideLayout" Target="../slideLayouts/slideLayout13.xml"  /><Relationship Id="rId3" Type="http://schemas.openxmlformats.org/officeDocument/2006/relationships/image" Target="../media/image14.png"  /></Relationships>
</file>

<file path=ppt/slides/_rels/slide2.xml.rels><?xml version="1.0" encoding="UTF-8" standalone="yes" ?><Relationships xmlns="http://schemas.openxmlformats.org/package/2006/relationships"><Relationship Id="rId1" Type="http://schemas.openxmlformats.org/officeDocument/2006/relationships/notesSlide" Target="../notesSlides/notesSlide2.xml"  /><Relationship Id="rId2" Type="http://schemas.openxmlformats.org/officeDocument/2006/relationships/slideLayout" Target="../slideLayouts/slideLayout13.xml"  /><Relationship Id="rId3" Type="http://schemas.openxmlformats.org/officeDocument/2006/relationships/image" Target="../media/image2.png"  /></Relationships>
</file>

<file path=ppt/slides/_rels/slide20.xml.rels><?xml version="1.0" encoding="UTF-8" standalone="yes" ?><Relationships xmlns="http://schemas.openxmlformats.org/package/2006/relationships"><Relationship Id="rId1" Type="http://schemas.openxmlformats.org/officeDocument/2006/relationships/notesSlide" Target="../notesSlides/notesSlide20.xml"  /><Relationship Id="rId2" Type="http://schemas.openxmlformats.org/officeDocument/2006/relationships/slideLayout" Target="../slideLayouts/slideLayout13.xml"  /></Relationships>
</file>

<file path=ppt/slides/_rels/slide21.xml.rels><?xml version="1.0" encoding="UTF-8" standalone="yes" ?><Relationships xmlns="http://schemas.openxmlformats.org/package/2006/relationships"><Relationship Id="rId1" Type="http://schemas.openxmlformats.org/officeDocument/2006/relationships/notesSlide" Target="../notesSlides/notesSlide21.xml"  /><Relationship Id="rId2" Type="http://schemas.openxmlformats.org/officeDocument/2006/relationships/slideLayout" Target="../slideLayouts/slideLayout13.xml"  /></Relationships>
</file>

<file path=ppt/slides/_rels/slide3.xml.rels><?xml version="1.0" encoding="UTF-8" standalone="yes" ?><Relationships xmlns="http://schemas.openxmlformats.org/package/2006/relationships"><Relationship Id="rId1" Type="http://schemas.openxmlformats.org/officeDocument/2006/relationships/notesSlide" Target="../notesSlides/notesSlide3.xml"  /><Relationship Id="rId2" Type="http://schemas.openxmlformats.org/officeDocument/2006/relationships/slideLayout" Target="../slideLayouts/slideLayout13.xml"  /></Relationships>
</file>

<file path=ppt/slides/_rels/slide4.xml.rels><?xml version="1.0" encoding="UTF-8" standalone="yes" ?><Relationships xmlns="http://schemas.openxmlformats.org/package/2006/relationships"><Relationship Id="rId1" Type="http://schemas.openxmlformats.org/officeDocument/2006/relationships/notesSlide" Target="../notesSlides/notesSlide4.xml"  /><Relationship Id="rId2" Type="http://schemas.openxmlformats.org/officeDocument/2006/relationships/slideLayout" Target="../slideLayouts/slideLayout13.xml"  /></Relationships>
</file>

<file path=ppt/slides/_rels/slide5.xml.rels><?xml version="1.0" encoding="UTF-8" standalone="yes" ?><Relationships xmlns="http://schemas.openxmlformats.org/package/2006/relationships"><Relationship Id="rId1" Type="http://schemas.openxmlformats.org/officeDocument/2006/relationships/notesSlide" Target="../notesSlides/notesSlide5.xml"  /><Relationship Id="rId2" Type="http://schemas.openxmlformats.org/officeDocument/2006/relationships/slideLayout" Target="../slideLayouts/slideLayout13.xml"  /><Relationship Id="rId3" Type="http://schemas.openxmlformats.org/officeDocument/2006/relationships/image" Target="../media/image3.png"  /><Relationship Id="rId4" Type="http://schemas.openxmlformats.org/officeDocument/2006/relationships/image" Target="../media/image4.png"  /></Relationships>
</file>

<file path=ppt/slides/_rels/slide6.xml.rels><?xml version="1.0" encoding="UTF-8" standalone="yes" ?><Relationships xmlns="http://schemas.openxmlformats.org/package/2006/relationships"><Relationship Id="rId1" Type="http://schemas.openxmlformats.org/officeDocument/2006/relationships/notesSlide" Target="../notesSlides/notesSlide6.xml"  /><Relationship Id="rId2" Type="http://schemas.openxmlformats.org/officeDocument/2006/relationships/slideLayout" Target="../slideLayouts/slideLayout13.xml"  /></Relationships>
</file>

<file path=ppt/slides/_rels/slide7.xml.rels><?xml version="1.0" encoding="UTF-8" standalone="yes" ?><Relationships xmlns="http://schemas.openxmlformats.org/package/2006/relationships"><Relationship Id="rId1" Type="http://schemas.openxmlformats.org/officeDocument/2006/relationships/notesSlide" Target="../notesSlides/notesSlide7.xml"  /><Relationship Id="rId2" Type="http://schemas.openxmlformats.org/officeDocument/2006/relationships/slideLayout" Target="../slideLayouts/slideLayout13.xml"  /><Relationship Id="rId3" Type="http://schemas.openxmlformats.org/officeDocument/2006/relationships/image" Target="../media/image5.png"  /></Relationships>
</file>

<file path=ppt/slides/_rels/slide8.xml.rels><?xml version="1.0" encoding="UTF-8" standalone="yes" ?><Relationships xmlns="http://schemas.openxmlformats.org/package/2006/relationships"><Relationship Id="rId1" Type="http://schemas.openxmlformats.org/officeDocument/2006/relationships/notesSlide" Target="../notesSlides/notesSlide8.xml"  /><Relationship Id="rId2" Type="http://schemas.openxmlformats.org/officeDocument/2006/relationships/slideLayout" Target="../slideLayouts/slideLayout13.xml"  /><Relationship Id="rId3" Type="http://schemas.openxmlformats.org/officeDocument/2006/relationships/image" Target="../media/image6.png"  /></Relationships>
</file>

<file path=ppt/slides/_rels/slide9.xml.rels><?xml version="1.0" encoding="UTF-8" standalone="yes" ?><Relationships xmlns="http://schemas.openxmlformats.org/package/2006/relationships"><Relationship Id="rId1" Type="http://schemas.openxmlformats.org/officeDocument/2006/relationships/notesSlide" Target="../notesSlides/notesSlide9.xml"  /><Relationship Id="rId2" Type="http://schemas.openxmlformats.org/officeDocument/2006/relationships/slideLayout" Target="../slideLayouts/slideLayout13.xml"  /><Relationship Id="rId3" Type="http://schemas.openxmlformats.org/officeDocument/2006/relationships/image" Target="../media/image7.png"  /></Relationships>
</file>

<file path=ppt/slides/slide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0"/>
          </p:nvPr>
        </p:nvSpPr>
        <p:spPr>
          <a:xfrm>
            <a:off x="185511" y="1258784"/>
            <a:ext cx="11820978" cy="1953418"/>
          </a:xfrm>
        </p:spPr>
        <p:txBody>
          <a:bodyPr>
            <a:noAutofit/>
          </a:bodyPr>
          <a:lstStyle/>
          <a:p>
            <a:pPr lvl="0">
              <a:defRPr/>
            </a:pPr>
            <a:r>
              <a:rPr lang="en-US" altLang="en-US"/>
              <a:t>An empirical study of DeFi liquidations: </a:t>
            </a:r>
            <a:br>
              <a:rPr lang="en-US" altLang="ko-KR"/>
            </a:br>
            <a:r>
              <a:rPr lang="en-US" altLang="en-US"/>
              <a:t>incentives, risks, and</a:t>
            </a:r>
            <a:r>
              <a:rPr lang="en-US" altLang="ko-KR"/>
              <a:t> </a:t>
            </a:r>
            <a:r>
              <a:rPr lang="en-US" altLang="en-US"/>
              <a:t>instabilities</a:t>
            </a:r>
            <a:endParaRPr lang="en-US" altLang="en-US"/>
          </a:p>
        </p:txBody>
      </p:sp>
      <p:sp>
        <p:nvSpPr>
          <p:cNvPr id="4" name="Google Shape;102;p18"/>
          <p:cNvSpPr txBox="1"/>
          <p:nvPr/>
        </p:nvSpPr>
        <p:spPr>
          <a:xfrm>
            <a:off x="520700" y="3640717"/>
            <a:ext cx="10962800" cy="608800"/>
          </a:xfrm>
          <a:prstGeom prst="rect">
            <a:avLst/>
          </a:prstGeom>
          <a:noFill/>
          <a:ln>
            <a:noFill/>
          </a:ln>
        </p:spPr>
        <p:txBody>
          <a:bodyPr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1pPr>
            <a:lvl2pPr marL="914400" marR="0" lvl="1" indent="-31750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2pPr>
            <a:lvl3pPr marL="1371600" marR="0" lvl="2" indent="-31750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3pPr>
            <a:lvl4pPr marL="1828800" marR="0" lvl="3" indent="-31750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4pPr>
            <a:lvl5pPr marL="2286000" marR="0" lvl="4" indent="-31750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5pPr>
            <a:lvl6pPr marL="2743200" marR="0" lvl="5" indent="-31750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6pPr>
            <a:lvl7pPr marL="3200400" marR="0" lvl="6" indent="-31750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7pPr>
            <a:lvl8pPr marL="3657600" marR="0" lvl="7" indent="-31750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8pPr>
            <a:lvl9pPr marL="4114800" marR="0" lvl="8" indent="-31750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9pPr>
          </a:lstStyle>
          <a:p>
            <a:pPr marL="0" indent="0" defTabSz="1219170" latinLnBrk="0">
              <a:buClr>
                <a:srgbClr val="ffffff"/>
              </a:buClr>
              <a:defRPr/>
            </a:pPr>
            <a:r>
              <a:rPr lang="en-US" altLang="ko" sz="2400" kern="0">
                <a:solidFill>
                  <a:srgbClr val="424242"/>
                </a:solidFill>
              </a:rPr>
              <a:t>Yo</a:t>
            </a:r>
            <a:r>
              <a:rPr lang="en-US" altLang="ko-KR" sz="2400" kern="0">
                <a:solidFill>
                  <a:srgbClr val="424242"/>
                </a:solidFill>
              </a:rPr>
              <a:t>ungu</a:t>
            </a:r>
            <a:r>
              <a:rPr lang="en-US" altLang="ko" sz="2400" kern="0">
                <a:solidFill>
                  <a:srgbClr val="424242"/>
                </a:solidFill>
              </a:rPr>
              <a:t> Lee</a:t>
            </a:r>
            <a:endParaRPr lang="en-US" altLang="ko" sz="2400" kern="0">
              <a:solidFill>
                <a:srgbClr val="424242"/>
              </a:solidFill>
            </a:endParaRPr>
          </a:p>
        </p:txBody>
      </p:sp>
      <p:sp>
        <p:nvSpPr>
          <p:cNvPr id="5" name="Google Shape;103;p18"/>
          <p:cNvSpPr txBox="1"/>
          <p:nvPr/>
        </p:nvSpPr>
        <p:spPr>
          <a:xfrm>
            <a:off x="520700" y="4976033"/>
            <a:ext cx="10962800" cy="441767"/>
          </a:xfrm>
          <a:prstGeom prst="rect">
            <a:avLst/>
          </a:prstGeom>
          <a:noFill/>
          <a:ln>
            <a:noFill/>
          </a:ln>
        </p:spPr>
        <p:txBody>
          <a:bodyPr wrap="square" lIns="121900" tIns="121900" rIns="121900" bIns="121900" anchor="t" anchorCtr="0">
            <a:spAutoFit/>
          </a:bodyPr>
          <a:lstStyle/>
          <a:p>
            <a:pPr lvl="0">
              <a:defRPr/>
            </a:pPr>
            <a:r>
              <a:rPr lang="en-US" altLang="ko" sz="1333" i="1">
                <a:solidFill>
                  <a:srgbClr val="424242"/>
                </a:solidFill>
                <a:latin typeface="Roboto"/>
                <a:ea typeface="Roboto"/>
                <a:cs typeface="Roboto"/>
                <a:sym typeface="Roboto"/>
              </a:rPr>
              <a:t>INFONET Journal Club Presentation</a:t>
            </a:r>
            <a:endParaRPr sz="1333" i="1">
              <a:latin typeface="Roboto"/>
              <a:ea typeface="Roboto"/>
              <a:cs typeface="Roboto"/>
              <a:sym typeface="Roboto"/>
            </a:endParaRPr>
          </a:p>
        </p:txBody>
      </p:sp>
      <p:sp>
        <p:nvSpPr>
          <p:cNvPr id="6" name="Google Shape;104;p18"/>
          <p:cNvSpPr txBox="1"/>
          <p:nvPr/>
        </p:nvSpPr>
        <p:spPr>
          <a:xfrm>
            <a:off x="520700" y="4137117"/>
            <a:ext cx="10962800" cy="410393"/>
          </a:xfrm>
          <a:prstGeom prst="rect">
            <a:avLst/>
          </a:prstGeom>
          <a:noFill/>
          <a:ln>
            <a:noFill/>
          </a:ln>
        </p:spPr>
        <p:txBody>
          <a:bodyPr wrap="square" lIns="121900" tIns="121900" rIns="121900" bIns="121900" anchor="t" anchorCtr="0">
            <a:spAutoFit/>
          </a:bodyPr>
          <a:lstStyle/>
          <a:p>
            <a:pPr lvl="0">
              <a:defRPr/>
            </a:pPr>
            <a:r>
              <a:rPr lang="en-US" altLang="ko" sz="1067">
                <a:solidFill>
                  <a:srgbClr val="424242"/>
                </a:solidFill>
                <a:latin typeface="Roboto"/>
                <a:ea typeface="Roboto"/>
                <a:cs typeface="Roboto"/>
                <a:sym typeface="Roboto"/>
              </a:rPr>
              <a:t>202</a:t>
            </a:r>
            <a:r>
              <a:rPr lang="en-US" altLang="ko-KR" sz="1067">
                <a:solidFill>
                  <a:srgbClr val="424242"/>
                </a:solidFill>
                <a:latin typeface="Roboto"/>
                <a:ea typeface="Roboto"/>
                <a:cs typeface="Roboto"/>
                <a:sym typeface="Roboto"/>
              </a:rPr>
              <a:t>6</a:t>
            </a:r>
            <a:r>
              <a:rPr lang="en-US" altLang="ko" sz="1067">
                <a:solidFill>
                  <a:srgbClr val="424242"/>
                </a:solidFill>
                <a:latin typeface="Roboto"/>
                <a:ea typeface="Roboto"/>
                <a:cs typeface="Roboto"/>
                <a:sym typeface="Roboto"/>
              </a:rPr>
              <a:t>.</a:t>
            </a:r>
            <a:r>
              <a:rPr lang="en-US" altLang="ko-KR" sz="1067">
                <a:solidFill>
                  <a:srgbClr val="424242"/>
                </a:solidFill>
                <a:latin typeface="Roboto"/>
                <a:ea typeface="Roboto"/>
                <a:cs typeface="Roboto"/>
                <a:sym typeface="Roboto"/>
              </a:rPr>
              <a:t>03</a:t>
            </a:r>
            <a:r>
              <a:rPr lang="en-US" altLang="ko" sz="1067">
                <a:solidFill>
                  <a:srgbClr val="424242"/>
                </a:solidFill>
                <a:latin typeface="Roboto"/>
                <a:ea typeface="Roboto"/>
                <a:cs typeface="Roboto"/>
                <a:sym typeface="Roboto"/>
              </a:rPr>
              <a:t>.</a:t>
            </a:r>
            <a:r>
              <a:rPr lang="en-US" altLang="ko-KR" sz="1067">
                <a:solidFill>
                  <a:srgbClr val="424242"/>
                </a:solidFill>
                <a:latin typeface="Roboto"/>
                <a:ea typeface="Roboto"/>
                <a:cs typeface="Roboto"/>
                <a:sym typeface="Roboto"/>
              </a:rPr>
              <a:t>06</a:t>
            </a:r>
            <a:endParaRPr lang="en-US" altLang="ko-KR" sz="1067">
              <a:solidFill>
                <a:srgbClr val="424242"/>
              </a:solidFill>
              <a:latin typeface="Roboto"/>
              <a:ea typeface="Roboto"/>
              <a:cs typeface="Roboto"/>
              <a:sym typeface="Roboto"/>
            </a:endParaRPr>
          </a:p>
        </p:txBody>
      </p:sp>
    </p:spTree>
  </p:cSld>
  <p:clrMapOvr>
    <a:masterClrMapping/>
  </p:clrMapOvr>
  <mc:AlternateContent xmlns:mc="http://schemas.openxmlformats.org/markup-compatibility/2006">
    <mc:Choice xmlns:p14="http://schemas.microsoft.com/office/powerpoint/2010/main" Requires="p14">
      <p:transition xmlns:mc="http://schemas.openxmlformats.org/markup-compatibility/2006" xmlns:p14="http://schemas.microsoft.com/office/powerpoint/2010/main" mc:Ignorable="p14" p14:dur="500"/>
    </mc:Choice>
    <mc:Fallback>
      <p:transition/>
    </mc:Fallback>
  </mc:AlternateContent>
</p:sld>
</file>

<file path=ppt/slides/slide10.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Google Shape;78;p15"/>
          <p:cNvSpPr>
            <a:spLocks noGrp="1"/>
          </p:cNvSpPr>
          <p:nvPr>
            <p:ph type="title" idx="0"/>
          </p:nvPr>
        </p:nvSpPr>
        <p:spPr/>
        <p:txBody>
          <a:bodyPr/>
          <a:lstStyle/>
          <a:p>
            <a:pPr>
              <a:defRPr/>
            </a:pPr>
            <a:r>
              <a:rPr lang="ko-KR" altLang="en-US"/>
              <a:t>Incentives Shape Behavior</a:t>
            </a:r>
            <a:endParaRPr lang="ko-KR" altLang="en-US"/>
          </a:p>
        </p:txBody>
      </p:sp>
      <p:sp>
        <p:nvSpPr>
          <p:cNvPr id="3" name="Google Shape;79;p15"/>
          <p:cNvSpPr>
            <a:spLocks noGrp="1"/>
          </p:cNvSpPr>
          <p:nvPr>
            <p:ph type="body" idx="1" hasCustomPrompt="1"/>
          </p:nvPr>
        </p:nvSpPr>
        <p:spPr/>
        <p:txBody>
          <a:bodyPr/>
          <a:lstStyle/>
          <a:p>
            <a:pPr>
              <a:defRPr/>
            </a:pPr>
            <a:r>
              <a:rPr lang="ko-KR" altLang="en-US"/>
              <a:t>Liquidators are strongly motivated by profit.</a:t>
            </a:r>
            <a:endParaRPr lang="ko-KR" altLang="en-US"/>
          </a:p>
          <a:p>
            <a:pPr>
              <a:defRPr/>
            </a:pPr>
            <a:endParaRPr lang="ko-KR" altLang="en-US"/>
          </a:p>
          <a:p>
            <a:pPr>
              <a:defRPr/>
            </a:pPr>
            <a:r>
              <a:rPr lang="ko-KR" altLang="en-US"/>
              <a:t>High competition pushes fast and aggressive execution.</a:t>
            </a:r>
            <a:endParaRPr lang="ko-KR" altLang="en-US"/>
          </a:p>
          <a:p>
            <a:pPr>
              <a:defRPr/>
            </a:pPr>
            <a:endParaRPr lang="ko-KR" altLang="en-US"/>
          </a:p>
          <a:p>
            <a:pPr>
              <a:defRPr/>
            </a:pPr>
            <a:r>
              <a:rPr lang="ko-KR" altLang="en-US"/>
              <a:t>Protocol rules decide how much collateral can be taken.</a:t>
            </a:r>
            <a:endParaRPr lang="ko-KR" altLang="en-US"/>
          </a:p>
          <a:p>
            <a:pPr>
              <a:defRPr/>
            </a:pPr>
            <a:endParaRPr lang="ko-KR" altLang="en-US"/>
          </a:p>
          <a:p>
            <a:pPr marL="151200" indent="0">
              <a:buNone/>
              <a:defRPr/>
            </a:pPr>
            <a:endParaRPr lang="ko-KR" altLang="en-US"/>
          </a:p>
          <a:p>
            <a:pPr marL="151200" indent="0">
              <a:buNone/>
              <a:defRPr/>
            </a:pPr>
            <a:r>
              <a:rPr lang="ko-KR" altLang="en-US"/>
              <a:t>Key Point:</a:t>
            </a:r>
            <a:endParaRPr lang="ko-KR" altLang="en-US"/>
          </a:p>
          <a:p>
            <a:pPr>
              <a:defRPr/>
            </a:pPr>
            <a:endParaRPr lang="ko-KR" altLang="en-US"/>
          </a:p>
          <a:p>
            <a:pPr>
              <a:defRPr/>
            </a:pPr>
            <a:r>
              <a:rPr lang="ko-KR" altLang="en-US"/>
              <a:t>Incentive design shapes who gains and who loses.</a:t>
            </a:r>
            <a:endParaRPr lang="ko-KR" altLang="en-US"/>
          </a:p>
        </p:txBody>
      </p:sp>
    </p:spTree>
  </p:cSld>
  <p:clrMapOvr>
    <a:masterClrMapping/>
  </p:clrMapOvr>
  <mc:AlternateContent xmlns:mc="http://schemas.openxmlformats.org/markup-compatibility/2006">
    <mc:Choice xmlns:p14="http://schemas.microsoft.com/office/powerpoint/2010/main" Requires="p14">
      <p:transition xmlns:mc="http://schemas.openxmlformats.org/markup-compatibility/2006" xmlns:p14="http://schemas.microsoft.com/office/powerpoint/2010/main" mc:Ignorable="p14" p14:dur="500"/>
    </mc:Choice>
    <mc:Fallback>
      <p:transition/>
    </mc:Fallback>
  </mc:AlternateContent>
</p:sld>
</file>

<file path=ppt/slides/slide1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Google Shape;78;p15"/>
          <p:cNvSpPr>
            <a:spLocks noGrp="1"/>
          </p:cNvSpPr>
          <p:nvPr>
            <p:ph type="title" idx="0"/>
          </p:nvPr>
        </p:nvSpPr>
        <p:spPr/>
        <p:txBody>
          <a:bodyPr/>
          <a:lstStyle/>
          <a:p>
            <a:pPr marL="151200" indent="0">
              <a:buNone/>
              <a:defRPr/>
            </a:pPr>
            <a:r>
              <a:rPr lang="ko-KR" altLang="en-US"/>
              <a:t>Finding 3: Over-Liquidation Exists</a:t>
            </a:r>
            <a:endParaRPr lang="ko-KR" altLang="en-US"/>
          </a:p>
        </p:txBody>
      </p:sp>
      <p:sp>
        <p:nvSpPr>
          <p:cNvPr id="3" name="Google Shape;79;p15"/>
          <p:cNvSpPr>
            <a:spLocks noGrp="1"/>
          </p:cNvSpPr>
          <p:nvPr>
            <p:ph type="body" idx="1" hasCustomPrompt="1"/>
          </p:nvPr>
        </p:nvSpPr>
        <p:spPr>
          <a:xfrm>
            <a:off x="288000" y="881999"/>
            <a:ext cx="11520000" cy="2125879"/>
          </a:xfrm>
        </p:spPr>
        <p:txBody>
          <a:bodyPr/>
          <a:lstStyle/>
          <a:p>
            <a:pPr>
              <a:defRPr/>
            </a:pPr>
            <a:r>
              <a:rPr lang="ko-KR" altLang="en-US"/>
              <a:t>Liquidators can repay more debt than necessary.</a:t>
            </a:r>
            <a:endParaRPr lang="ko-KR" altLang="en-US"/>
          </a:p>
          <a:p>
            <a:pPr>
              <a:defRPr/>
            </a:pPr>
            <a:endParaRPr lang="ko-KR" altLang="en-US"/>
          </a:p>
          <a:p>
            <a:pPr>
              <a:defRPr/>
            </a:pPr>
            <a:r>
              <a:rPr lang="ko-KR" altLang="en-US"/>
              <a:t>They receive more collateral than needed to restore safety.</a:t>
            </a:r>
            <a:endParaRPr lang="ko-KR" altLang="en-US"/>
          </a:p>
          <a:p>
            <a:pPr>
              <a:defRPr/>
            </a:pPr>
            <a:endParaRPr lang="ko-KR" altLang="en-US"/>
          </a:p>
          <a:p>
            <a:pPr>
              <a:defRPr/>
            </a:pPr>
            <a:r>
              <a:rPr lang="ko-KR" altLang="en-US"/>
              <a:t>Borrowers lose extra collateral.</a:t>
            </a:r>
            <a:endParaRPr lang="ko-KR" altLang="en-US"/>
          </a:p>
          <a:p>
            <a:pPr>
              <a:defRPr/>
            </a:pPr>
            <a:endParaRPr lang="ko-KR" altLang="en-US"/>
          </a:p>
          <a:p>
            <a:pPr marL="151200" indent="0">
              <a:buNone/>
              <a:defRPr/>
            </a:pPr>
            <a:endParaRPr lang="ko-KR" altLang="en-US"/>
          </a:p>
          <a:p>
            <a:pPr marL="151200" indent="0">
              <a:buNone/>
              <a:defRPr/>
            </a:pPr>
            <a:endParaRPr lang="ko-KR" altLang="en-US"/>
          </a:p>
          <a:p>
            <a:pPr marL="151200" indent="0">
              <a:buNone/>
              <a:defRPr/>
            </a:pPr>
            <a:endParaRPr lang="ko-KR" altLang="en-US"/>
          </a:p>
          <a:p>
            <a:pPr marL="151200" indent="0">
              <a:buNone/>
              <a:defRPr/>
            </a:pPr>
            <a:endParaRPr lang="ko-KR" altLang="en-US"/>
          </a:p>
        </p:txBody>
      </p:sp>
      <p:sp>
        <p:nvSpPr>
          <p:cNvPr id="4" name=""/>
          <p:cNvSpPr txBox="1"/>
          <p:nvPr/>
        </p:nvSpPr>
        <p:spPr>
          <a:xfrm>
            <a:off x="422868" y="3146390"/>
            <a:ext cx="10906646" cy="3109630"/>
          </a:xfrm>
          <a:prstGeom prst="rect">
            <a:avLst/>
          </a:prstGeom>
        </p:spPr>
        <p:txBody>
          <a:bodyPr wrap="square">
            <a:spAutoFit/>
          </a:bodyPr>
          <a:p>
            <a:pPr marL="151200" indent="0">
              <a:buNone/>
              <a:defRPr/>
            </a:pPr>
            <a:r>
              <a:rPr lang="ko-KR" altLang="en-US"/>
              <a:t>Collateral = 9,000 USD</a:t>
            </a:r>
            <a:endParaRPr lang="ko-KR" altLang="en-US"/>
          </a:p>
          <a:p>
            <a:pPr marL="151200" indent="0">
              <a:buNone/>
              <a:defRPr/>
            </a:pPr>
            <a:r>
              <a:rPr lang="ko-KR" altLang="en-US"/>
              <a:t>Debt = 8,000 USD</a:t>
            </a:r>
            <a:endParaRPr lang="ko-KR" altLang="en-US"/>
          </a:p>
          <a:p>
            <a:pPr marL="151200" indent="0">
              <a:buNone/>
              <a:defRPr/>
            </a:pPr>
            <a:r>
              <a:rPr lang="ko-KR" altLang="en-US"/>
              <a:t>Liquidation threshold = 80%</a:t>
            </a:r>
            <a:endParaRPr lang="ko-KR" altLang="en-US"/>
          </a:p>
          <a:p>
            <a:pPr marL="151200" indent="0">
              <a:buNone/>
              <a:defRPr/>
            </a:pPr>
            <a:endParaRPr lang="ko-KR" altLang="en-US"/>
          </a:p>
          <a:p>
            <a:pPr marL="151200" indent="0">
              <a:buNone/>
              <a:defRPr/>
            </a:pPr>
            <a:r>
              <a:rPr lang="ko-KR" altLang="en-US"/>
              <a:t>Safe debt level = 7,200 USD</a:t>
            </a:r>
            <a:endParaRPr lang="ko-KR" altLang="en-US"/>
          </a:p>
          <a:p>
            <a:pPr marL="151200" indent="0">
              <a:buNone/>
              <a:defRPr/>
            </a:pPr>
            <a:endParaRPr lang="en-US" altLang="ko-KR"/>
          </a:p>
          <a:p>
            <a:pPr marL="151200" indent="0">
              <a:buNone/>
              <a:defRPr/>
            </a:pPr>
            <a:r>
              <a:rPr lang="en-US" altLang="ko-KR"/>
              <a:t>Repayment needed to restore safety: 8,000 - 7,200 = 800USD</a:t>
            </a:r>
            <a:endParaRPr lang="en-US" altLang="ko-KR"/>
          </a:p>
          <a:p>
            <a:pPr marL="151200" indent="0">
              <a:buNone/>
              <a:defRPr/>
            </a:pPr>
            <a:endParaRPr lang="en-US" altLang="ko-KR"/>
          </a:p>
          <a:p>
            <a:pPr marL="151200" indent="0">
              <a:buNone/>
              <a:defRPr/>
            </a:pPr>
            <a:r>
              <a:rPr lang="en-US" altLang="ko-KR"/>
              <a:t>But protocol allows: Liquidator repays 4,000 USD, Receives discounted collateral</a:t>
            </a:r>
            <a:endParaRPr lang="en-US" altLang="ko-KR"/>
          </a:p>
          <a:p>
            <a:pPr marL="151200" indent="0">
              <a:buNone/>
              <a:defRPr/>
            </a:pPr>
            <a:endParaRPr xmlns:mc="http://schemas.openxmlformats.org/markup-compatibility/2006" xmlns:hp="http://schemas.haansoft.com/office/presentation/8.0" lang="en-US" altLang="ko-KR" mc:Ignorable="hp" hp:hslEmbossed="0">
              <a:effectLst>
                <a:outerShdw blurRad="76200" dist="76200" dir="2700000" algn="ctr" rotWithShape="0">
                  <a:srgbClr val="000000">
                    <a:alpha val="50000"/>
                  </a:srgbClr>
                </a:outerShdw>
              </a:effectLst>
            </a:endParaRPr>
          </a:p>
          <a:p>
            <a:pPr marL="151200" indent="0">
              <a:buNone/>
              <a:defRPr/>
            </a:pPr>
            <a:r>
              <a:rPr xmlns:mc="http://schemas.openxmlformats.org/markup-compatibility/2006" xmlns:hp="http://schemas.haansoft.com/office/presentation/8.0" lang="en-US" altLang="ko-KR" mc:Ignorable="hp" hp:hslEmbossed="0">
                <a:effectLst>
                  <a:outerShdw blurRad="76200" dist="76200" dir="2700000" algn="ctr" rotWithShape="0">
                    <a:srgbClr val="000000">
                      <a:alpha val="50000"/>
                    </a:srgbClr>
                  </a:outerShdw>
                </a:effectLst>
              </a:rPr>
              <a:t>Only 800 USD is needed, but 4,000 USD is liquidated</a:t>
            </a:r>
            <a:endParaRPr xmlns:mc="http://schemas.openxmlformats.org/markup-compatibility/2006" xmlns:hp="http://schemas.haansoft.com/office/presentation/8.0" lang="en-US" altLang="ko-KR" mc:Ignorable="hp" hp:hslEmbossed="0">
              <a:effectLst>
                <a:outerShdw blurRad="76200" dist="76200" dir="2700000" algn="ctr" rotWithShape="0">
                  <a:srgbClr val="000000">
                    <a:alpha val="50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xmlns:mc="http://schemas.openxmlformats.org/markup-compatibility/2006" xmlns:p14="http://schemas.microsoft.com/office/powerpoint/2010/main" mc:Ignorable="p14" p14:dur="500"/>
    </mc:Choice>
    <mc:Fallback>
      <p:transition/>
    </mc:Fallback>
  </mc:AlternateContent>
</p:sld>
</file>

<file path=ppt/slides/slide12.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Google Shape;78;p15"/>
          <p:cNvSpPr>
            <a:spLocks noGrp="1"/>
          </p:cNvSpPr>
          <p:nvPr>
            <p:ph type="title" idx="0"/>
          </p:nvPr>
        </p:nvSpPr>
        <p:spPr/>
        <p:txBody>
          <a:bodyPr/>
          <a:lstStyle/>
          <a:p>
            <a:pPr>
              <a:defRPr/>
            </a:pPr>
            <a:r>
              <a:rPr lang="ko-KR" altLang="en-US"/>
              <a:t>Why Does Over-Liquidation Happen?</a:t>
            </a:r>
            <a:endParaRPr lang="ko-KR" altLang="en-US"/>
          </a:p>
        </p:txBody>
      </p:sp>
      <p:sp>
        <p:nvSpPr>
          <p:cNvPr id="3" name="Google Shape;79;p15"/>
          <p:cNvSpPr>
            <a:spLocks noGrp="1"/>
          </p:cNvSpPr>
          <p:nvPr>
            <p:ph type="body" idx="1" hasCustomPrompt="1"/>
          </p:nvPr>
        </p:nvSpPr>
        <p:spPr/>
        <p:txBody>
          <a:bodyPr/>
          <a:lstStyle/>
          <a:p>
            <a:pPr marL="151200" indent="0">
              <a:buNone/>
              <a:defRPr/>
            </a:pPr>
            <a:r>
              <a:rPr lang="ko-KR" altLang="en-US"/>
              <a:t>Protocol Rules</a:t>
            </a:r>
            <a:endParaRPr lang="ko-KR" altLang="en-US"/>
          </a:p>
          <a:p>
            <a:pPr>
              <a:defRPr/>
            </a:pPr>
            <a:endParaRPr lang="ko-KR" altLang="en-US"/>
          </a:p>
          <a:p>
            <a:pPr>
              <a:defRPr/>
            </a:pPr>
            <a:r>
              <a:rPr lang="ko-KR" altLang="en-US"/>
              <a:t>Large debt repayment is allowed in one transaction.</a:t>
            </a:r>
            <a:endParaRPr lang="ko-KR" altLang="en-US"/>
          </a:p>
          <a:p>
            <a:pPr>
              <a:defRPr/>
            </a:pPr>
            <a:r>
              <a:rPr lang="ko-KR" altLang="en-US"/>
              <a:t>Close factor permits substantial liquidation.</a:t>
            </a:r>
            <a:endParaRPr lang="ko-KR" altLang="en-US"/>
          </a:p>
          <a:p>
            <a:pPr>
              <a:defRPr/>
            </a:pPr>
            <a:r>
              <a:rPr lang="ko-KR" altLang="en-US"/>
              <a:t>No rule limits repayment to the minimum needed.</a:t>
            </a:r>
            <a:endParaRPr lang="ko-KR" altLang="en-US"/>
          </a:p>
          <a:p>
            <a:pPr>
              <a:defRPr/>
            </a:pPr>
            <a:endParaRPr lang="ko-KR" altLang="en-US"/>
          </a:p>
          <a:p>
            <a:pPr marL="151200" indent="0">
              <a:buNone/>
              <a:defRPr/>
            </a:pPr>
            <a:r>
              <a:rPr lang="ko-KR" altLang="en-US"/>
              <a:t>Effect</a:t>
            </a:r>
            <a:endParaRPr lang="ko-KR" altLang="en-US"/>
          </a:p>
          <a:p>
            <a:pPr>
              <a:defRPr/>
            </a:pPr>
            <a:endParaRPr lang="ko-KR" altLang="en-US"/>
          </a:p>
          <a:p>
            <a:pPr>
              <a:defRPr/>
            </a:pPr>
            <a:r>
              <a:rPr lang="ko-KR" altLang="en-US"/>
              <a:t>Repayment size follows profit incentives.</a:t>
            </a:r>
            <a:endParaRPr lang="ko-KR" altLang="en-US"/>
          </a:p>
          <a:p>
            <a:pPr>
              <a:defRPr/>
            </a:pPr>
            <a:r>
              <a:rPr lang="ko-KR" altLang="en-US"/>
              <a:t>Excess collateral can be extracted.</a:t>
            </a:r>
            <a:endParaRPr lang="ko-KR" altLang="en-US"/>
          </a:p>
        </p:txBody>
      </p:sp>
    </p:spTree>
  </p:cSld>
  <p:clrMapOvr>
    <a:masterClrMapping/>
  </p:clrMapOvr>
  <mc:AlternateContent xmlns:mc="http://schemas.openxmlformats.org/markup-compatibility/2006">
    <mc:Choice xmlns:p14="http://schemas.microsoft.com/office/powerpoint/2010/main" Requires="p14">
      <p:transition xmlns:mc="http://schemas.openxmlformats.org/markup-compatibility/2006" xmlns:p14="http://schemas.microsoft.com/office/powerpoint/2010/main" mc:Ignorable="p14" p14:dur="500"/>
    </mc:Choice>
    <mc:Fallback>
      <p:transition/>
    </mc:Fallback>
  </mc:AlternateContent>
</p:sld>
</file>

<file path=ppt/slides/slide13.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Google Shape;78;p15"/>
          <p:cNvSpPr>
            <a:spLocks noGrp="1"/>
          </p:cNvSpPr>
          <p:nvPr>
            <p:ph type="title" idx="0"/>
          </p:nvPr>
        </p:nvSpPr>
        <p:spPr/>
        <p:txBody>
          <a:bodyPr/>
          <a:lstStyle/>
          <a:p>
            <a:pPr>
              <a:defRPr/>
            </a:pPr>
            <a:r>
              <a:rPr lang="ko-KR" altLang="en-US"/>
              <a:t>Risk 1: Bad Debt (Type I vs Type II)</a:t>
            </a:r>
            <a:endParaRPr lang="ko-KR" altLang="en-US"/>
          </a:p>
        </p:txBody>
      </p:sp>
      <p:sp>
        <p:nvSpPr>
          <p:cNvPr id="5" name="Google Shape;79;p15"/>
          <p:cNvSpPr/>
          <p:nvPr/>
        </p:nvSpPr>
        <p:spPr>
          <a:xfrm>
            <a:off x="267064" y="3687165"/>
            <a:ext cx="5585194" cy="1874670"/>
          </a:xfrm>
          <a:prstGeom prst="rect">
            <a:avLst/>
          </a:prstGeom>
          <a:noFill/>
          <a:ln>
            <a:noFill/>
          </a:ln>
        </p:spPr>
        <p:txBody>
          <a:bodyPr wrap="square" lIns="68575" tIns="34275" rIns="68575" bIns="34275" anchor="t" anchorCtr="0">
            <a:normAutofit/>
          </a:bodyPr>
          <a:p>
            <a:pPr marL="151200" marR="0" lvl="0" indent="0" algn="l" rtl="0" eaLnBrk="1" latinLnBrk="0" hangingPunct="1">
              <a:lnSpc>
                <a:spcPct val="100000"/>
              </a:lnSpc>
              <a:spcBef>
                <a:spcPts val="0"/>
              </a:spcBef>
              <a:spcAft>
                <a:spcPts val="0"/>
              </a:spcAft>
              <a:buClr>
                <a:schemeClr val="dk1"/>
              </a:buClr>
              <a:buSzPct val="55000"/>
              <a:buFont typeface="Wingdings"/>
              <a:buNone/>
              <a:defRPr/>
            </a:pPr>
            <a:r>
              <a:rPr xmlns:mc="http://schemas.openxmlformats.org/markup-compatibility/2006" xmlns:hp="http://schemas.haansoft.com/office/presentation/8.0" kumimoji="0" lang="ko-KR" altLang="en-US" sz="2200" b="0" i="0" u="none" strike="noStrike" kern="0" cap="none" spc="0" normalizeH="0" baseline="0" mc:Ignorable="hp" hp:hslEmbossed="0">
                <a:solidFill>
                  <a:schemeClr val="dk1"/>
                </a:solidFill>
                <a:latin typeface="Calibri"/>
                <a:ea typeface="Calibri"/>
                <a:cs typeface="Calibri"/>
                <a:sym typeface="Calibri"/>
              </a:rPr>
              <a:t>Type I Bad Debt (Under-collateralized)</a:t>
            </a:r>
            <a:endParaRPr xmlns:mc="http://schemas.openxmlformats.org/markup-compatibility/2006" xmlns:hp="http://schemas.haansoft.com/office/presentation/8.0" kumimoji="0" lang="ko-KR" altLang="en-US" sz="2200" b="0" i="0" u="none" strike="noStrike" kern="0" cap="none" spc="0" normalizeH="0" baseline="0" mc:Ignorable="hp" hp:hslEmbossed="0">
              <a:solidFill>
                <a:schemeClr val="dk1"/>
              </a:solidFill>
              <a:latin typeface="Calibri"/>
              <a:ea typeface="Calibri"/>
              <a:cs typeface="Calibri"/>
              <a:sym typeface="Calibri"/>
            </a:endParaRPr>
          </a:p>
          <a:p>
            <a:pPr marL="151200" marR="0" lvl="0" indent="0" algn="l" rtl="0" eaLnBrk="1" latinLnBrk="0" hangingPunct="1">
              <a:lnSpc>
                <a:spcPct val="100000"/>
              </a:lnSpc>
              <a:spcBef>
                <a:spcPts val="0"/>
              </a:spcBef>
              <a:spcAft>
                <a:spcPts val="0"/>
              </a:spcAft>
              <a:buClr>
                <a:schemeClr val="dk1"/>
              </a:buClr>
              <a:buSzPct val="55000"/>
              <a:buFont typeface="Wingdings"/>
              <a:buNone/>
              <a:defRPr/>
            </a:pPr>
            <a:endParaRPr xmlns:mc="http://schemas.openxmlformats.org/markup-compatibility/2006" xmlns:hp="http://schemas.haansoft.com/office/presentation/8.0" kumimoji="0" lang="ko-KR" altLang="en-US" sz="2200" b="0" i="0" u="none" strike="noStrike" kern="0" cap="none" spc="0" normalizeH="0" baseline="0" mc:Ignorable="hp" hp:hslEmbossed="0">
              <a:solidFill>
                <a:schemeClr val="dk1"/>
              </a:solidFill>
              <a:latin typeface="Calibri"/>
              <a:ea typeface="Calibri"/>
              <a:cs typeface="Calibri"/>
              <a:sym typeface="Calibri"/>
            </a:endParaRPr>
          </a:p>
          <a:p>
            <a:pPr marL="151200" marR="0" lvl="0" indent="0" algn="l" rtl="0" eaLnBrk="1" latinLnBrk="0" hangingPunct="1">
              <a:lnSpc>
                <a:spcPct val="100000"/>
              </a:lnSpc>
              <a:spcBef>
                <a:spcPts val="0"/>
              </a:spcBef>
              <a:spcAft>
                <a:spcPts val="0"/>
              </a:spcAft>
              <a:buClr>
                <a:schemeClr val="dk1"/>
              </a:buClr>
              <a:buSzPct val="55000"/>
              <a:buFont typeface="Wingdings"/>
              <a:buNone/>
              <a:defRPr/>
            </a:pPr>
            <a:r>
              <a:rPr xmlns:mc="http://schemas.openxmlformats.org/markup-compatibility/2006" xmlns:hp="http://schemas.haansoft.com/office/presentation/8.0" kumimoji="0" lang="ko-KR" altLang="en-US" sz="2200" b="0" i="0" u="none" strike="noStrike" kern="0" cap="none" spc="0" normalizeH="0" baseline="0" mc:Ignorable="hp" hp:hslEmbossed="0">
                <a:solidFill>
                  <a:schemeClr val="dk1"/>
                </a:solidFill>
                <a:latin typeface="Calibri"/>
                <a:ea typeface="Calibri"/>
                <a:cs typeface="Calibri"/>
                <a:sym typeface="Calibri"/>
              </a:rPr>
              <a:t>Collateral value falls below debt value.</a:t>
            </a:r>
            <a:endParaRPr xmlns:mc="http://schemas.openxmlformats.org/markup-compatibility/2006" xmlns:hp="http://schemas.haansoft.com/office/presentation/8.0" kumimoji="0" lang="ko-KR" altLang="en-US" sz="2200" b="0" i="0" u="none" strike="noStrike" kern="0" cap="none" spc="0" normalizeH="0" baseline="0" mc:Ignorable="hp" hp:hslEmbossed="0">
              <a:solidFill>
                <a:schemeClr val="dk1"/>
              </a:solidFill>
              <a:latin typeface="Calibri"/>
              <a:ea typeface="Calibri"/>
              <a:cs typeface="Calibri"/>
              <a:sym typeface="Calibri"/>
            </a:endParaRPr>
          </a:p>
          <a:p>
            <a:pPr marL="151200" marR="0" lvl="0" indent="0" algn="l" rtl="0" eaLnBrk="1" latinLnBrk="0" hangingPunct="1">
              <a:lnSpc>
                <a:spcPct val="100000"/>
              </a:lnSpc>
              <a:spcBef>
                <a:spcPts val="0"/>
              </a:spcBef>
              <a:spcAft>
                <a:spcPts val="0"/>
              </a:spcAft>
              <a:buClr>
                <a:schemeClr val="dk1"/>
              </a:buClr>
              <a:buSzPct val="55000"/>
              <a:buFont typeface="Wingdings"/>
              <a:buNone/>
              <a:defRPr/>
            </a:pPr>
            <a:r>
              <a:rPr xmlns:mc="http://schemas.openxmlformats.org/markup-compatibility/2006" xmlns:hp="http://schemas.haansoft.com/office/presentation/8.0" kumimoji="0" lang="ko-KR" altLang="en-US" sz="2200" b="0" i="0" u="none" strike="noStrike" kern="0" cap="none" spc="0" normalizeH="0" baseline="0" mc:Ignorable="hp" hp:hslEmbossed="0">
                <a:solidFill>
                  <a:schemeClr val="dk1"/>
                </a:solidFill>
                <a:latin typeface="Calibri"/>
                <a:ea typeface="Calibri"/>
                <a:cs typeface="Calibri"/>
                <a:sym typeface="Calibri"/>
              </a:rPr>
              <a:t>Overdue liquidations increase Type I bad debt.</a:t>
            </a:r>
            <a:endParaRPr xmlns:mc="http://schemas.openxmlformats.org/markup-compatibility/2006" xmlns:hp="http://schemas.haansoft.com/office/presentation/8.0" kumimoji="0" lang="ko-KR" altLang="en-US" sz="2200" b="0" i="0" u="none" strike="noStrike" kern="0" cap="none" spc="0" normalizeH="0" baseline="0" mc:Ignorable="hp" hp:hslEmbossed="0">
              <a:solidFill>
                <a:schemeClr val="dk1"/>
              </a:solidFill>
              <a:latin typeface="Calibri"/>
              <a:ea typeface="Calibri"/>
              <a:cs typeface="Calibri"/>
              <a:sym typeface="Calibri"/>
            </a:endParaRPr>
          </a:p>
        </p:txBody>
      </p:sp>
      <p:pic>
        <p:nvPicPr>
          <p:cNvPr id="7" name=""/>
          <p:cNvPicPr>
            <a:picLocks noChangeAspect="1"/>
          </p:cNvPicPr>
          <p:nvPr/>
        </p:nvPicPr>
        <p:blipFill rotWithShape="1">
          <a:blip r:embed="rId3"/>
          <a:stretch>
            <a:fillRect/>
          </a:stretch>
        </p:blipFill>
        <p:spPr>
          <a:xfrm>
            <a:off x="2668072" y="933558"/>
            <a:ext cx="6855855" cy="2590691"/>
          </a:xfrm>
          <a:prstGeom prst="rect">
            <a:avLst/>
          </a:prstGeom>
        </p:spPr>
      </p:pic>
      <p:sp>
        <p:nvSpPr>
          <p:cNvPr id="8" name="Google Shape;79;p15"/>
          <p:cNvSpPr/>
          <p:nvPr/>
        </p:nvSpPr>
        <p:spPr>
          <a:xfrm>
            <a:off x="6096000" y="3687165"/>
            <a:ext cx="5585194" cy="1874670"/>
          </a:xfrm>
          <a:prstGeom prst="rect">
            <a:avLst/>
          </a:prstGeom>
          <a:noFill/>
          <a:ln>
            <a:noFill/>
          </a:ln>
        </p:spPr>
        <p:txBody>
          <a:bodyPr wrap="square" lIns="68575" tIns="34275" rIns="68575" bIns="34275" anchor="t" anchorCtr="0">
            <a:normAutofit/>
          </a:bodyPr>
          <a:p>
            <a:pPr marL="151200" marR="0" lvl="0" indent="0" algn="l" rtl="0" eaLnBrk="1" latinLnBrk="0" hangingPunct="1">
              <a:lnSpc>
                <a:spcPct val="100000"/>
              </a:lnSpc>
              <a:spcBef>
                <a:spcPts val="0"/>
              </a:spcBef>
              <a:spcAft>
                <a:spcPts val="0"/>
              </a:spcAft>
              <a:buClr>
                <a:schemeClr val="dk1"/>
              </a:buClr>
              <a:buSzPct val="55000"/>
              <a:buFont typeface="Wingdings"/>
              <a:buNone/>
              <a:defRPr/>
            </a:pPr>
            <a:r>
              <a:rPr xmlns:mc="http://schemas.openxmlformats.org/markup-compatibility/2006" xmlns:hp="http://schemas.haansoft.com/office/presentation/8.0" kumimoji="0" lang="ko-KR" altLang="en-US" sz="2200" b="0" i="0" u="none" strike="noStrike" kern="0" cap="none" spc="0" normalizeH="0" baseline="0" mc:Ignorable="hp" hp:hslEmbossed="0">
                <a:solidFill>
                  <a:schemeClr val="dk1"/>
                </a:solidFill>
                <a:latin typeface="Calibri"/>
                <a:ea typeface="Calibri"/>
                <a:cs typeface="Calibri"/>
                <a:sym typeface="Calibri"/>
              </a:rPr>
              <a:t>Type II Bad Debt (High transaction fees)</a:t>
            </a:r>
            <a:endParaRPr xmlns:mc="http://schemas.openxmlformats.org/markup-compatibility/2006" xmlns:hp="http://schemas.haansoft.com/office/presentation/8.0" kumimoji="0" lang="ko-KR" altLang="en-US" sz="2200" b="0" i="0" u="none" strike="noStrike" kern="0" cap="none" spc="0" normalizeH="0" baseline="0" mc:Ignorable="hp" hp:hslEmbossed="0">
              <a:solidFill>
                <a:schemeClr val="dk1"/>
              </a:solidFill>
              <a:latin typeface="Calibri"/>
              <a:ea typeface="Calibri"/>
              <a:cs typeface="Calibri"/>
              <a:sym typeface="Calibri"/>
            </a:endParaRPr>
          </a:p>
          <a:p>
            <a:pPr marL="151200" marR="0" lvl="0" indent="0" algn="l" rtl="0" eaLnBrk="1" latinLnBrk="0" hangingPunct="1">
              <a:lnSpc>
                <a:spcPct val="100000"/>
              </a:lnSpc>
              <a:spcBef>
                <a:spcPts val="0"/>
              </a:spcBef>
              <a:spcAft>
                <a:spcPts val="0"/>
              </a:spcAft>
              <a:buClr>
                <a:schemeClr val="dk1"/>
              </a:buClr>
              <a:buSzPct val="55000"/>
              <a:buFont typeface="Wingdings"/>
              <a:buNone/>
              <a:defRPr/>
            </a:pPr>
            <a:endParaRPr xmlns:mc="http://schemas.openxmlformats.org/markup-compatibility/2006" xmlns:hp="http://schemas.haansoft.com/office/presentation/8.0" kumimoji="0" lang="ko-KR" altLang="en-US" sz="2200" b="0" i="0" u="none" strike="noStrike" kern="0" cap="none" spc="0" normalizeH="0" baseline="0" mc:Ignorable="hp" hp:hslEmbossed="0">
              <a:solidFill>
                <a:schemeClr val="dk1"/>
              </a:solidFill>
              <a:latin typeface="Calibri"/>
              <a:ea typeface="Calibri"/>
              <a:cs typeface="Calibri"/>
              <a:sym typeface="Calibri"/>
            </a:endParaRPr>
          </a:p>
          <a:p>
            <a:pPr marL="151200" marR="0" lvl="0" indent="0" algn="l" rtl="0" eaLnBrk="1" latinLnBrk="0" hangingPunct="1">
              <a:lnSpc>
                <a:spcPct val="100000"/>
              </a:lnSpc>
              <a:spcBef>
                <a:spcPts val="0"/>
              </a:spcBef>
              <a:spcAft>
                <a:spcPts val="0"/>
              </a:spcAft>
              <a:buClr>
                <a:schemeClr val="dk1"/>
              </a:buClr>
              <a:buSzPct val="55000"/>
              <a:buFont typeface="Wingdings"/>
              <a:buNone/>
              <a:defRPr/>
            </a:pPr>
            <a:r>
              <a:rPr xmlns:mc="http://schemas.openxmlformats.org/markup-compatibility/2006" xmlns:hp="http://schemas.haansoft.com/office/presentation/8.0" kumimoji="0" lang="ko-KR" altLang="en-US" sz="2200" b="0" i="0" u="none" strike="noStrike" kern="0" cap="none" spc="0" normalizeH="0" baseline="0" mc:Ignorable="hp" hp:hslEmbossed="0">
                <a:solidFill>
                  <a:schemeClr val="dk1"/>
                </a:solidFill>
                <a:latin typeface="Calibri"/>
                <a:ea typeface="Calibri"/>
                <a:cs typeface="Calibri"/>
                <a:sym typeface="Calibri"/>
              </a:rPr>
              <a:t>Closing an over-collateralized position is not worth the gas cost.</a:t>
            </a:r>
            <a:endParaRPr xmlns:mc="http://schemas.openxmlformats.org/markup-compatibility/2006" xmlns:hp="http://schemas.haansoft.com/office/presentation/8.0" kumimoji="0" lang="ko-KR" altLang="en-US" sz="2200" b="0" i="0" u="none" strike="noStrike" kern="0" cap="none" spc="0" normalizeH="0" baseline="0" mc:Ignorable="hp" hp:hslEmbossed="0">
              <a:solidFill>
                <a:schemeClr val="dk1"/>
              </a:solidFill>
              <a:latin typeface="Calibri"/>
              <a:ea typeface="Calibri"/>
              <a:cs typeface="Calibri"/>
              <a:sym typeface="Calibri"/>
            </a:endParaRPr>
          </a:p>
          <a:p>
            <a:pPr marL="151200" marR="0" lvl="0" indent="0" algn="l" rtl="0" eaLnBrk="1" latinLnBrk="0" hangingPunct="1">
              <a:lnSpc>
                <a:spcPct val="100000"/>
              </a:lnSpc>
              <a:spcBef>
                <a:spcPts val="0"/>
              </a:spcBef>
              <a:spcAft>
                <a:spcPts val="0"/>
              </a:spcAft>
              <a:buClr>
                <a:schemeClr val="dk1"/>
              </a:buClr>
              <a:buSzPct val="55000"/>
              <a:buFont typeface="Wingdings"/>
              <a:buNone/>
              <a:defRPr/>
            </a:pPr>
            <a:r>
              <a:rPr xmlns:mc="http://schemas.openxmlformats.org/markup-compatibility/2006" xmlns:hp="http://schemas.haansoft.com/office/presentation/8.0" kumimoji="0" lang="ko-KR" altLang="en-US" sz="2200" b="0" i="0" u="none" strike="noStrike" kern="0" cap="none" spc="0" normalizeH="0" baseline="0" mc:Ignorable="hp" hp:hslEmbossed="0">
                <a:solidFill>
                  <a:schemeClr val="dk1"/>
                </a:solidFill>
                <a:latin typeface="Calibri"/>
                <a:ea typeface="Calibri"/>
                <a:cs typeface="Calibri"/>
                <a:sym typeface="Calibri"/>
              </a:rPr>
              <a:t>Excessive fees increase Type II bad debt.</a:t>
            </a:r>
            <a:endParaRPr xmlns:mc="http://schemas.openxmlformats.org/markup-compatibility/2006" xmlns:hp="http://schemas.haansoft.com/office/presentation/8.0" kumimoji="0" lang="ko-KR" altLang="en-US" sz="2200" b="0" i="0" u="none" strike="noStrike" kern="0" cap="none" spc="0" normalizeH="0" baseline="0" mc:Ignorable="hp" hp:hslEmbossed="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xmlns:mc="http://schemas.openxmlformats.org/markup-compatibility/2006" xmlns:p14="http://schemas.microsoft.com/office/powerpoint/2010/main" mc:Ignorable="p14" p14:dur="500"/>
    </mc:Choice>
    <mc:Fallback>
      <p:transition/>
    </mc:Fallback>
  </mc:AlternateContent>
</p:sld>
</file>

<file path=ppt/slides/slide14.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Google Shape;78;p15"/>
          <p:cNvSpPr>
            <a:spLocks noGrp="1"/>
          </p:cNvSpPr>
          <p:nvPr>
            <p:ph type="title" idx="0"/>
          </p:nvPr>
        </p:nvSpPr>
        <p:spPr/>
        <p:txBody>
          <a:bodyPr/>
          <a:lstStyle/>
          <a:p>
            <a:pPr>
              <a:defRPr/>
            </a:pPr>
            <a:r>
              <a:rPr lang="ko-KR" altLang="en-US"/>
              <a:t>Risk 2: Unprofitable Liquidations</a:t>
            </a:r>
            <a:r>
              <a:rPr lang="en-US" altLang="ko-KR"/>
              <a:t> (Gas Fee Impact)</a:t>
            </a:r>
            <a:endParaRPr lang="en-US" altLang="ko-KR"/>
          </a:p>
        </p:txBody>
      </p:sp>
      <p:sp>
        <p:nvSpPr>
          <p:cNvPr id="3" name="Google Shape;79;p15"/>
          <p:cNvSpPr>
            <a:spLocks noGrp="1"/>
          </p:cNvSpPr>
          <p:nvPr>
            <p:ph type="body" idx="1" hasCustomPrompt="1"/>
          </p:nvPr>
        </p:nvSpPr>
        <p:spPr>
          <a:xfrm>
            <a:off x="288000" y="4555928"/>
            <a:ext cx="11708406" cy="1906071"/>
          </a:xfrm>
        </p:spPr>
        <p:txBody>
          <a:bodyPr/>
          <a:lstStyle/>
          <a:p>
            <a:pPr>
              <a:defRPr/>
            </a:pPr>
            <a:r>
              <a:rPr lang="ko-KR" altLang="en-US"/>
              <a:t>A liquidation opportunity can be unprofitable</a:t>
            </a:r>
            <a:r>
              <a:rPr lang="en-US" altLang="ko-KR"/>
              <a:t> </a:t>
            </a:r>
            <a:r>
              <a:rPr lang="ko-KR" altLang="en-US"/>
              <a:t>when the liquidation bonus cannot cover the transaction fee.</a:t>
            </a:r>
            <a:endParaRPr lang="ko-KR" altLang="en-US"/>
          </a:p>
          <a:p>
            <a:pPr>
              <a:defRPr/>
            </a:pPr>
            <a:endParaRPr lang="ko-KR" altLang="en-US"/>
          </a:p>
          <a:p>
            <a:pPr>
              <a:defRPr/>
            </a:pPr>
            <a:r>
              <a:rPr lang="ko-KR" altLang="en-US"/>
              <a:t>These positions can remain unhealthy</a:t>
            </a:r>
            <a:r>
              <a:rPr lang="en-US" altLang="ko-KR"/>
              <a:t> </a:t>
            </a:r>
            <a:r>
              <a:rPr lang="ko-KR" altLang="en-US"/>
              <a:t>and later become Type I bad debt.</a:t>
            </a:r>
            <a:endParaRPr lang="ko-KR" altLang="en-US"/>
          </a:p>
        </p:txBody>
      </p:sp>
      <p:pic>
        <p:nvPicPr>
          <p:cNvPr id="5" name=""/>
          <p:cNvPicPr>
            <a:picLocks noChangeAspect="1"/>
          </p:cNvPicPr>
          <p:nvPr/>
        </p:nvPicPr>
        <p:blipFill rotWithShape="1">
          <a:blip r:embed="rId3"/>
          <a:stretch>
            <a:fillRect/>
          </a:stretch>
        </p:blipFill>
        <p:spPr>
          <a:xfrm>
            <a:off x="1532351" y="1560508"/>
            <a:ext cx="9127298" cy="2334401"/>
          </a:xfrm>
          <a:prstGeom prst="rect">
            <a:avLst/>
          </a:prstGeom>
        </p:spPr>
      </p:pic>
    </p:spTree>
  </p:cSld>
  <p:clrMapOvr>
    <a:masterClrMapping/>
  </p:clrMapOvr>
  <mc:AlternateContent xmlns:mc="http://schemas.openxmlformats.org/markup-compatibility/2006">
    <mc:Choice xmlns:p14="http://schemas.microsoft.com/office/powerpoint/2010/main" Requires="p14">
      <p:transition xmlns:mc="http://schemas.openxmlformats.org/markup-compatibility/2006" xmlns:p14="http://schemas.microsoft.com/office/powerpoint/2010/main" mc:Ignorable="p14" p14:dur="500"/>
    </mc:Choice>
    <mc:Fallback>
      <p:transition/>
    </mc:Fallback>
  </mc:AlternateContent>
</p:sld>
</file>

<file path=ppt/slides/slide15.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Google Shape;78;p15"/>
          <p:cNvSpPr>
            <a:spLocks noGrp="1"/>
          </p:cNvSpPr>
          <p:nvPr>
            <p:ph type="title" idx="0"/>
          </p:nvPr>
        </p:nvSpPr>
        <p:spPr/>
        <p:txBody>
          <a:bodyPr/>
          <a:lstStyle/>
          <a:p>
            <a:pPr>
              <a:defRPr/>
            </a:pPr>
            <a:r>
              <a:rPr lang="ko-KR" altLang="en-US"/>
              <a:t>Risk 3: Auction Risk (Time Dimension)</a:t>
            </a:r>
            <a:endParaRPr lang="ko-KR" altLang="en-US"/>
          </a:p>
        </p:txBody>
      </p:sp>
      <p:sp>
        <p:nvSpPr>
          <p:cNvPr id="3" name="Google Shape;79;p15"/>
          <p:cNvSpPr>
            <a:spLocks noGrp="1"/>
          </p:cNvSpPr>
          <p:nvPr>
            <p:ph type="body" idx="1" hasCustomPrompt="1"/>
          </p:nvPr>
        </p:nvSpPr>
        <p:spPr>
          <a:xfrm>
            <a:off x="335999" y="4671067"/>
            <a:ext cx="11520000" cy="1487390"/>
          </a:xfrm>
        </p:spPr>
        <p:txBody>
          <a:bodyPr>
            <a:normAutofit lnSpcReduction="10000"/>
          </a:bodyPr>
          <a:lstStyle/>
          <a:p>
            <a:pPr>
              <a:defRPr/>
            </a:pPr>
            <a:r>
              <a:rPr lang="ko-KR" altLang="en-US"/>
              <a:t>Figure shows how long MakerDAO liquidation auctions last</a:t>
            </a:r>
            <a:r>
              <a:rPr lang="en-US" altLang="ko-KR"/>
              <a:t> </a:t>
            </a:r>
            <a:r>
              <a:rPr lang="ko-KR" altLang="en-US"/>
              <a:t>from initiation to finalization.</a:t>
            </a:r>
            <a:endParaRPr lang="ko-KR" altLang="en-US"/>
          </a:p>
          <a:p>
            <a:pPr>
              <a:defRPr/>
            </a:pPr>
            <a:r>
              <a:rPr lang="ko-KR" altLang="en-US"/>
              <a:t>Auctions can last hours.</a:t>
            </a:r>
            <a:endParaRPr lang="en-US" altLang="ko-KR"/>
          </a:p>
          <a:p>
            <a:pPr>
              <a:defRPr/>
            </a:pPr>
            <a:r>
              <a:rPr lang="ko-KR" altLang="en-US"/>
              <a:t>Long duration increases exposure to price changes</a:t>
            </a:r>
            <a:r>
              <a:rPr lang="en-US" altLang="ko-KR"/>
              <a:t> </a:t>
            </a:r>
            <a:r>
              <a:rPr lang="ko-KR" altLang="en-US"/>
              <a:t>and delays debt recovery.</a:t>
            </a:r>
            <a:endParaRPr lang="ko-KR" altLang="en-US"/>
          </a:p>
        </p:txBody>
      </p:sp>
      <p:pic>
        <p:nvPicPr>
          <p:cNvPr id="6" name=""/>
          <p:cNvPicPr>
            <a:picLocks noChangeAspect="1"/>
          </p:cNvPicPr>
          <p:nvPr/>
        </p:nvPicPr>
        <p:blipFill rotWithShape="1">
          <a:blip r:embed="rId3"/>
          <a:stretch>
            <a:fillRect/>
          </a:stretch>
        </p:blipFill>
        <p:spPr>
          <a:xfrm>
            <a:off x="3183025" y="987749"/>
            <a:ext cx="5825949" cy="3574122"/>
          </a:xfrm>
          <a:prstGeom prst="rect">
            <a:avLst/>
          </a:prstGeom>
        </p:spPr>
      </p:pic>
    </p:spTree>
  </p:cSld>
  <p:clrMapOvr>
    <a:masterClrMapping/>
  </p:clrMapOvr>
  <mc:AlternateContent xmlns:mc="http://schemas.openxmlformats.org/markup-compatibility/2006">
    <mc:Choice xmlns:p14="http://schemas.microsoft.com/office/powerpoint/2010/main" Requires="p14">
      <p:transition xmlns:mc="http://schemas.openxmlformats.org/markup-compatibility/2006" xmlns:p14="http://schemas.microsoft.com/office/powerpoint/2010/main" mc:Ignorable="p14" p14:dur="500"/>
    </mc:Choice>
    <mc:Fallback>
      <p:transition/>
    </mc:Fallback>
  </mc:AlternateContent>
</p:sld>
</file>

<file path=ppt/slides/slide16.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Google Shape;78;p15"/>
          <p:cNvSpPr>
            <a:spLocks noGrp="1"/>
          </p:cNvSpPr>
          <p:nvPr>
            <p:ph type="title" idx="0"/>
          </p:nvPr>
        </p:nvSpPr>
        <p:spPr/>
        <p:txBody>
          <a:bodyPr/>
          <a:lstStyle/>
          <a:p>
            <a:pPr>
              <a:defRPr/>
            </a:pPr>
            <a:r>
              <a:rPr lang="ko-KR" altLang="en-US"/>
              <a:t>Supporting Evidence: Post-Liquidation Price Movement</a:t>
            </a:r>
            <a:endParaRPr lang="ko-KR" altLang="en-US"/>
          </a:p>
        </p:txBody>
      </p:sp>
      <p:sp>
        <p:nvSpPr>
          <p:cNvPr id="3" name="Google Shape;79;p15"/>
          <p:cNvSpPr>
            <a:spLocks noGrp="1"/>
          </p:cNvSpPr>
          <p:nvPr>
            <p:ph type="body" idx="1" hasCustomPrompt="1"/>
          </p:nvPr>
        </p:nvSpPr>
        <p:spPr>
          <a:xfrm>
            <a:off x="288000" y="3906972"/>
            <a:ext cx="11520000" cy="2555027"/>
          </a:xfrm>
        </p:spPr>
        <p:txBody>
          <a:bodyPr/>
          <a:lstStyle/>
          <a:p>
            <a:pPr>
              <a:defRPr/>
            </a:pPr>
            <a:r>
              <a:rPr lang="ko-KR" altLang="en-US"/>
              <a:t>Table classifies collateral price movement patterns</a:t>
            </a:r>
            <a:r>
              <a:rPr lang="en-US" altLang="ko-KR"/>
              <a:t> </a:t>
            </a:r>
            <a:r>
              <a:rPr lang="ko-KR" altLang="en-US"/>
              <a:t>within 1,440 blocks (about 6 hours) after liquidation.</a:t>
            </a:r>
            <a:endParaRPr lang="ko-KR" altLang="en-US"/>
          </a:p>
          <a:p>
            <a:pPr>
              <a:defRPr/>
            </a:pPr>
            <a:endParaRPr lang="ko-KR" altLang="en-US"/>
          </a:p>
          <a:p>
            <a:pPr>
              <a:defRPr/>
            </a:pPr>
            <a:r>
              <a:rPr lang="ko-KR" altLang="en-US"/>
              <a:t>Only </a:t>
            </a:r>
            <a:r>
              <a:rPr lang="ko-KR" altLang="en-US" b="1"/>
              <a:t>19.07%</a:t>
            </a:r>
            <a:r>
              <a:rPr lang="ko-KR" altLang="en-US"/>
              <a:t> of liquidations</a:t>
            </a:r>
            <a:r>
              <a:rPr lang="en-US" altLang="ko-KR"/>
              <a:t> </a:t>
            </a:r>
            <a:r>
              <a:rPr lang="ko-KR" altLang="en-US"/>
              <a:t>end with the collateral price staying below</a:t>
            </a:r>
            <a:r>
              <a:rPr lang="en-US" altLang="ko-KR"/>
              <a:t> </a:t>
            </a:r>
            <a:r>
              <a:rPr lang="ko-KR" altLang="en-US"/>
              <a:t>the liquidation price after the observation window.</a:t>
            </a:r>
            <a:endParaRPr lang="ko-KR" altLang="en-US"/>
          </a:p>
        </p:txBody>
      </p:sp>
      <p:pic>
        <p:nvPicPr>
          <p:cNvPr id="5" name=""/>
          <p:cNvPicPr>
            <a:picLocks noChangeAspect="1"/>
          </p:cNvPicPr>
          <p:nvPr/>
        </p:nvPicPr>
        <p:blipFill rotWithShape="1">
          <a:blip r:embed="rId3"/>
          <a:stretch>
            <a:fillRect/>
          </a:stretch>
        </p:blipFill>
        <p:spPr>
          <a:xfrm>
            <a:off x="2434958" y="935070"/>
            <a:ext cx="7322084" cy="2747915"/>
          </a:xfrm>
          <a:prstGeom prst="rect">
            <a:avLst/>
          </a:prstGeom>
        </p:spPr>
      </p:pic>
    </p:spTree>
  </p:cSld>
  <p:clrMapOvr>
    <a:masterClrMapping/>
  </p:clrMapOvr>
  <mc:AlternateContent xmlns:mc="http://schemas.openxmlformats.org/markup-compatibility/2006">
    <mc:Choice xmlns:p14="http://schemas.microsoft.com/office/powerpoint/2010/main" Requires="p14">
      <p:transition xmlns:mc="http://schemas.openxmlformats.org/markup-compatibility/2006" xmlns:p14="http://schemas.microsoft.com/office/powerpoint/2010/main" mc:Ignorable="p14" p14:dur="500"/>
    </mc:Choice>
    <mc:Fallback>
      <p:transition/>
    </mc:Fallback>
  </mc:AlternateContent>
</p:sld>
</file>

<file path=ppt/slides/slide17.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Google Shape;78;p15"/>
          <p:cNvSpPr>
            <a:spLocks noGrp="1"/>
          </p:cNvSpPr>
          <p:nvPr>
            <p:ph type="title" idx="0"/>
          </p:nvPr>
        </p:nvSpPr>
        <p:spPr/>
        <p:txBody>
          <a:bodyPr/>
          <a:lstStyle/>
          <a:p>
            <a:pPr>
              <a:defRPr/>
            </a:pPr>
            <a:r>
              <a:rPr lang="ko-KR" altLang="en-US"/>
              <a:t>Instability 1: Liquidation Sensitivity (Stress Scenario)</a:t>
            </a:r>
            <a:endParaRPr lang="ko-KR" altLang="en-US"/>
          </a:p>
        </p:txBody>
      </p:sp>
      <p:sp>
        <p:nvSpPr>
          <p:cNvPr id="3" name="Google Shape;79;p15"/>
          <p:cNvSpPr>
            <a:spLocks noGrp="1"/>
          </p:cNvSpPr>
          <p:nvPr>
            <p:ph type="body" idx="1" hasCustomPrompt="1"/>
          </p:nvPr>
        </p:nvSpPr>
        <p:spPr>
          <a:xfrm>
            <a:off x="336000" y="5853841"/>
            <a:ext cx="11520000" cy="786099"/>
          </a:xfrm>
        </p:spPr>
        <p:txBody>
          <a:bodyPr/>
          <a:lstStyle/>
          <a:p>
            <a:pPr>
              <a:defRPr/>
            </a:pPr>
            <a:r>
              <a:rPr lang="ko-KR" altLang="en-US"/>
              <a:t>All platforms are highly sensitive to ETH price drops.</a:t>
            </a:r>
            <a:endParaRPr lang="ko-KR" altLang="en-US"/>
          </a:p>
        </p:txBody>
      </p:sp>
      <p:pic>
        <p:nvPicPr>
          <p:cNvPr id="4" name=""/>
          <p:cNvPicPr>
            <a:picLocks noChangeAspect="1"/>
          </p:cNvPicPr>
          <p:nvPr/>
        </p:nvPicPr>
        <p:blipFill rotWithShape="1">
          <a:blip r:embed="rId3"/>
          <a:stretch>
            <a:fillRect/>
          </a:stretch>
        </p:blipFill>
        <p:spPr>
          <a:xfrm>
            <a:off x="2249237" y="905763"/>
            <a:ext cx="7693525" cy="5046474"/>
          </a:xfrm>
          <a:prstGeom prst="rect">
            <a:avLst/>
          </a:prstGeom>
        </p:spPr>
      </p:pic>
      <p:sp>
        <p:nvSpPr>
          <p:cNvPr id="5" name=""/>
          <p:cNvSpPr txBox="1"/>
          <p:nvPr/>
        </p:nvSpPr>
        <p:spPr>
          <a:xfrm>
            <a:off x="9795050" y="4585458"/>
            <a:ext cx="2522554" cy="489462"/>
          </a:xfrm>
          <a:prstGeom prst="rect">
            <a:avLst/>
          </a:prstGeom>
        </p:spPr>
        <p:txBody>
          <a:bodyPr wrap="square">
            <a:spAutoFit/>
          </a:bodyPr>
          <a:p>
            <a:pPr>
              <a:defRPr/>
            </a:pPr>
            <a:r>
              <a:rPr lang="en-US" altLang="ko-KR" sz="1300"/>
              <a:t>43% ETH drop → 1.07B USD </a:t>
            </a:r>
            <a:endParaRPr lang="en-US" altLang="ko-KR" sz="1300"/>
          </a:p>
          <a:p>
            <a:pPr>
              <a:defRPr/>
            </a:pPr>
            <a:r>
              <a:rPr lang="en-US" altLang="ko-KR" sz="1300"/>
              <a:t>                              (MakerDAO)</a:t>
            </a:r>
            <a:endParaRPr lang="en-US" altLang="ko-KR" sz="1300"/>
          </a:p>
        </p:txBody>
      </p:sp>
    </p:spTree>
  </p:cSld>
  <p:clrMapOvr>
    <a:masterClrMapping/>
  </p:clrMapOvr>
  <mc:AlternateContent xmlns:mc="http://schemas.openxmlformats.org/markup-compatibility/2006">
    <mc:Choice xmlns:p14="http://schemas.microsoft.com/office/powerpoint/2010/main" Requires="p14">
      <p:transition xmlns:mc="http://schemas.openxmlformats.org/markup-compatibility/2006" xmlns:p14="http://schemas.microsoft.com/office/powerpoint/2010/main" mc:Ignorable="p14" p14:dur="500"/>
    </mc:Choice>
    <mc:Fallback>
      <p:transition/>
    </mc:Fallback>
  </mc:AlternateContent>
</p:sld>
</file>

<file path=ppt/slides/slide18.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Google Shape;78;p15"/>
          <p:cNvSpPr>
            <a:spLocks noGrp="1"/>
          </p:cNvSpPr>
          <p:nvPr>
            <p:ph type="title" idx="0"/>
          </p:nvPr>
        </p:nvSpPr>
        <p:spPr/>
        <p:txBody>
          <a:bodyPr/>
          <a:lstStyle/>
          <a:p>
            <a:pPr>
              <a:defRPr/>
            </a:pPr>
            <a:r>
              <a:rPr lang="ko-KR" altLang="en-US"/>
              <a:t>Instability 2: Comparing Mechanisms (Profit-Volume Ratio)</a:t>
            </a:r>
            <a:endParaRPr lang="ko-KR" altLang="en-US"/>
          </a:p>
        </p:txBody>
      </p:sp>
      <p:sp>
        <p:nvSpPr>
          <p:cNvPr id="3" name="Google Shape;79;p15"/>
          <p:cNvSpPr>
            <a:spLocks noGrp="1"/>
          </p:cNvSpPr>
          <p:nvPr>
            <p:ph type="body" idx="1" hasCustomPrompt="1"/>
          </p:nvPr>
        </p:nvSpPr>
        <p:spPr>
          <a:xfrm>
            <a:off x="288000" y="4440791"/>
            <a:ext cx="11520000" cy="2021209"/>
          </a:xfrm>
        </p:spPr>
        <p:txBody>
          <a:bodyPr/>
          <a:lstStyle/>
          <a:p>
            <a:pPr>
              <a:defRPr/>
            </a:pPr>
            <a:r>
              <a:rPr lang="ko-KR" altLang="en-US"/>
              <a:t>Figure compares protocols using the monthly profit-volume ratio</a:t>
            </a:r>
            <a:endParaRPr lang="ko-KR" altLang="en-US"/>
          </a:p>
          <a:p>
            <a:pPr>
              <a:defRPr/>
            </a:pPr>
            <a:endParaRPr lang="ko-KR" altLang="en-US"/>
          </a:p>
          <a:p>
            <a:pPr>
              <a:defRPr/>
            </a:pPr>
            <a:r>
              <a:rPr lang="ko-KR" altLang="en-US"/>
              <a:t>A lower profit-volume ratio</a:t>
            </a:r>
            <a:r>
              <a:rPr lang="en-US" altLang="ko-KR"/>
              <a:t> </a:t>
            </a:r>
            <a:r>
              <a:rPr lang="ko-KR" altLang="en-US"/>
              <a:t>means the mechanism is better for the borrower.</a:t>
            </a:r>
            <a:endParaRPr lang="ko-KR" altLang="en-US"/>
          </a:p>
        </p:txBody>
      </p:sp>
      <p:pic>
        <p:nvPicPr>
          <p:cNvPr id="4" name=""/>
          <p:cNvPicPr>
            <a:picLocks noChangeAspect="1"/>
          </p:cNvPicPr>
          <p:nvPr/>
        </p:nvPicPr>
        <p:blipFill rotWithShape="1">
          <a:blip r:embed="rId3"/>
          <a:stretch>
            <a:fillRect/>
          </a:stretch>
        </p:blipFill>
        <p:spPr>
          <a:xfrm>
            <a:off x="885579" y="1149517"/>
            <a:ext cx="10420843" cy="3145915"/>
          </a:xfrm>
          <a:prstGeom prst="rect">
            <a:avLst/>
          </a:prstGeom>
        </p:spPr>
      </p:pic>
    </p:spTree>
  </p:cSld>
  <p:clrMapOvr>
    <a:masterClrMapping/>
  </p:clrMapOvr>
  <mc:AlternateContent xmlns:mc="http://schemas.openxmlformats.org/markup-compatibility/2006">
    <mc:Choice xmlns:p14="http://schemas.microsoft.com/office/powerpoint/2010/main" Requires="p14">
      <p:transition xmlns:mc="http://schemas.openxmlformats.org/markup-compatibility/2006" xmlns:p14="http://schemas.microsoft.com/office/powerpoint/2010/main" mc:Ignorable="p14" p14:dur="500"/>
    </mc:Choice>
    <mc:Fallback>
      <p:transition/>
    </mc:Fallback>
  </mc:AlternateContent>
</p:sld>
</file>

<file path=ppt/slides/slide19.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Google Shape;78;p15"/>
          <p:cNvSpPr>
            <a:spLocks noGrp="1"/>
          </p:cNvSpPr>
          <p:nvPr>
            <p:ph type="title" idx="0"/>
          </p:nvPr>
        </p:nvSpPr>
        <p:spPr/>
        <p:txBody>
          <a:bodyPr/>
          <a:lstStyle/>
          <a:p>
            <a:pPr>
              <a:defRPr/>
            </a:pPr>
            <a:r>
              <a:rPr lang="ko-KR" altLang="en-US"/>
              <a:t>Optimal Liquidation Strategy (Case Study)</a:t>
            </a:r>
            <a:endParaRPr lang="ko-KR" altLang="en-US"/>
          </a:p>
        </p:txBody>
      </p:sp>
      <p:sp>
        <p:nvSpPr>
          <p:cNvPr id="3" name="Google Shape;79;p15"/>
          <p:cNvSpPr>
            <a:spLocks noGrp="1"/>
          </p:cNvSpPr>
          <p:nvPr>
            <p:ph type="body" idx="1" hasCustomPrompt="1"/>
          </p:nvPr>
        </p:nvSpPr>
        <p:spPr>
          <a:xfrm>
            <a:off x="288000" y="4493126"/>
            <a:ext cx="11520000" cy="1968873"/>
          </a:xfrm>
        </p:spPr>
        <p:txBody>
          <a:bodyPr/>
          <a:lstStyle/>
          <a:p>
            <a:pPr>
              <a:defRPr/>
            </a:pPr>
            <a:r>
              <a:rPr lang="ko-KR" altLang="en-US"/>
              <a:t>Table compares three approaches:</a:t>
            </a:r>
            <a:endParaRPr lang="ko-KR" altLang="en-US"/>
          </a:p>
          <a:p>
            <a:pPr marL="151200" indent="0">
              <a:buNone/>
              <a:defRPr/>
            </a:pPr>
            <a:r>
              <a:rPr lang="en-US" altLang="ko-KR"/>
              <a:t>       </a:t>
            </a:r>
            <a:r>
              <a:rPr lang="ko-KR" altLang="en-US"/>
              <a:t>Original liquidation, up-to-close-factor strategy, and optimal strategy.</a:t>
            </a:r>
            <a:endParaRPr lang="ko-KR" altLang="en-US"/>
          </a:p>
          <a:p>
            <a:pPr>
              <a:defRPr/>
            </a:pPr>
            <a:endParaRPr lang="ko-KR" altLang="en-US"/>
          </a:p>
          <a:p>
            <a:pPr>
              <a:defRPr/>
            </a:pPr>
            <a:r>
              <a:rPr lang="ko-KR" altLang="en-US"/>
              <a:t>The optimal strategy uses two successive liquidations</a:t>
            </a:r>
            <a:r>
              <a:rPr lang="en-US" altLang="ko-KR"/>
              <a:t> </a:t>
            </a:r>
            <a:r>
              <a:rPr lang="ko-KR" altLang="en-US"/>
              <a:t>to achieve higher total profit.</a:t>
            </a:r>
            <a:endParaRPr lang="ko-KR" altLang="en-US"/>
          </a:p>
        </p:txBody>
      </p:sp>
      <p:pic>
        <p:nvPicPr>
          <p:cNvPr id="4" name=""/>
          <p:cNvPicPr>
            <a:picLocks noChangeAspect="1"/>
          </p:cNvPicPr>
          <p:nvPr/>
        </p:nvPicPr>
        <p:blipFill rotWithShape="1">
          <a:blip r:embed="rId3"/>
          <a:stretch>
            <a:fillRect/>
          </a:stretch>
        </p:blipFill>
        <p:spPr>
          <a:xfrm>
            <a:off x="3392179" y="944987"/>
            <a:ext cx="5407641" cy="2703820"/>
          </a:xfrm>
          <a:prstGeom prst="rect">
            <a:avLst/>
          </a:prstGeom>
        </p:spPr>
      </p:pic>
      <p:sp>
        <p:nvSpPr>
          <p:cNvPr id="5" name=""/>
          <p:cNvSpPr txBox="1"/>
          <p:nvPr/>
        </p:nvSpPr>
        <p:spPr>
          <a:xfrm>
            <a:off x="3678115" y="3559837"/>
            <a:ext cx="6378610" cy="638783"/>
          </a:xfrm>
          <a:prstGeom prst="rect">
            <a:avLst/>
          </a:prstGeom>
        </p:spPr>
        <p:txBody>
          <a:bodyPr wrap="square">
            <a:spAutoFit/>
          </a:bodyPr>
          <a:p>
            <a:pPr>
              <a:defRPr/>
            </a:pPr>
            <a:r>
              <a:rPr lang="en-US" altLang="ko-KR"/>
              <a:t>Step 1: Liquidate, but keep the position still liquidatable.</a:t>
            </a:r>
            <a:endParaRPr lang="en-US" altLang="ko-KR"/>
          </a:p>
          <a:p>
            <a:pPr>
              <a:defRPr/>
            </a:pPr>
            <a:r>
              <a:rPr lang="en-US" altLang="ko-KR"/>
              <a:t>Step 2: Liquidate again up to the close factor.</a:t>
            </a:r>
            <a:endParaRPr lang="en-US" altLang="ko-KR"/>
          </a:p>
        </p:txBody>
      </p:sp>
    </p:spTree>
  </p:cSld>
  <p:clrMapOvr>
    <a:masterClrMapping/>
  </p:clrMapOvr>
  <mc:AlternateContent xmlns:mc="http://schemas.openxmlformats.org/markup-compatibility/2006">
    <mc:Choice xmlns:p14="http://schemas.microsoft.com/office/powerpoint/2010/main" Requires="p14">
      <p:transition xmlns:mc="http://schemas.openxmlformats.org/markup-compatibility/2006" xmlns:p14="http://schemas.microsoft.com/office/powerpoint/2010/main" mc:Ignorable="p14" p14:dur="500"/>
    </mc:Choice>
    <mc:Fallback>
      <p:transition/>
    </mc:Fallback>
  </mc:AlternateContent>
</p:sld>
</file>

<file path=ppt/slides/slide2.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117" name="Google Shape;117;p20"/>
          <p:cNvSpPr txBox="1">
            <a:spLocks noGrp="1"/>
          </p:cNvSpPr>
          <p:nvPr>
            <p:ph type="title" idx="0"/>
          </p:nvPr>
        </p:nvSpPr>
        <p:spPr>
          <a:prstGeom prst="rect">
            <a:avLst/>
          </a:prstGeom>
          <a:noFill/>
          <a:ln>
            <a:noFill/>
          </a:ln>
        </p:spPr>
        <p:txBody>
          <a:bodyPr wrap="square" lIns="91432" tIns="45700" rIns="91432" bIns="45700" anchor="ctr" anchorCtr="0">
            <a:normAutofit/>
          </a:bodyPr>
          <a:lstStyle/>
          <a:p>
            <a:pPr>
              <a:buSzPct val="25000"/>
              <a:defRPr/>
            </a:pPr>
            <a:r>
              <a:rPr lang="en-US" altLang="ko"/>
              <a:t>Paper</a:t>
            </a:r>
            <a:endParaRPr/>
          </a:p>
        </p:txBody>
      </p:sp>
      <p:sp>
        <p:nvSpPr>
          <p:cNvPr id="2" name="텍스트 개체 틀 1"/>
          <p:cNvSpPr>
            <a:spLocks noGrp="1"/>
          </p:cNvSpPr>
          <p:nvPr>
            <p:ph type="body" idx="1"/>
          </p:nvPr>
        </p:nvSpPr>
        <p:spPr>
          <a:xfrm>
            <a:off x="336000" y="3946070"/>
            <a:ext cx="11520000" cy="2422352"/>
          </a:xfrm>
        </p:spPr>
        <p:txBody>
          <a:bodyPr>
            <a:normAutofit lnSpcReduction="10000"/>
          </a:bodyPr>
          <a:lstStyle/>
          <a:p>
            <a:pPr lvl="0">
              <a:defRPr/>
            </a:pPr>
            <a:r>
              <a:rPr lang="en-US" altLang="ko-KR"/>
              <a:t>Published on</a:t>
            </a:r>
            <a:endParaRPr lang="en-US" altLang="ko-KR"/>
          </a:p>
          <a:p>
            <a:pPr lvl="1">
              <a:defRPr/>
            </a:pPr>
            <a:r>
              <a:rPr lang="en-US" altLang="ko-KR"/>
              <a:t>ACM Internet Measurement Conference</a:t>
            </a:r>
            <a:endParaRPr lang="en-US" altLang="ko-KR"/>
          </a:p>
          <a:p>
            <a:pPr lvl="1">
              <a:defRPr/>
            </a:pPr>
            <a:r>
              <a:rPr lang="en-US" altLang="ko-KR"/>
              <a:t>2 November, 2021</a:t>
            </a:r>
            <a:endParaRPr lang="en-US" altLang="ko-KR"/>
          </a:p>
          <a:p>
            <a:pPr lvl="0">
              <a:defRPr/>
            </a:pPr>
            <a:r>
              <a:rPr lang="en-US" altLang="ko-KR"/>
              <a:t>Authors</a:t>
            </a:r>
            <a:endParaRPr lang="en-US" altLang="ko-KR"/>
          </a:p>
          <a:p>
            <a:pPr lvl="1">
              <a:defRPr/>
            </a:pPr>
            <a:r>
              <a:rPr lang="en-US" altLang="ko-KR"/>
              <a:t>Shenyu Qin, Soumya Basu, Yuzhe Tang, and Arthur Gervais</a:t>
            </a:r>
            <a:endParaRPr lang="en-US" altLang="ko-KR"/>
          </a:p>
        </p:txBody>
      </p:sp>
      <p:sp>
        <p:nvSpPr>
          <p:cNvPr id="118" name="Google Shape;118;p20"/>
          <p:cNvSpPr txBox="1">
            <a:spLocks noGrp="1"/>
          </p:cNvSpPr>
          <p:nvPr>
            <p:ph type="ftr" idx="11"/>
          </p:nvPr>
        </p:nvSpPr>
        <p:spPr>
          <a:prstGeom prst="rect">
            <a:avLst/>
          </a:prstGeom>
          <a:noFill/>
          <a:ln>
            <a:noFill/>
          </a:ln>
        </p:spPr>
        <p:txBody>
          <a:bodyPr wrap="square" lIns="91432" tIns="45700" rIns="91432" bIns="45700" anchor="ctr" anchorCtr="0">
            <a:noAutofit/>
          </a:bodyPr>
          <a:lstStyle/>
          <a:p>
            <a:pPr lvl="0">
              <a:defRPr/>
            </a:pPr>
            <a:r>
              <a:rPr lang="ko"/>
              <a:t>INFONET LAB.</a:t>
            </a:r>
            <a:endParaRPr/>
          </a:p>
        </p:txBody>
      </p:sp>
      <p:sp>
        <p:nvSpPr>
          <p:cNvPr id="119" name="Google Shape;119;p20"/>
          <p:cNvSpPr txBox="1">
            <a:spLocks noGrp="1"/>
          </p:cNvSpPr>
          <p:nvPr>
            <p:ph type="sldNum" idx="12"/>
          </p:nvPr>
        </p:nvSpPr>
        <p:spPr>
          <a:prstGeom prst="rect">
            <a:avLst/>
          </a:prstGeom>
          <a:noFill/>
          <a:ln>
            <a:noFill/>
          </a:ln>
        </p:spPr>
        <p:txBody>
          <a:bodyPr wrap="square" lIns="91432" tIns="45700" rIns="91432" bIns="45700" anchor="ctr" anchorCtr="0">
            <a:noAutofit/>
          </a:bodyPr>
          <a:lstStyle/>
          <a:p>
            <a:pPr lvl="0">
              <a:defRPr/>
            </a:pPr>
            <a:fld id="{00000000-1234-1234-1234-123412341234}" type="slidenum">
              <a:rPr lang="en-US" altLang="ko"/>
              <a:pPr lvl="0">
                <a:defRPr/>
              </a:pPr>
              <a:t>2</a:t>
            </a:fld>
            <a:endParaRPr lang="en-US" altLang="ko"/>
          </a:p>
        </p:txBody>
      </p:sp>
      <p:pic>
        <p:nvPicPr>
          <p:cNvPr id="124" name=""/>
          <p:cNvPicPr>
            <a:picLocks noChangeAspect="1"/>
          </p:cNvPicPr>
          <p:nvPr/>
        </p:nvPicPr>
        <p:blipFill rotWithShape="1">
          <a:blip r:embed="rId3"/>
          <a:stretch>
            <a:fillRect/>
          </a:stretch>
        </p:blipFill>
        <p:spPr>
          <a:xfrm>
            <a:off x="2249182" y="1006040"/>
            <a:ext cx="7693635" cy="2899050"/>
          </a:xfrm>
          <a:prstGeom prst="rect">
            <a:avLst/>
          </a:prstGeom>
        </p:spPr>
      </p:pic>
    </p:spTree>
  </p:cSld>
  <p:clrMapOvr>
    <a:masterClrMapping/>
  </p:clrMapOvr>
  <mc:AlternateContent xmlns:mc="http://schemas.openxmlformats.org/markup-compatibility/2006">
    <mc:Choice xmlns:p14="http://schemas.microsoft.com/office/powerpoint/2010/main" Requires="p14">
      <p:transition xmlns:mc="http://schemas.openxmlformats.org/markup-compatibility/2006" xmlns:p14="http://schemas.microsoft.com/office/powerpoint/2010/main" mc:Ignorable="p14" p14:dur="500"/>
    </mc:Choice>
    <mc:Fallback>
      <p:transition/>
    </mc:Fallback>
  </mc:AlternateContent>
</p:sld>
</file>

<file path=ppt/slides/slide20.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Google Shape;78;p15"/>
          <p:cNvSpPr>
            <a:spLocks noGrp="1"/>
          </p:cNvSpPr>
          <p:nvPr>
            <p:ph type="title" idx="0"/>
          </p:nvPr>
        </p:nvSpPr>
        <p:spPr/>
        <p:txBody>
          <a:bodyPr/>
          <a:lstStyle/>
          <a:p>
            <a:pPr>
              <a:defRPr/>
            </a:pPr>
            <a:r>
              <a:rPr lang="ko-KR" altLang="en-US"/>
              <a:t>Takeaways and Discussion</a:t>
            </a:r>
            <a:endParaRPr lang="ko-KR" altLang="en-US"/>
          </a:p>
        </p:txBody>
      </p:sp>
      <p:sp>
        <p:nvSpPr>
          <p:cNvPr id="3" name="Google Shape;79;p15"/>
          <p:cNvSpPr>
            <a:spLocks noGrp="1"/>
          </p:cNvSpPr>
          <p:nvPr>
            <p:ph type="body" idx="1" hasCustomPrompt="1"/>
          </p:nvPr>
        </p:nvSpPr>
        <p:spPr/>
        <p:txBody>
          <a:bodyPr/>
          <a:lstStyle/>
          <a:p>
            <a:pPr marL="151200" indent="0">
              <a:buNone/>
              <a:defRPr/>
            </a:pPr>
            <a:endParaRPr lang="ko-KR" altLang="en-US"/>
          </a:p>
          <a:p>
            <a:pPr marL="151200" indent="0">
              <a:buNone/>
              <a:defRPr/>
            </a:pPr>
            <a:r>
              <a:rPr lang="ko-KR" altLang="en-US"/>
              <a:t>Takeaways</a:t>
            </a:r>
            <a:endParaRPr lang="ko-KR" altLang="en-US"/>
          </a:p>
          <a:p>
            <a:pPr>
              <a:defRPr/>
            </a:pPr>
            <a:r>
              <a:rPr lang="ko-KR" altLang="en-US"/>
              <a:t>Liquidations create strong incentives and intense competition.</a:t>
            </a:r>
            <a:endParaRPr lang="ko-KR" altLang="en-US"/>
          </a:p>
          <a:p>
            <a:pPr>
              <a:defRPr/>
            </a:pPr>
            <a:r>
              <a:rPr lang="ko-KR" altLang="en-US"/>
              <a:t>Fixed-spread designs can cause over-liquidation and borrower losses.</a:t>
            </a:r>
            <a:endParaRPr lang="ko-KR" altLang="en-US"/>
          </a:p>
          <a:p>
            <a:pPr>
              <a:defRPr/>
            </a:pPr>
            <a:r>
              <a:rPr lang="ko-KR" altLang="en-US"/>
              <a:t>High transaction fees lead to bad debt and missed liquidations.</a:t>
            </a:r>
            <a:endParaRPr lang="ko-KR" altLang="en-US"/>
          </a:p>
          <a:p>
            <a:pPr>
              <a:defRPr/>
            </a:pPr>
            <a:r>
              <a:rPr lang="ko-KR" altLang="en-US"/>
              <a:t>Liquidation mechanisms affect system stability under price shocks.</a:t>
            </a:r>
            <a:endParaRPr lang="ko-KR" altLang="en-US"/>
          </a:p>
          <a:p>
            <a:pPr>
              <a:defRPr/>
            </a:pPr>
            <a:endParaRPr lang="ko-KR" altLang="en-US"/>
          </a:p>
          <a:p>
            <a:pPr marL="151200" indent="0">
              <a:buNone/>
              <a:defRPr/>
            </a:pPr>
            <a:r>
              <a:rPr lang="ko-KR" altLang="en-US"/>
              <a:t>Discussion Questions</a:t>
            </a:r>
            <a:endParaRPr lang="ko-KR" altLang="en-US"/>
          </a:p>
          <a:p>
            <a:pPr>
              <a:defRPr/>
            </a:pPr>
            <a:endParaRPr lang="ko-KR" altLang="en-US"/>
          </a:p>
          <a:p>
            <a:pPr>
              <a:defRPr/>
            </a:pPr>
            <a:r>
              <a:rPr lang="ko-KR" altLang="en-US"/>
              <a:t>How should protocols balance fast liquidation and borrower protection?</a:t>
            </a:r>
            <a:endParaRPr lang="ko-KR" altLang="en-US"/>
          </a:p>
          <a:p>
            <a:pPr>
              <a:defRPr/>
            </a:pPr>
            <a:r>
              <a:rPr lang="ko-KR" altLang="en-US"/>
              <a:t>Should liquidation rules be redesigned to reduce strategic exploitation?</a:t>
            </a:r>
            <a:endParaRPr lang="ko-KR" altLang="en-US"/>
          </a:p>
        </p:txBody>
      </p:sp>
    </p:spTree>
  </p:cSld>
  <p:clrMapOvr>
    <a:masterClrMapping/>
  </p:clrMapOvr>
  <mc:AlternateContent xmlns:mc="http://schemas.openxmlformats.org/markup-compatibility/2006">
    <mc:Choice xmlns:p14="http://schemas.microsoft.com/office/powerpoint/2010/main" Requires="p14">
      <p:transition xmlns:mc="http://schemas.openxmlformats.org/markup-compatibility/2006" xmlns:p14="http://schemas.microsoft.com/office/powerpoint/2010/main" mc:Ignorable="p14" p14:dur="500"/>
    </mc:Choice>
    <mc:Fallback>
      <p:transition/>
    </mc:Fallback>
  </mc:AlternateContent>
</p:sld>
</file>

<file path=ppt/slides/slide2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Google Shape;78;p15"/>
          <p:cNvSpPr>
            <a:spLocks noGrp="1"/>
          </p:cNvSpPr>
          <p:nvPr>
            <p:ph type="title" idx="0"/>
          </p:nvPr>
        </p:nvSpPr>
        <p:spPr>
          <a:xfrm>
            <a:off x="2881292" y="1783167"/>
            <a:ext cx="6429416" cy="3291666"/>
          </a:xfrm>
        </p:spPr>
        <p:txBody>
          <a:bodyPr/>
          <a:lstStyle/>
          <a:p>
            <a:pPr algn="ctr">
              <a:defRPr/>
            </a:pPr>
            <a:r>
              <a:rPr lang="en-US" altLang="ko-KR" sz="8500"/>
              <a:t>Thanks</a:t>
            </a:r>
            <a:endParaRPr lang="en-US" altLang="ko-KR" sz="8500"/>
          </a:p>
        </p:txBody>
      </p:sp>
      <p:sp>
        <p:nvSpPr>
          <p:cNvPr id="3" name="Google Shape;79;p15"/>
          <p:cNvSpPr>
            <a:spLocks noGrp="1"/>
          </p:cNvSpPr>
          <p:nvPr>
            <p:ph type="body" idx="1" hasCustomPrompt="1"/>
          </p:nvPr>
        </p:nvSpPr>
        <p:spPr/>
        <p:txBody>
          <a:bodyPr/>
          <a:lstStyle/>
          <a:p>
            <a:pPr marL="151200" indent="0">
              <a:buNone/>
              <a:defRPr/>
            </a:pPr>
            <a:r>
              <a:rPr lang="ko-KR" altLang="en-US"/>
              <a:t/>
            </a:r>
            <a:endParaRPr lang="ko-KR" altLang="en-US"/>
          </a:p>
        </p:txBody>
      </p:sp>
    </p:spTree>
  </p:cSld>
  <p:clrMapOvr>
    <a:masterClrMapping/>
  </p:clrMapOvr>
  <mc:AlternateContent xmlns:mc="http://schemas.openxmlformats.org/markup-compatibility/2006">
    <mc:Choice xmlns:p14="http://schemas.microsoft.com/office/powerpoint/2010/main" Requires="p14">
      <p:transition xmlns:mc="http://schemas.openxmlformats.org/markup-compatibility/2006" xmlns:p14="http://schemas.microsoft.com/office/powerpoint/2010/main" mc:Ignorable="p14" p14:dur="500"/>
    </mc:Choice>
    <mc:Fallback>
      <p:transition/>
    </mc:Fallback>
  </mc:AlternateContent>
</p:sld>
</file>

<file path=ppt/slides/slide3.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Google Shape;78;p15"/>
          <p:cNvSpPr>
            <a:spLocks noGrp="1"/>
          </p:cNvSpPr>
          <p:nvPr>
            <p:ph type="title" idx="0"/>
          </p:nvPr>
        </p:nvSpPr>
        <p:spPr/>
        <p:txBody>
          <a:bodyPr/>
          <a:lstStyle/>
          <a:p>
            <a:pPr>
              <a:defRPr/>
            </a:pPr>
            <a:r>
              <a:rPr lang="en-US" altLang="ko-KR"/>
              <a:t>Why I chose this paper</a:t>
            </a:r>
            <a:endParaRPr lang="en-US" altLang="ko-KR"/>
          </a:p>
        </p:txBody>
      </p:sp>
      <p:sp>
        <p:nvSpPr>
          <p:cNvPr id="3" name="Google Shape;79;p15"/>
          <p:cNvSpPr>
            <a:spLocks noGrp="1"/>
          </p:cNvSpPr>
          <p:nvPr>
            <p:ph type="body" idx="1" hasCustomPrompt="1"/>
          </p:nvPr>
        </p:nvSpPr>
        <p:spPr/>
        <p:txBody>
          <a:bodyPr/>
          <a:lstStyle/>
          <a:p>
            <a:pPr>
              <a:defRPr/>
            </a:pPr>
            <a:r>
              <a:rPr lang="ko-KR" altLang="en-US"/>
              <a:t>Research connection: My research studies incentive design and risk in decentralized </a:t>
            </a:r>
            <a:r>
              <a:rPr lang="en-US" altLang="ko-KR"/>
              <a:t>			         </a:t>
            </a:r>
            <a:r>
              <a:rPr lang="ko-KR" altLang="en-US"/>
              <a:t>systems.</a:t>
            </a:r>
            <a:endParaRPr lang="ko-KR" altLang="en-US"/>
          </a:p>
          <a:p>
            <a:pPr>
              <a:defRPr/>
            </a:pPr>
            <a:endParaRPr lang="ko-KR" altLang="en-US"/>
          </a:p>
          <a:p>
            <a:pPr>
              <a:defRPr/>
            </a:pPr>
            <a:r>
              <a:rPr lang="ko-KR" altLang="en-US"/>
              <a:t>Core idea: This paper studies how liquidation rules change profit distribution and </a:t>
            </a:r>
            <a:r>
              <a:rPr lang="en-US" altLang="ko-KR"/>
              <a:t>			  </a:t>
            </a:r>
            <a:r>
              <a:rPr lang="ko-KR" altLang="en-US"/>
              <a:t>system stability in DeFi lending.</a:t>
            </a:r>
            <a:endParaRPr lang="ko-KR" altLang="en-US"/>
          </a:p>
          <a:p>
            <a:pPr>
              <a:defRPr/>
            </a:pPr>
            <a:endParaRPr lang="ko-KR" altLang="en-US"/>
          </a:p>
          <a:p>
            <a:pPr>
              <a:defRPr/>
            </a:pPr>
            <a:r>
              <a:rPr lang="ko-KR" altLang="en-US"/>
              <a:t>Data strength: It uses more than two years of on-chain data to show real liquidation </a:t>
            </a:r>
            <a:r>
              <a:rPr lang="en-US" altLang="ko-KR"/>
              <a:t>		         </a:t>
            </a:r>
            <a:r>
              <a:rPr lang="ko-KR" altLang="en-US"/>
              <a:t>behavior.</a:t>
            </a:r>
            <a:endParaRPr lang="ko-KR" altLang="en-US"/>
          </a:p>
          <a:p>
            <a:pPr>
              <a:defRPr/>
            </a:pPr>
            <a:endParaRPr lang="ko-KR" altLang="en-US"/>
          </a:p>
          <a:p>
            <a:pPr>
              <a:defRPr/>
            </a:pPr>
            <a:r>
              <a:rPr lang="ko-KR" altLang="en-US"/>
              <a:t>Future extension: The analysis can be extended to study new mechanism changes and </a:t>
            </a:r>
            <a:r>
              <a:rPr lang="en-US" altLang="ko-KR"/>
              <a:t>			  </a:t>
            </a:r>
            <a:r>
              <a:rPr lang="ko-KR" altLang="en-US"/>
              <a:t>redesigned incentive systems.</a:t>
            </a:r>
            <a:endParaRPr lang="ko-KR" altLang="en-US"/>
          </a:p>
        </p:txBody>
      </p:sp>
    </p:spTree>
  </p:cSld>
  <p:clrMapOvr>
    <a:masterClrMapping/>
  </p:clrMapOvr>
  <mc:AlternateContent xmlns:mc="http://schemas.openxmlformats.org/markup-compatibility/2006">
    <mc:Choice xmlns:p14="http://schemas.microsoft.com/office/powerpoint/2010/main" Requires="p14">
      <p:transition xmlns:mc="http://schemas.openxmlformats.org/markup-compatibility/2006" xmlns:p14="http://schemas.microsoft.com/office/powerpoint/2010/main" mc:Ignorable="p14" p14:dur="500"/>
    </mc:Choice>
    <mc:Fallback>
      <p:transition/>
    </mc:Fallback>
  </mc:AlternateContent>
</p:sld>
</file>

<file path=ppt/slides/slide4.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117" name="Google Shape;117;p20"/>
          <p:cNvSpPr txBox="1">
            <a:spLocks noGrp="1"/>
          </p:cNvSpPr>
          <p:nvPr>
            <p:ph type="title" idx="0"/>
          </p:nvPr>
        </p:nvSpPr>
        <p:spPr>
          <a:prstGeom prst="rect">
            <a:avLst/>
          </a:prstGeom>
          <a:noFill/>
          <a:ln>
            <a:noFill/>
          </a:ln>
        </p:spPr>
        <p:txBody>
          <a:bodyPr wrap="square" lIns="91432" tIns="45700" rIns="91432" bIns="45700" anchor="ctr" anchorCtr="0">
            <a:normAutofit/>
          </a:bodyPr>
          <a:lstStyle/>
          <a:p>
            <a:pPr>
              <a:buSzPct val="25000"/>
              <a:defRPr/>
            </a:pPr>
            <a:r>
              <a:rPr lang="en-US" altLang="ko-KR"/>
              <a:t>Motivation</a:t>
            </a:r>
            <a:endParaRPr lang="en-US" altLang="ko-KR"/>
          </a:p>
        </p:txBody>
      </p:sp>
      <p:sp>
        <p:nvSpPr>
          <p:cNvPr id="2" name="텍스트 개체 틀 1"/>
          <p:cNvSpPr>
            <a:spLocks noGrp="1"/>
          </p:cNvSpPr>
          <p:nvPr>
            <p:ph type="body" idx="1"/>
          </p:nvPr>
        </p:nvSpPr>
        <p:spPr/>
        <p:txBody>
          <a:bodyPr>
            <a:normAutofit lnSpcReduction="10000"/>
          </a:bodyPr>
          <a:lstStyle/>
          <a:p>
            <a:pPr lvl="0">
              <a:defRPr/>
            </a:pPr>
            <a:endParaRPr lang="en-US" altLang="ko-KR"/>
          </a:p>
          <a:p>
            <a:pPr lvl="0">
              <a:defRPr/>
            </a:pPr>
            <a:r>
              <a:rPr lang="en-US" altLang="ko-KR"/>
              <a:t>Crypto prices change very fast and very often.</a:t>
            </a:r>
            <a:endParaRPr lang="en-US" altLang="ko-KR"/>
          </a:p>
          <a:p>
            <a:pPr lvl="0">
              <a:defRPr/>
            </a:pPr>
            <a:endParaRPr lang="en-US" altLang="ko-KR"/>
          </a:p>
          <a:p>
            <a:pPr lvl="0">
              <a:defRPr/>
            </a:pPr>
            <a:r>
              <a:rPr lang="en-US" altLang="ko-KR"/>
              <a:t>Because of this, many borrowing positions become unsafe.</a:t>
            </a:r>
            <a:endParaRPr lang="en-US" altLang="ko-KR"/>
          </a:p>
          <a:p>
            <a:pPr lvl="0">
              <a:defRPr/>
            </a:pPr>
            <a:endParaRPr lang="en-US" altLang="ko-KR"/>
          </a:p>
          <a:p>
            <a:pPr lvl="0">
              <a:defRPr/>
            </a:pPr>
            <a:r>
              <a:rPr lang="en-US" altLang="ko-KR"/>
              <a:t>When this happens, the protocol forces liquidation.</a:t>
            </a:r>
            <a:endParaRPr lang="en-US" altLang="ko-KR"/>
          </a:p>
          <a:p>
            <a:pPr lvl="0">
              <a:defRPr/>
            </a:pPr>
            <a:endParaRPr lang="en-US" altLang="ko-KR"/>
          </a:p>
          <a:p>
            <a:pPr marL="151200" lvl="0" indent="0">
              <a:buNone/>
              <a:defRPr/>
            </a:pPr>
            <a:endParaRPr lang="en-US" altLang="ko-KR"/>
          </a:p>
          <a:p>
            <a:pPr marL="151200" lvl="0" indent="0">
              <a:buNone/>
              <a:defRPr/>
            </a:pPr>
            <a:r>
              <a:rPr lang="en-US" altLang="ko-KR"/>
              <a:t>Key Question:</a:t>
            </a:r>
            <a:endParaRPr lang="en-US" altLang="ko-KR"/>
          </a:p>
          <a:p>
            <a:pPr lvl="0">
              <a:defRPr/>
            </a:pPr>
            <a:endParaRPr lang="en-US" altLang="ko-KR"/>
          </a:p>
          <a:p>
            <a:pPr lvl="0">
              <a:defRPr/>
            </a:pPr>
            <a:r>
              <a:rPr lang="en-US" altLang="ko-KR"/>
              <a:t>Are current liquidation rules fair and stable?</a:t>
            </a:r>
            <a:endParaRPr lang="en-US" altLang="ko-KR"/>
          </a:p>
          <a:p>
            <a:pPr lvl="0">
              <a:defRPr/>
            </a:pPr>
            <a:endParaRPr lang="en-US" altLang="ko-KR"/>
          </a:p>
          <a:p>
            <a:pPr lvl="0">
              <a:defRPr/>
            </a:pPr>
            <a:r>
              <a:rPr lang="en-US" altLang="ko-KR"/>
              <a:t>Do they protect the system, or mainly reward liquidators?</a:t>
            </a:r>
            <a:endParaRPr lang="en-US" altLang="ko-KR"/>
          </a:p>
        </p:txBody>
      </p:sp>
      <p:sp>
        <p:nvSpPr>
          <p:cNvPr id="118" name="Google Shape;118;p20"/>
          <p:cNvSpPr txBox="1">
            <a:spLocks noGrp="1"/>
          </p:cNvSpPr>
          <p:nvPr>
            <p:ph type="ftr" idx="11"/>
          </p:nvPr>
        </p:nvSpPr>
        <p:spPr>
          <a:prstGeom prst="rect">
            <a:avLst/>
          </a:prstGeom>
          <a:noFill/>
          <a:ln>
            <a:noFill/>
          </a:ln>
        </p:spPr>
        <p:txBody>
          <a:bodyPr wrap="square" lIns="91432" tIns="45700" rIns="91432" bIns="45700" anchor="ctr" anchorCtr="0">
            <a:noAutofit/>
          </a:bodyPr>
          <a:lstStyle/>
          <a:p>
            <a:pPr lvl="0">
              <a:defRPr/>
            </a:pPr>
            <a:r>
              <a:rPr lang="ko"/>
              <a:t>INFONET LAB.</a:t>
            </a:r>
            <a:endParaRPr/>
          </a:p>
        </p:txBody>
      </p:sp>
      <p:sp>
        <p:nvSpPr>
          <p:cNvPr id="119" name="Google Shape;119;p20"/>
          <p:cNvSpPr txBox="1">
            <a:spLocks noGrp="1"/>
          </p:cNvSpPr>
          <p:nvPr>
            <p:ph type="sldNum" idx="12"/>
          </p:nvPr>
        </p:nvSpPr>
        <p:spPr>
          <a:prstGeom prst="rect">
            <a:avLst/>
          </a:prstGeom>
          <a:noFill/>
          <a:ln>
            <a:noFill/>
          </a:ln>
        </p:spPr>
        <p:txBody>
          <a:bodyPr wrap="square" lIns="91432" tIns="45700" rIns="91432" bIns="45700" anchor="ctr" anchorCtr="0">
            <a:noAutofit/>
          </a:bodyPr>
          <a:lstStyle/>
          <a:p>
            <a:pPr lvl="0">
              <a:defRPr/>
            </a:pPr>
            <a:fld id="{00000000-1234-1234-1234-123412341234}" type="slidenum">
              <a:rPr lang="en-US" altLang="ko"/>
              <a:pPr lvl="0">
                <a:defRPr/>
              </a:pPr>
              <a:t>4</a:t>
            </a:fld>
            <a:endParaRPr lang="en-US" altLang="ko"/>
          </a:p>
        </p:txBody>
      </p:sp>
    </p:spTree>
  </p:cSld>
  <p:clrMapOvr>
    <a:masterClrMapping/>
  </p:clrMapOvr>
  <mc:AlternateContent xmlns:mc="http://schemas.openxmlformats.org/markup-compatibility/2006">
    <mc:Choice xmlns:p14="http://schemas.microsoft.com/office/powerpoint/2010/main" Requires="p14">
      <p:transition xmlns:mc="http://schemas.openxmlformats.org/markup-compatibility/2006" xmlns:p14="http://schemas.microsoft.com/office/powerpoint/2010/main" mc:Ignorable="p14" p14:dur="500"/>
    </mc:Choice>
    <mc:Fallback>
      <p:transition/>
    </mc:Fallback>
  </mc:AlternateContent>
</p:sld>
</file>

<file path=ppt/slides/slide5.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Google Shape;78;p15"/>
          <p:cNvSpPr>
            <a:spLocks noGrp="1"/>
          </p:cNvSpPr>
          <p:nvPr>
            <p:ph type="title" idx="0"/>
          </p:nvPr>
        </p:nvSpPr>
        <p:spPr/>
        <p:txBody>
          <a:bodyPr/>
          <a:lstStyle/>
          <a:p>
            <a:pPr>
              <a:defRPr/>
            </a:pPr>
            <a:r>
              <a:rPr lang="ko-KR" altLang="en-US"/>
              <a:t>Background: How DeFi Lending Works</a:t>
            </a:r>
            <a:endParaRPr lang="ko-KR" altLang="en-US"/>
          </a:p>
        </p:txBody>
      </p:sp>
      <p:pic>
        <p:nvPicPr>
          <p:cNvPr id="6" name=""/>
          <p:cNvPicPr>
            <a:picLocks noChangeAspect="1"/>
          </p:cNvPicPr>
          <p:nvPr/>
        </p:nvPicPr>
        <p:blipFill rotWithShape="1">
          <a:blip r:embed="rId3"/>
          <a:stretch>
            <a:fillRect/>
          </a:stretch>
        </p:blipFill>
        <p:spPr>
          <a:xfrm>
            <a:off x="418023" y="1030784"/>
            <a:ext cx="7245634" cy="3080524"/>
          </a:xfrm>
          <a:prstGeom prst="rect">
            <a:avLst/>
          </a:prstGeom>
        </p:spPr>
      </p:pic>
      <p:sp>
        <p:nvSpPr>
          <p:cNvPr id="7" name="텍스트 개체 틀 1"/>
          <p:cNvSpPr>
            <a:spLocks noGrp="1"/>
          </p:cNvSpPr>
          <p:nvPr>
            <p:ph type="body" idx="1"/>
          </p:nvPr>
        </p:nvSpPr>
        <p:spPr>
          <a:xfrm>
            <a:off x="267065" y="4440791"/>
            <a:ext cx="11310660" cy="2021208"/>
          </a:xfrm>
          <a:noFill/>
          <a:ln>
            <a:noFill/>
          </a:ln>
        </p:spPr>
        <p:txBody>
          <a:bodyPr wrap="square" lIns="68575" tIns="34275" rIns="68575" bIns="34275" anchor="t" anchorCtr="0">
            <a:normAutofit lnSpcReduction="10000"/>
          </a:bodyPr>
          <a:lstStyle/>
          <a:p>
            <a:pPr marL="608400" marR="0" lvl="0" indent="-457200" algn="l" rtl="0" eaLnBrk="1" latinLnBrk="0" hangingPunct="1">
              <a:lnSpc>
                <a:spcPct val="100000"/>
              </a:lnSpc>
              <a:spcBef>
                <a:spcPts val="0"/>
              </a:spcBef>
              <a:spcAft>
                <a:spcPts val="0"/>
              </a:spcAft>
              <a:buClr>
                <a:schemeClr val="dk1"/>
              </a:buClr>
              <a:buSzPct val="55000"/>
              <a:buFont typeface="Wingdings"/>
              <a:buChar char="l"/>
              <a:defRPr/>
            </a:pPr>
            <a:r>
              <a:rPr xmlns:mc="http://schemas.openxmlformats.org/markup-compatibility/2006" xmlns:hp="http://schemas.haansoft.com/office/presentation/8.0" kumimoji="0" lang="en-US" altLang="ko-KR" sz="2400" b="0" i="0" u="none" strike="noStrike" kern="0" cap="none" spc="0" normalizeH="0" baseline="0" mc:Ignorable="hp" hp:hslEmbossed="0">
                <a:solidFill>
                  <a:srgbClr val="000000"/>
                </a:solidFill>
                <a:latin typeface="Calibri"/>
                <a:ea typeface="Calibri"/>
                <a:cs typeface="Calibri"/>
                <a:sym typeface="Calibri"/>
              </a:rPr>
              <a:t>Volatility triggers liquidation.</a:t>
            </a:r>
            <a:endParaRPr xmlns:mc="http://schemas.openxmlformats.org/markup-compatibility/2006" xmlns:hp="http://schemas.haansoft.com/office/presentation/8.0" kumimoji="0" lang="en-US" altLang="ko-KR" sz="2400" b="0" i="0" u="none" strike="noStrike" kern="0" cap="none" spc="0" normalizeH="0" baseline="0" mc:Ignorable="hp" hp:hslEmbossed="0">
              <a:solidFill>
                <a:srgbClr val="000000"/>
              </a:solidFill>
              <a:latin typeface="Calibri"/>
              <a:ea typeface="Calibri"/>
              <a:cs typeface="Calibri"/>
              <a:sym typeface="Calibri"/>
            </a:endParaRPr>
          </a:p>
          <a:p>
            <a:pPr marL="608400" marR="0" lvl="0" indent="-457200" algn="l" rtl="0" eaLnBrk="1" latinLnBrk="0" hangingPunct="1">
              <a:lnSpc>
                <a:spcPct val="100000"/>
              </a:lnSpc>
              <a:spcBef>
                <a:spcPts val="0"/>
              </a:spcBef>
              <a:spcAft>
                <a:spcPts val="0"/>
              </a:spcAft>
              <a:buClr>
                <a:schemeClr val="dk1"/>
              </a:buClr>
              <a:buSzPct val="55000"/>
              <a:buFont typeface="Wingdings"/>
              <a:buChar char="l"/>
              <a:defRPr/>
            </a:pPr>
            <a:endParaRPr xmlns:mc="http://schemas.openxmlformats.org/markup-compatibility/2006" xmlns:hp="http://schemas.haansoft.com/office/presentation/8.0" kumimoji="0" lang="en-US" altLang="ko-KR" sz="2400" b="0" i="0" u="none" strike="noStrike" kern="0" cap="none" spc="0" normalizeH="0" baseline="0" mc:Ignorable="hp" hp:hslEmbossed="0">
              <a:solidFill>
                <a:srgbClr val="000000"/>
              </a:solidFill>
              <a:latin typeface="Calibri"/>
              <a:ea typeface="Calibri"/>
              <a:cs typeface="Calibri"/>
              <a:sym typeface="Calibri"/>
            </a:endParaRPr>
          </a:p>
          <a:p>
            <a:pPr marL="608400" marR="0" lvl="0" indent="-457200" algn="l" rtl="0" eaLnBrk="1" latinLnBrk="0" hangingPunct="1">
              <a:lnSpc>
                <a:spcPct val="100000"/>
              </a:lnSpc>
              <a:spcBef>
                <a:spcPts val="0"/>
              </a:spcBef>
              <a:spcAft>
                <a:spcPts val="0"/>
              </a:spcAft>
              <a:buClr>
                <a:schemeClr val="dk1"/>
              </a:buClr>
              <a:buSzPct val="55000"/>
              <a:buFont typeface="Wingdings"/>
              <a:buChar char="l"/>
              <a:defRPr/>
            </a:pPr>
            <a:r>
              <a:rPr xmlns:mc="http://schemas.openxmlformats.org/markup-compatibility/2006" xmlns:hp="http://schemas.haansoft.com/office/presentation/8.0" kumimoji="0" lang="en-US" altLang="ko-KR" sz="2400" b="0" i="0" u="none" strike="noStrike" kern="0" cap="none" spc="0" normalizeH="0" baseline="0" mc:Ignorable="hp" hp:hslEmbossed="0">
                <a:solidFill>
                  <a:srgbClr val="000000"/>
                </a:solidFill>
                <a:latin typeface="Calibri"/>
                <a:ea typeface="Calibri"/>
                <a:cs typeface="Calibri"/>
                <a:sym typeface="Calibri"/>
              </a:rPr>
              <a:t>Liquidators earn a bonus.</a:t>
            </a:r>
            <a:endParaRPr xmlns:mc="http://schemas.openxmlformats.org/markup-compatibility/2006" xmlns:hp="http://schemas.haansoft.com/office/presentation/8.0" kumimoji="0" lang="en-US" altLang="ko-KR" sz="2400" b="0" i="0" u="none" strike="noStrike" kern="0" cap="none" spc="0" normalizeH="0" baseline="0" mc:Ignorable="hp" hp:hslEmbossed="0">
              <a:solidFill>
                <a:srgbClr val="000000"/>
              </a:solidFill>
              <a:latin typeface="Calibri"/>
              <a:ea typeface="Calibri"/>
              <a:cs typeface="Calibri"/>
              <a:sym typeface="Calibri"/>
            </a:endParaRPr>
          </a:p>
          <a:p>
            <a:pPr marL="608400" marR="0" lvl="0" indent="-457200" algn="l" rtl="0" eaLnBrk="1" latinLnBrk="0" hangingPunct="1">
              <a:lnSpc>
                <a:spcPct val="100000"/>
              </a:lnSpc>
              <a:spcBef>
                <a:spcPts val="0"/>
              </a:spcBef>
              <a:spcAft>
                <a:spcPts val="0"/>
              </a:spcAft>
              <a:buClr>
                <a:schemeClr val="dk1"/>
              </a:buClr>
              <a:buSzPct val="55000"/>
              <a:buFont typeface="Wingdings"/>
              <a:buChar char="l"/>
              <a:defRPr/>
            </a:pPr>
            <a:endParaRPr xmlns:mc="http://schemas.openxmlformats.org/markup-compatibility/2006" xmlns:hp="http://schemas.haansoft.com/office/presentation/8.0" kumimoji="0" lang="en-US" altLang="ko-KR" sz="2400" b="0" i="0" u="none" strike="noStrike" kern="0" cap="none" spc="0" normalizeH="0" baseline="0" mc:Ignorable="hp" hp:hslEmbossed="0">
              <a:solidFill>
                <a:srgbClr val="000000"/>
              </a:solidFill>
              <a:latin typeface="Calibri"/>
              <a:ea typeface="Calibri"/>
              <a:cs typeface="Calibri"/>
              <a:sym typeface="Calibri"/>
            </a:endParaRPr>
          </a:p>
          <a:p>
            <a:pPr marL="608400" marR="0" lvl="0" indent="-457200" algn="l" rtl="0" eaLnBrk="1" latinLnBrk="0" hangingPunct="1">
              <a:lnSpc>
                <a:spcPct val="100000"/>
              </a:lnSpc>
              <a:spcBef>
                <a:spcPts val="0"/>
              </a:spcBef>
              <a:spcAft>
                <a:spcPts val="0"/>
              </a:spcAft>
              <a:buClr>
                <a:schemeClr val="dk1"/>
              </a:buClr>
              <a:buSzPct val="55000"/>
              <a:buFont typeface="Wingdings"/>
              <a:buChar char="l"/>
              <a:defRPr/>
            </a:pPr>
            <a:r>
              <a:rPr xmlns:mc="http://schemas.openxmlformats.org/markup-compatibility/2006" xmlns:hp="http://schemas.haansoft.com/office/presentation/8.0" kumimoji="0" lang="en-US" altLang="ko-KR" sz="2400" b="0" i="0" u="none" strike="noStrike" kern="0" cap="none" spc="0" normalizeH="0" baseline="0" mc:Ignorable="hp" hp:hslEmbossed="0">
                <a:solidFill>
                  <a:srgbClr val="000000"/>
                </a:solidFill>
                <a:latin typeface="Calibri"/>
                <a:ea typeface="Calibri"/>
                <a:cs typeface="Calibri"/>
                <a:sym typeface="Calibri"/>
              </a:rPr>
              <a:t>Borrowers lose extra collateral.</a:t>
            </a:r>
            <a:endParaRPr xmlns:mc="http://schemas.openxmlformats.org/markup-compatibility/2006" xmlns:hp="http://schemas.haansoft.com/office/presentation/8.0" kumimoji="0" lang="en-US" altLang="ko-KR" sz="2400" b="0" i="0" u="none" strike="noStrike" kern="0" cap="none" spc="0" normalizeH="0" baseline="0" mc:Ignorable="hp" hp:hslEmbossed="0">
              <a:solidFill>
                <a:srgbClr val="000000"/>
              </a:solidFill>
              <a:latin typeface="Calibri"/>
              <a:ea typeface="Calibri"/>
              <a:cs typeface="Calibri"/>
              <a:sym typeface="Calibri"/>
            </a:endParaRPr>
          </a:p>
        </p:txBody>
      </p:sp>
      <p:pic>
        <p:nvPicPr>
          <p:cNvPr id="8" name=""/>
          <p:cNvPicPr>
            <a:picLocks noChangeAspect="1"/>
          </p:cNvPicPr>
          <p:nvPr/>
        </p:nvPicPr>
        <p:blipFill rotWithShape="1">
          <a:blip r:embed="rId4"/>
          <a:stretch>
            <a:fillRect/>
          </a:stretch>
        </p:blipFill>
        <p:spPr>
          <a:xfrm>
            <a:off x="7637248" y="1553266"/>
            <a:ext cx="4413611" cy="2346749"/>
          </a:xfrm>
          <a:prstGeom prst="rect">
            <a:avLst/>
          </a:prstGeom>
        </p:spPr>
      </p:pic>
    </p:spTree>
  </p:cSld>
  <p:clrMapOvr>
    <a:masterClrMapping/>
  </p:clrMapOvr>
  <mc:AlternateContent xmlns:mc="http://schemas.openxmlformats.org/markup-compatibility/2006">
    <mc:Choice xmlns:p14="http://schemas.microsoft.com/office/powerpoint/2010/main" Requires="p14">
      <p:transition xmlns:mc="http://schemas.openxmlformats.org/markup-compatibility/2006" xmlns:p14="http://schemas.microsoft.com/office/powerpoint/2010/main" mc:Ignorable="p14" p14:dur="500"/>
    </mc:Choice>
    <mc:Fallback>
      <p:transition/>
    </mc:Fallback>
  </mc:AlternateContent>
</p:sld>
</file>

<file path=ppt/slides/slide6.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Google Shape;78;p15"/>
          <p:cNvSpPr>
            <a:spLocks noGrp="1"/>
          </p:cNvSpPr>
          <p:nvPr>
            <p:ph type="title" idx="0"/>
          </p:nvPr>
        </p:nvSpPr>
        <p:spPr/>
        <p:txBody>
          <a:bodyPr/>
          <a:lstStyle/>
          <a:p>
            <a:pPr>
              <a:defRPr/>
            </a:pPr>
            <a:r>
              <a:rPr lang="ko-KR" altLang="en-US"/>
              <a:t>What This Paper Studies</a:t>
            </a:r>
            <a:endParaRPr lang="ko-KR" altLang="en-US"/>
          </a:p>
        </p:txBody>
      </p:sp>
      <p:sp>
        <p:nvSpPr>
          <p:cNvPr id="5" name="텍스트 개체 틀 1"/>
          <p:cNvSpPr>
            <a:spLocks noGrp="1"/>
          </p:cNvSpPr>
          <p:nvPr>
            <p:ph type="body" idx="1"/>
          </p:nvPr>
        </p:nvSpPr>
        <p:spPr>
          <a:xfrm>
            <a:off x="288000" y="882000"/>
            <a:ext cx="11520000" cy="5580000"/>
          </a:xfrm>
          <a:noFill/>
          <a:ln>
            <a:noFill/>
          </a:ln>
        </p:spPr>
        <p:txBody>
          <a:bodyPr wrap="square" lIns="68575" tIns="34275" rIns="68575" bIns="34275" anchor="t" anchorCtr="0">
            <a:normAutofit lnSpcReduction="10000"/>
          </a:bodyPr>
          <a:lstStyle/>
          <a:p>
            <a:pPr marL="608400" marR="0" lvl="0" indent="-457200" algn="l" rtl="0" eaLnBrk="1" latinLnBrk="0" hangingPunct="1">
              <a:lnSpc>
                <a:spcPct val="100000"/>
              </a:lnSpc>
              <a:spcBef>
                <a:spcPts val="0"/>
              </a:spcBef>
              <a:spcAft>
                <a:spcPts val="0"/>
              </a:spcAft>
              <a:buClr>
                <a:schemeClr val="dk1"/>
              </a:buClr>
              <a:buSzPct val="55000"/>
              <a:buFont typeface="Wingdings"/>
              <a:buChar char="l"/>
              <a:defRPr/>
            </a:pPr>
            <a:endParaRPr xmlns:mc="http://schemas.openxmlformats.org/markup-compatibility/2006" xmlns:hp="http://schemas.haansoft.com/office/presentation/8.0" kumimoji="0" lang="en-US" altLang="ko-KR" sz="2400" b="0" i="0" u="none" strike="noStrike" kern="0" cap="none" spc="0" normalizeH="0" baseline="0" mc:Ignorable="hp" hp:hslEmbossed="0">
              <a:solidFill>
                <a:srgbClr val="000000"/>
              </a:solidFill>
              <a:latin typeface="Calibri"/>
              <a:ea typeface="Calibri"/>
              <a:cs typeface="Calibri"/>
              <a:sym typeface="Calibri"/>
            </a:endParaRPr>
          </a:p>
          <a:p>
            <a:pPr marL="608400" marR="0" lvl="0" indent="-457200" algn="l" rtl="0" eaLnBrk="1" latinLnBrk="0" hangingPunct="1">
              <a:lnSpc>
                <a:spcPct val="100000"/>
              </a:lnSpc>
              <a:spcBef>
                <a:spcPts val="0"/>
              </a:spcBef>
              <a:spcAft>
                <a:spcPts val="0"/>
              </a:spcAft>
              <a:buClr>
                <a:schemeClr val="dk1"/>
              </a:buClr>
              <a:buSzPct val="55000"/>
              <a:buFont typeface="Wingdings"/>
              <a:buChar char="l"/>
              <a:defRPr/>
            </a:pPr>
            <a:r>
              <a:rPr xmlns:mc="http://schemas.openxmlformats.org/markup-compatibility/2006" xmlns:hp="http://schemas.haansoft.com/office/presentation/8.0" kumimoji="0" lang="en-US" altLang="ko-KR" sz="2400" b="0" i="0" u="none" strike="noStrike" kern="0" cap="none" spc="0" normalizeH="0" baseline="0" mc:Ignorable="hp" hp:hslEmbossed="0">
                <a:solidFill>
                  <a:srgbClr val="000000"/>
                </a:solidFill>
                <a:latin typeface="Calibri"/>
                <a:ea typeface="Calibri"/>
                <a:cs typeface="Calibri"/>
                <a:sym typeface="Calibri"/>
              </a:rPr>
              <a:t>It analyzes liquidation events across major DeFi lending protocols.</a:t>
            </a:r>
            <a:endParaRPr xmlns:mc="http://schemas.openxmlformats.org/markup-compatibility/2006" xmlns:hp="http://schemas.haansoft.com/office/presentation/8.0" kumimoji="0" lang="en-US" altLang="ko-KR" sz="2400" b="0" i="0" u="none" strike="noStrike" kern="0" cap="none" spc="0" normalizeH="0" baseline="0" mc:Ignorable="hp" hp:hslEmbossed="0">
              <a:solidFill>
                <a:srgbClr val="000000"/>
              </a:solidFill>
              <a:latin typeface="Calibri"/>
              <a:ea typeface="Calibri"/>
              <a:cs typeface="Calibri"/>
              <a:sym typeface="Calibri"/>
            </a:endParaRPr>
          </a:p>
          <a:p>
            <a:pPr marL="608400" marR="0" lvl="0" indent="-457200" algn="l" rtl="0" eaLnBrk="1" latinLnBrk="0" hangingPunct="1">
              <a:lnSpc>
                <a:spcPct val="100000"/>
              </a:lnSpc>
              <a:spcBef>
                <a:spcPts val="0"/>
              </a:spcBef>
              <a:spcAft>
                <a:spcPts val="0"/>
              </a:spcAft>
              <a:buClr>
                <a:schemeClr val="dk1"/>
              </a:buClr>
              <a:buSzPct val="55000"/>
              <a:buFont typeface="Wingdings"/>
              <a:buChar char="l"/>
              <a:defRPr/>
            </a:pPr>
            <a:endParaRPr xmlns:mc="http://schemas.openxmlformats.org/markup-compatibility/2006" xmlns:hp="http://schemas.haansoft.com/office/presentation/8.0" kumimoji="0" lang="en-US" altLang="ko-KR" sz="2400" b="0" i="0" u="none" strike="noStrike" kern="0" cap="none" spc="0" normalizeH="0" baseline="0" mc:Ignorable="hp" hp:hslEmbossed="0">
              <a:solidFill>
                <a:srgbClr val="000000"/>
              </a:solidFill>
              <a:latin typeface="Calibri"/>
              <a:ea typeface="Calibri"/>
              <a:cs typeface="Calibri"/>
              <a:sym typeface="Calibri"/>
            </a:endParaRPr>
          </a:p>
          <a:p>
            <a:pPr marL="608400" marR="0" lvl="0" indent="-457200" algn="l" rtl="0" eaLnBrk="1" latinLnBrk="0" hangingPunct="1">
              <a:lnSpc>
                <a:spcPct val="100000"/>
              </a:lnSpc>
              <a:spcBef>
                <a:spcPts val="0"/>
              </a:spcBef>
              <a:spcAft>
                <a:spcPts val="0"/>
              </a:spcAft>
              <a:buClr>
                <a:schemeClr val="dk1"/>
              </a:buClr>
              <a:buSzPct val="55000"/>
              <a:buFont typeface="Wingdings"/>
              <a:buChar char="l"/>
              <a:defRPr/>
            </a:pPr>
            <a:r>
              <a:rPr xmlns:mc="http://schemas.openxmlformats.org/markup-compatibility/2006" xmlns:hp="http://schemas.haansoft.com/office/presentation/8.0" kumimoji="0" lang="en-US" altLang="ko-KR" sz="2400" b="0" i="0" u="none" strike="noStrike" kern="0" cap="none" spc="0" normalizeH="0" baseline="0" mc:Ignorable="hp" hp:hslEmbossed="0">
                <a:solidFill>
                  <a:srgbClr val="000000"/>
                </a:solidFill>
                <a:latin typeface="Calibri"/>
                <a:ea typeface="Calibri"/>
                <a:cs typeface="Calibri"/>
                <a:sym typeface="Calibri"/>
              </a:rPr>
              <a:t>It studies how much liquidators earn.</a:t>
            </a:r>
            <a:endParaRPr xmlns:mc="http://schemas.openxmlformats.org/markup-compatibility/2006" xmlns:hp="http://schemas.haansoft.com/office/presentation/8.0" kumimoji="0" lang="en-US" altLang="ko-KR" sz="2400" b="0" i="0" u="none" strike="noStrike" kern="0" cap="none" spc="0" normalizeH="0" baseline="0" mc:Ignorable="hp" hp:hslEmbossed="0">
              <a:solidFill>
                <a:srgbClr val="000000"/>
              </a:solidFill>
              <a:latin typeface="Calibri"/>
              <a:ea typeface="Calibri"/>
              <a:cs typeface="Calibri"/>
              <a:sym typeface="Calibri"/>
            </a:endParaRPr>
          </a:p>
          <a:p>
            <a:pPr marL="608400" marR="0" lvl="0" indent="-457200" algn="l" rtl="0" eaLnBrk="1" latinLnBrk="0" hangingPunct="1">
              <a:lnSpc>
                <a:spcPct val="100000"/>
              </a:lnSpc>
              <a:spcBef>
                <a:spcPts val="0"/>
              </a:spcBef>
              <a:spcAft>
                <a:spcPts val="0"/>
              </a:spcAft>
              <a:buClr>
                <a:schemeClr val="dk1"/>
              </a:buClr>
              <a:buSzPct val="55000"/>
              <a:buFont typeface="Wingdings"/>
              <a:buChar char="l"/>
              <a:defRPr/>
            </a:pPr>
            <a:endParaRPr xmlns:mc="http://schemas.openxmlformats.org/markup-compatibility/2006" xmlns:hp="http://schemas.haansoft.com/office/presentation/8.0" kumimoji="0" lang="en-US" altLang="ko-KR" sz="2400" b="0" i="0" u="none" strike="noStrike" kern="0" cap="none" spc="0" normalizeH="0" baseline="0" mc:Ignorable="hp" hp:hslEmbossed="0">
              <a:solidFill>
                <a:srgbClr val="000000"/>
              </a:solidFill>
              <a:latin typeface="Calibri"/>
              <a:ea typeface="Calibri"/>
              <a:cs typeface="Calibri"/>
              <a:sym typeface="Calibri"/>
            </a:endParaRPr>
          </a:p>
          <a:p>
            <a:pPr marL="608400" marR="0" lvl="0" indent="-457200" algn="l" rtl="0" eaLnBrk="1" latinLnBrk="0" hangingPunct="1">
              <a:lnSpc>
                <a:spcPct val="100000"/>
              </a:lnSpc>
              <a:spcBef>
                <a:spcPts val="0"/>
              </a:spcBef>
              <a:spcAft>
                <a:spcPts val="0"/>
              </a:spcAft>
              <a:buClr>
                <a:schemeClr val="dk1"/>
              </a:buClr>
              <a:buSzPct val="55000"/>
              <a:buFont typeface="Wingdings"/>
              <a:buChar char="l"/>
              <a:defRPr/>
            </a:pPr>
            <a:r>
              <a:rPr xmlns:mc="http://schemas.openxmlformats.org/markup-compatibility/2006" xmlns:hp="http://schemas.haansoft.com/office/presentation/8.0" kumimoji="0" lang="en-US" altLang="ko-KR" sz="2400" b="0" i="0" u="none" strike="noStrike" kern="0" cap="none" spc="0" normalizeH="0" baseline="0" mc:Ignorable="hp" hp:hslEmbossed="0">
                <a:solidFill>
                  <a:srgbClr val="000000"/>
                </a:solidFill>
                <a:latin typeface="Calibri"/>
                <a:ea typeface="Calibri"/>
                <a:cs typeface="Calibri"/>
                <a:sym typeface="Calibri"/>
              </a:rPr>
              <a:t>It measures whether borrowers lose more collateral than necessary.</a:t>
            </a:r>
            <a:endParaRPr xmlns:mc="http://schemas.openxmlformats.org/markup-compatibility/2006" xmlns:hp="http://schemas.haansoft.com/office/presentation/8.0" kumimoji="0" lang="en-US" altLang="ko-KR" sz="2400" b="0" i="0" u="none" strike="noStrike" kern="0" cap="none" spc="0" normalizeH="0" baseline="0" mc:Ignorable="hp" hp:hslEmbossed="0">
              <a:solidFill>
                <a:srgbClr val="000000"/>
              </a:solidFill>
              <a:latin typeface="Calibri"/>
              <a:ea typeface="Calibri"/>
              <a:cs typeface="Calibri"/>
              <a:sym typeface="Calibri"/>
            </a:endParaRPr>
          </a:p>
          <a:p>
            <a:pPr marL="608400" marR="0" lvl="0" indent="-457200" algn="l" rtl="0" eaLnBrk="1" latinLnBrk="0" hangingPunct="1">
              <a:lnSpc>
                <a:spcPct val="100000"/>
              </a:lnSpc>
              <a:spcBef>
                <a:spcPts val="0"/>
              </a:spcBef>
              <a:spcAft>
                <a:spcPts val="0"/>
              </a:spcAft>
              <a:buClr>
                <a:schemeClr val="dk1"/>
              </a:buClr>
              <a:buSzPct val="55000"/>
              <a:buFont typeface="Wingdings"/>
              <a:buChar char="l"/>
              <a:defRPr/>
            </a:pPr>
            <a:endParaRPr xmlns:mc="http://schemas.openxmlformats.org/markup-compatibility/2006" xmlns:hp="http://schemas.haansoft.com/office/presentation/8.0" kumimoji="0" lang="en-US" altLang="ko-KR" sz="2400" b="0" i="0" u="none" strike="noStrike" kern="0" cap="none" spc="0" normalizeH="0" baseline="0" mc:Ignorable="hp" hp:hslEmbossed="0">
              <a:solidFill>
                <a:srgbClr val="000000"/>
              </a:solidFill>
              <a:latin typeface="Calibri"/>
              <a:ea typeface="Calibri"/>
              <a:cs typeface="Calibri"/>
              <a:sym typeface="Calibri"/>
            </a:endParaRPr>
          </a:p>
          <a:p>
            <a:pPr marL="608400" marR="0" lvl="0" indent="-457200" algn="l" rtl="0" eaLnBrk="1" latinLnBrk="0" hangingPunct="1">
              <a:lnSpc>
                <a:spcPct val="100000"/>
              </a:lnSpc>
              <a:spcBef>
                <a:spcPts val="0"/>
              </a:spcBef>
              <a:spcAft>
                <a:spcPts val="0"/>
              </a:spcAft>
              <a:buClr>
                <a:schemeClr val="dk1"/>
              </a:buClr>
              <a:buSzPct val="55000"/>
              <a:buFont typeface="Wingdings"/>
              <a:buChar char="l"/>
              <a:defRPr/>
            </a:pPr>
            <a:r>
              <a:rPr xmlns:mc="http://schemas.openxmlformats.org/markup-compatibility/2006" xmlns:hp="http://schemas.haansoft.com/office/presentation/8.0" kumimoji="0" lang="en-US" altLang="ko-KR" sz="2400" b="0" i="0" u="none" strike="noStrike" kern="0" cap="none" spc="0" normalizeH="0" baseline="0" mc:Ignorable="hp" hp:hslEmbossed="0">
                <a:solidFill>
                  <a:srgbClr val="000000"/>
                </a:solidFill>
                <a:latin typeface="Calibri"/>
                <a:ea typeface="Calibri"/>
                <a:cs typeface="Calibri"/>
                <a:sym typeface="Calibri"/>
              </a:rPr>
              <a:t>It examines how transaction fees affect bad debt and instability.</a:t>
            </a:r>
            <a:endParaRPr xmlns:mc="http://schemas.openxmlformats.org/markup-compatibility/2006" xmlns:hp="http://schemas.haansoft.com/office/presentation/8.0" kumimoji="0" lang="en-US" altLang="ko-KR" sz="2400" b="0" i="0" u="none" strike="noStrike" kern="0" cap="none" spc="0" normalizeH="0" baseline="0" mc:Ignorable="hp" hp:hslEmbossed="0">
              <a:solidFill>
                <a:srgbClr val="000000"/>
              </a:solidFill>
              <a:latin typeface="Calibri"/>
              <a:ea typeface="Calibri"/>
              <a:cs typeface="Calibri"/>
              <a:sym typeface="Calibri"/>
            </a:endParaRPr>
          </a:p>
          <a:p>
            <a:pPr marL="608400" marR="0" lvl="0" indent="-457200" algn="l" rtl="0" eaLnBrk="1" latinLnBrk="0" hangingPunct="1">
              <a:lnSpc>
                <a:spcPct val="100000"/>
              </a:lnSpc>
              <a:spcBef>
                <a:spcPts val="0"/>
              </a:spcBef>
              <a:spcAft>
                <a:spcPts val="0"/>
              </a:spcAft>
              <a:buClr>
                <a:schemeClr val="dk1"/>
              </a:buClr>
              <a:buSzPct val="55000"/>
              <a:buFont typeface="Wingdings"/>
              <a:buChar char="l"/>
              <a:defRPr/>
            </a:pPr>
            <a:endParaRPr xmlns:mc="http://schemas.openxmlformats.org/markup-compatibility/2006" xmlns:hp="http://schemas.haansoft.com/office/presentation/8.0" kumimoji="0" lang="en-US" altLang="ko-KR" sz="2400" b="0" i="0" u="none" strike="noStrike" kern="0" cap="none" spc="0" normalizeH="0" baseline="0" mc:Ignorable="hp" hp:hslEmbossed="0">
              <a:solidFill>
                <a:srgbClr val="000000"/>
              </a:solidFill>
              <a:latin typeface="Calibri"/>
              <a:ea typeface="Calibri"/>
              <a:cs typeface="Calibri"/>
              <a:sym typeface="Calibri"/>
            </a:endParaRPr>
          </a:p>
          <a:p>
            <a:pPr marL="151200" marR="0" lvl="0" indent="0" algn="l" rtl="0" eaLnBrk="1" latinLnBrk="0" hangingPunct="1">
              <a:lnSpc>
                <a:spcPct val="100000"/>
              </a:lnSpc>
              <a:spcBef>
                <a:spcPts val="0"/>
              </a:spcBef>
              <a:spcAft>
                <a:spcPts val="0"/>
              </a:spcAft>
              <a:buClr>
                <a:schemeClr val="dk1"/>
              </a:buClr>
              <a:buSzPct val="55000"/>
              <a:buFont typeface="Wingdings"/>
              <a:buNone/>
              <a:defRPr/>
            </a:pPr>
            <a:endParaRPr xmlns:mc="http://schemas.openxmlformats.org/markup-compatibility/2006" xmlns:hp="http://schemas.haansoft.com/office/presentation/8.0" kumimoji="0" lang="en-US" altLang="ko-KR" sz="2400" b="0" i="0" u="none" strike="noStrike" kern="0" cap="none" spc="0" normalizeH="0" baseline="0" mc:Ignorable="hp" hp:hslEmbossed="0">
              <a:solidFill>
                <a:srgbClr val="000000"/>
              </a:solidFill>
              <a:latin typeface="Calibri"/>
              <a:ea typeface="Calibri"/>
              <a:cs typeface="Calibri"/>
              <a:sym typeface="Calibri"/>
            </a:endParaRPr>
          </a:p>
          <a:p>
            <a:pPr marL="151200" marR="0" lvl="0" indent="0" algn="l" rtl="0" eaLnBrk="1" latinLnBrk="0" hangingPunct="1">
              <a:lnSpc>
                <a:spcPct val="100000"/>
              </a:lnSpc>
              <a:spcBef>
                <a:spcPts val="0"/>
              </a:spcBef>
              <a:spcAft>
                <a:spcPts val="0"/>
              </a:spcAft>
              <a:buClr>
                <a:schemeClr val="dk1"/>
              </a:buClr>
              <a:buSzPct val="55000"/>
              <a:buFont typeface="Wingdings"/>
              <a:buNone/>
              <a:defRPr/>
            </a:pPr>
            <a:r>
              <a:rPr xmlns:mc="http://schemas.openxmlformats.org/markup-compatibility/2006" xmlns:hp="http://schemas.haansoft.com/office/presentation/8.0" kumimoji="0" lang="en-US" altLang="ko-KR" sz="2400" b="0" i="0" u="none" strike="noStrike" kern="0" cap="none" spc="0" normalizeH="0" baseline="0" mc:Ignorable="hp" hp:hslEmbossed="0">
                <a:solidFill>
                  <a:srgbClr val="000000"/>
                </a:solidFill>
                <a:latin typeface="Calibri"/>
                <a:ea typeface="Calibri"/>
                <a:cs typeface="Calibri"/>
                <a:sym typeface="Calibri"/>
              </a:rPr>
              <a:t>Core Focus:</a:t>
            </a:r>
            <a:endParaRPr xmlns:mc="http://schemas.openxmlformats.org/markup-compatibility/2006" xmlns:hp="http://schemas.haansoft.com/office/presentation/8.0" kumimoji="0" lang="en-US" altLang="ko-KR" sz="2400" b="0" i="0" u="none" strike="noStrike" kern="0" cap="none" spc="0" normalizeH="0" baseline="0" mc:Ignorable="hp" hp:hslEmbossed="0">
              <a:solidFill>
                <a:srgbClr val="000000"/>
              </a:solidFill>
              <a:latin typeface="Calibri"/>
              <a:ea typeface="Calibri"/>
              <a:cs typeface="Calibri"/>
              <a:sym typeface="Calibri"/>
            </a:endParaRPr>
          </a:p>
          <a:p>
            <a:pPr marL="608400" marR="0" lvl="0" indent="-457200" algn="l" rtl="0" eaLnBrk="1" latinLnBrk="0" hangingPunct="1">
              <a:lnSpc>
                <a:spcPct val="100000"/>
              </a:lnSpc>
              <a:spcBef>
                <a:spcPts val="0"/>
              </a:spcBef>
              <a:spcAft>
                <a:spcPts val="0"/>
              </a:spcAft>
              <a:buClr>
                <a:schemeClr val="dk1"/>
              </a:buClr>
              <a:buSzPct val="55000"/>
              <a:buFont typeface="Wingdings"/>
              <a:buChar char="l"/>
              <a:defRPr/>
            </a:pPr>
            <a:endParaRPr xmlns:mc="http://schemas.openxmlformats.org/markup-compatibility/2006" xmlns:hp="http://schemas.haansoft.com/office/presentation/8.0" kumimoji="0" lang="en-US" altLang="ko-KR" sz="2400" b="0" i="0" u="none" strike="noStrike" kern="0" cap="none" spc="0" normalizeH="0" baseline="0" mc:Ignorable="hp" hp:hslEmbossed="0">
              <a:solidFill>
                <a:srgbClr val="000000"/>
              </a:solidFill>
              <a:latin typeface="Calibri"/>
              <a:ea typeface="Calibri"/>
              <a:cs typeface="Calibri"/>
              <a:sym typeface="Calibri"/>
            </a:endParaRPr>
          </a:p>
          <a:p>
            <a:pPr marL="608400" marR="0" lvl="0" indent="-457200" algn="l" rtl="0" eaLnBrk="1" latinLnBrk="0" hangingPunct="1">
              <a:lnSpc>
                <a:spcPct val="100000"/>
              </a:lnSpc>
              <a:spcBef>
                <a:spcPts val="0"/>
              </a:spcBef>
              <a:spcAft>
                <a:spcPts val="0"/>
              </a:spcAft>
              <a:buClr>
                <a:schemeClr val="dk1"/>
              </a:buClr>
              <a:buSzPct val="55000"/>
              <a:buFont typeface="Wingdings"/>
              <a:buChar char="l"/>
              <a:defRPr/>
            </a:pPr>
            <a:r>
              <a:rPr xmlns:mc="http://schemas.openxmlformats.org/markup-compatibility/2006" xmlns:hp="http://schemas.haansoft.com/office/presentation/8.0" kumimoji="0" lang="en-US" altLang="ko-KR" sz="2400" b="0" i="0" u="none" strike="noStrike" kern="0" cap="none" spc="0" normalizeH="0" baseline="0" mc:Ignorable="hp" hp:hslEmbossed="0">
                <a:solidFill>
                  <a:srgbClr val="000000"/>
                </a:solidFill>
                <a:latin typeface="Calibri"/>
                <a:ea typeface="Calibri"/>
                <a:cs typeface="Calibri"/>
                <a:sym typeface="Calibri"/>
              </a:rPr>
              <a:t>Incentives, profits, and system risk.</a:t>
            </a:r>
            <a:endParaRPr xmlns:mc="http://schemas.openxmlformats.org/markup-compatibility/2006" xmlns:hp="http://schemas.haansoft.com/office/presentation/8.0" kumimoji="0" lang="en-US" altLang="ko-KR" sz="2400" b="0" i="0" u="none" strike="noStrike" kern="0" cap="none" spc="0" normalizeH="0" baseline="0" mc:Ignorable="hp" hp:hslEmbossed="0">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xmlns:mc="http://schemas.openxmlformats.org/markup-compatibility/2006" xmlns:p14="http://schemas.microsoft.com/office/powerpoint/2010/main" mc:Ignorable="p14" p14:dur="500"/>
    </mc:Choice>
    <mc:Fallback>
      <p:transition/>
    </mc:Fallback>
  </mc:AlternateContent>
</p:sld>
</file>

<file path=ppt/slides/slide7.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Google Shape;78;p15"/>
          <p:cNvSpPr>
            <a:spLocks noGrp="1"/>
          </p:cNvSpPr>
          <p:nvPr>
            <p:ph type="title" idx="0"/>
          </p:nvPr>
        </p:nvSpPr>
        <p:spPr/>
        <p:txBody>
          <a:bodyPr/>
          <a:lstStyle/>
          <a:p>
            <a:pPr>
              <a:defRPr/>
            </a:pPr>
            <a:r>
              <a:rPr lang="ko-KR" altLang="en-US"/>
              <a:t>Data &amp; Measurement</a:t>
            </a:r>
            <a:endParaRPr lang="ko-KR" altLang="en-US"/>
          </a:p>
        </p:txBody>
      </p:sp>
      <p:sp>
        <p:nvSpPr>
          <p:cNvPr id="3" name="Google Shape;79;p15"/>
          <p:cNvSpPr>
            <a:spLocks noGrp="1"/>
          </p:cNvSpPr>
          <p:nvPr>
            <p:ph type="body" idx="1" hasCustomPrompt="1"/>
          </p:nvPr>
        </p:nvSpPr>
        <p:spPr/>
        <p:txBody>
          <a:bodyPr/>
          <a:lstStyle/>
          <a:p>
            <a:pPr>
              <a:defRPr/>
            </a:pPr>
            <a:r>
              <a:rPr lang="ko-KR" altLang="en-US"/>
              <a:t>The study covers more than 2 years of on-chain data.</a:t>
            </a:r>
            <a:endParaRPr lang="ko-KR" altLang="en-US"/>
          </a:p>
          <a:p>
            <a:pPr>
              <a:defRPr/>
            </a:pPr>
            <a:endParaRPr lang="ko-KR" altLang="en-US"/>
          </a:p>
          <a:p>
            <a:pPr>
              <a:defRPr/>
            </a:pPr>
            <a:r>
              <a:rPr lang="ko-KR" altLang="en-US"/>
              <a:t>28,138 liquidations</a:t>
            </a:r>
            <a:endParaRPr lang="ko-KR" altLang="en-US"/>
          </a:p>
          <a:p>
            <a:pPr>
              <a:defRPr/>
            </a:pPr>
            <a:endParaRPr lang="ko-KR" altLang="en-US"/>
          </a:p>
          <a:p>
            <a:pPr>
              <a:defRPr/>
            </a:pPr>
            <a:r>
              <a:rPr lang="ko-KR" altLang="en-US"/>
              <a:t>807.46M USD liquidated collateral</a:t>
            </a:r>
            <a:endParaRPr lang="ko-KR" altLang="en-US"/>
          </a:p>
          <a:p>
            <a:pPr>
              <a:defRPr/>
            </a:pPr>
            <a:endParaRPr lang="ko-KR" altLang="en-US"/>
          </a:p>
          <a:p>
            <a:pPr>
              <a:defRPr/>
            </a:pPr>
            <a:r>
              <a:rPr lang="ko-KR" altLang="en-US"/>
              <a:t>2,011 liquidators</a:t>
            </a:r>
            <a:endParaRPr lang="ko-KR" altLang="en-US"/>
          </a:p>
        </p:txBody>
      </p:sp>
      <p:pic>
        <p:nvPicPr>
          <p:cNvPr id="4" name=""/>
          <p:cNvPicPr>
            <a:picLocks noChangeAspect="1"/>
          </p:cNvPicPr>
          <p:nvPr/>
        </p:nvPicPr>
        <p:blipFill rotWithShape="1">
          <a:blip r:embed="rId3"/>
          <a:stretch>
            <a:fillRect/>
          </a:stretch>
        </p:blipFill>
        <p:spPr>
          <a:xfrm>
            <a:off x="3105276" y="3939107"/>
            <a:ext cx="5981448" cy="2188666"/>
          </a:xfrm>
          <a:prstGeom prst="rect">
            <a:avLst/>
          </a:prstGeom>
        </p:spPr>
      </p:pic>
    </p:spTree>
  </p:cSld>
  <p:clrMapOvr>
    <a:masterClrMapping/>
  </p:clrMapOvr>
  <mc:AlternateContent xmlns:mc="http://schemas.openxmlformats.org/markup-compatibility/2006">
    <mc:Choice xmlns:p14="http://schemas.microsoft.com/office/powerpoint/2010/main" Requires="p14">
      <p:transition xmlns:mc="http://schemas.openxmlformats.org/markup-compatibility/2006" xmlns:p14="http://schemas.microsoft.com/office/powerpoint/2010/main" mc:Ignorable="p14" p14:dur="500"/>
    </mc:Choice>
    <mc:Fallback>
      <p:transition/>
    </mc:Fallback>
  </mc:AlternateContent>
</p:sld>
</file>

<file path=ppt/slides/slide8.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Google Shape;78;p15"/>
          <p:cNvSpPr>
            <a:spLocks noGrp="1"/>
          </p:cNvSpPr>
          <p:nvPr>
            <p:ph type="title" idx="0"/>
          </p:nvPr>
        </p:nvSpPr>
        <p:spPr/>
        <p:txBody>
          <a:bodyPr/>
          <a:lstStyle/>
          <a:p>
            <a:pPr>
              <a:defRPr/>
            </a:pPr>
            <a:r>
              <a:rPr lang="ko-KR" altLang="en-US"/>
              <a:t>Finding 1: Liquidations Are Highly Profitable</a:t>
            </a:r>
            <a:endParaRPr lang="ko-KR" altLang="en-US"/>
          </a:p>
        </p:txBody>
      </p:sp>
      <p:sp>
        <p:nvSpPr>
          <p:cNvPr id="3" name="Google Shape;79;p15"/>
          <p:cNvSpPr>
            <a:spLocks noGrp="1"/>
          </p:cNvSpPr>
          <p:nvPr>
            <p:ph type="body" idx="1" hasCustomPrompt="1"/>
          </p:nvPr>
        </p:nvSpPr>
        <p:spPr>
          <a:xfrm>
            <a:off x="672000" y="5414225"/>
            <a:ext cx="11520000" cy="1047775"/>
          </a:xfrm>
        </p:spPr>
        <p:txBody>
          <a:bodyPr/>
          <a:lstStyle/>
          <a:p>
            <a:pPr>
              <a:defRPr/>
            </a:pPr>
            <a:r>
              <a:rPr lang="ko-KR" altLang="en-US"/>
              <a:t>Liquidators earn millions of USD in aggregate.</a:t>
            </a:r>
            <a:endParaRPr lang="ko-KR" altLang="en-US"/>
          </a:p>
          <a:p>
            <a:pPr>
              <a:defRPr/>
            </a:pPr>
            <a:r>
              <a:rPr lang="ko-KR" altLang="en-US"/>
              <a:t>Profit sharply increases during market crashes.</a:t>
            </a:r>
            <a:endParaRPr lang="ko-KR" altLang="en-US"/>
          </a:p>
        </p:txBody>
      </p:sp>
      <p:pic>
        <p:nvPicPr>
          <p:cNvPr id="4" name=""/>
          <p:cNvPicPr>
            <a:picLocks noChangeAspect="1"/>
          </p:cNvPicPr>
          <p:nvPr/>
        </p:nvPicPr>
        <p:blipFill rotWithShape="1">
          <a:blip r:embed="rId3"/>
          <a:stretch>
            <a:fillRect/>
          </a:stretch>
        </p:blipFill>
        <p:spPr>
          <a:xfrm>
            <a:off x="1347132" y="1038794"/>
            <a:ext cx="9497736" cy="4278165"/>
          </a:xfrm>
          <a:prstGeom prst="rect">
            <a:avLst/>
          </a:prstGeom>
        </p:spPr>
      </p:pic>
      <p:sp>
        <p:nvSpPr>
          <p:cNvPr id="5" name=""/>
          <p:cNvSpPr txBox="1"/>
          <p:nvPr/>
        </p:nvSpPr>
        <p:spPr>
          <a:xfrm>
            <a:off x="6786824" y="901212"/>
            <a:ext cx="4124012" cy="365592"/>
          </a:xfrm>
          <a:prstGeom prst="rect">
            <a:avLst/>
          </a:prstGeom>
        </p:spPr>
        <p:txBody>
          <a:bodyPr wrap="square">
            <a:spAutoFit/>
          </a:bodyPr>
          <a:p>
            <a:pPr>
              <a:defRPr/>
            </a:pPr>
            <a:r>
              <a:rPr lang="en-US" altLang="ko-KR"/>
              <a:t>807M USD in total collateral liquidated</a:t>
            </a:r>
            <a:endParaRPr lang="en-US" altLang="ko-KR"/>
          </a:p>
        </p:txBody>
      </p:sp>
    </p:spTree>
  </p:cSld>
  <p:clrMapOvr>
    <a:masterClrMapping/>
  </p:clrMapOvr>
  <mc:AlternateContent xmlns:mc="http://schemas.openxmlformats.org/markup-compatibility/2006">
    <mc:Choice xmlns:p14="http://schemas.microsoft.com/office/powerpoint/2010/main" Requires="p14">
      <p:transition xmlns:mc="http://schemas.openxmlformats.org/markup-compatibility/2006" xmlns:p14="http://schemas.microsoft.com/office/powerpoint/2010/main" mc:Ignorable="p14" p14:dur="500"/>
    </mc:Choice>
    <mc:Fallback>
      <p:transition/>
    </mc:Fallback>
  </mc:AlternateContent>
</p:sld>
</file>

<file path=ppt/slides/slide9.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Google Shape;78;p15"/>
          <p:cNvSpPr>
            <a:spLocks noGrp="1"/>
          </p:cNvSpPr>
          <p:nvPr>
            <p:ph type="title" idx="0"/>
          </p:nvPr>
        </p:nvSpPr>
        <p:spPr/>
        <p:txBody>
          <a:bodyPr/>
          <a:lstStyle/>
          <a:p>
            <a:pPr>
              <a:defRPr/>
            </a:pPr>
            <a:r>
              <a:rPr lang="ko-KR" altLang="en-US"/>
              <a:t>Finding 2: Liquidations Are Highly Competitive</a:t>
            </a:r>
            <a:endParaRPr lang="ko-KR" altLang="en-US"/>
          </a:p>
        </p:txBody>
      </p:sp>
      <p:sp>
        <p:nvSpPr>
          <p:cNvPr id="3" name="Google Shape;79;p15"/>
          <p:cNvSpPr>
            <a:spLocks noGrp="1"/>
          </p:cNvSpPr>
          <p:nvPr>
            <p:ph type="body" idx="1" hasCustomPrompt="1"/>
          </p:nvPr>
        </p:nvSpPr>
        <p:spPr>
          <a:xfrm>
            <a:off x="288000" y="5131615"/>
            <a:ext cx="11520000" cy="1330385"/>
          </a:xfrm>
        </p:spPr>
        <p:txBody>
          <a:bodyPr/>
          <a:lstStyle/>
          <a:p>
            <a:pPr>
              <a:defRPr/>
            </a:pPr>
            <a:r>
              <a:rPr lang="ko-KR" altLang="en-US"/>
              <a:t>73.97% of liquidations pay above-average gas fees.</a:t>
            </a:r>
            <a:endParaRPr lang="ko-KR" altLang="en-US"/>
          </a:p>
          <a:p>
            <a:pPr>
              <a:defRPr/>
            </a:pPr>
            <a:endParaRPr lang="ko-KR" altLang="en-US"/>
          </a:p>
          <a:p>
            <a:pPr>
              <a:defRPr/>
            </a:pPr>
            <a:r>
              <a:rPr lang="ko-KR" altLang="en-US"/>
              <a:t>Many liquidators bid aggressively to win the transaction.</a:t>
            </a:r>
            <a:endParaRPr lang="ko-KR" altLang="en-US"/>
          </a:p>
        </p:txBody>
      </p:sp>
      <p:pic>
        <p:nvPicPr>
          <p:cNvPr id="4" name=""/>
          <p:cNvPicPr>
            <a:picLocks noChangeAspect="1"/>
          </p:cNvPicPr>
          <p:nvPr/>
        </p:nvPicPr>
        <p:blipFill rotWithShape="1">
          <a:blip r:embed="rId3"/>
          <a:stretch>
            <a:fillRect/>
          </a:stretch>
        </p:blipFill>
        <p:spPr>
          <a:xfrm>
            <a:off x="1271450" y="1115757"/>
            <a:ext cx="9649098" cy="3758292"/>
          </a:xfrm>
          <a:prstGeom prst="rect">
            <a:avLst/>
          </a:prstGeom>
        </p:spPr>
      </p:pic>
    </p:spTree>
  </p:cSld>
  <p:clrMapOvr>
    <a:masterClrMapping/>
  </p:clrMapOvr>
  <mc:AlternateContent xmlns:mc="http://schemas.openxmlformats.org/markup-compatibility/2006">
    <mc:Choice xmlns:p14="http://schemas.microsoft.com/office/powerpoint/2010/main" Requires="p14">
      <p:transition xmlns:mc="http://schemas.openxmlformats.org/markup-compatibility/2006" xmlns:p14="http://schemas.microsoft.com/office/powerpoint/2010/main" mc:Ignorable="p14" p14:dur="500"/>
    </mc:Choice>
    <mc:Fallback>
      <p:transition/>
    </mc:Fallback>
  </mc:AlternateContent>
</p:sld>
</file>

<file path=ppt/theme/theme1.xml><?xml version="1.0" encoding="utf-8"?>
<a:theme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xmlns:lc="http://schemas.openxmlformats.org/drawingml/2006/lockedCanvas" xmlns:p="http://schemas.openxmlformats.org/presentationml/2006/main" name="1_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20"/>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20"/>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xmlns:lc="http://schemas.openxmlformats.org/drawingml/2006/lockedCanvas" xmlns:p="http://schemas.openxmlformats.org/presentationml/2006/main" name="2_Office 테마">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MS PGothic"/>
        <a:font script="Hang" typeface="맑은 고딕"/>
        <a:font script="Hans" typeface="SimSun"/>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MS PGothic"/>
        <a:font script="Hang" typeface="맑은 고딕"/>
        <a:font script="Hans" typeface="SimSu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xmlns:lc="http://schemas.openxmlformats.org/drawingml/2006/lockedCanvas" xmlns:p="http://schemas.openxmlformats.org/presentation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20"/>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20"/>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ep:Properties xmlns:r="http://schemas.openxmlformats.org/officeDocument/2006/relationships" xmlns:ep="http://schemas.openxmlformats.org/officeDocument/2006/extended-properties" xmlns:vt="http://schemas.openxmlformats.org/officeDocument/2006/docPropsVTypes">
  <ep:Manager/>
  <ep:Company/>
  <ep:Words>672</ep:Words>
  <ep:PresentationFormat>와이드스크린</ep:PresentationFormat>
  <ep:Paragraphs>114</ep:Paragraphs>
  <ep:Slides>21</ep:Slides>
  <ep:Notes>21</ep:Notes>
  <ep:TotalTime>0</ep:TotalTime>
  <ep:HiddenSlides>0</ep:HiddenSlides>
  <ep:MMClips>0</ep:MMClips>
  <ep:HeadingPairs>
    <vt:vector size="4" baseType="variant">
      <vt:variant>
        <vt:lpstr>테마</vt:lpstr>
      </vt:variant>
      <vt:variant>
        <vt:i4>2</vt:i4>
      </vt:variant>
      <vt:variant>
        <vt:lpstr>슬라이드 제목</vt:lpstr>
      </vt:variant>
      <vt:variant>
        <vt:i4>21</vt:i4>
      </vt:variant>
    </vt:vector>
  </ep:HeadingPairs>
  <ep:TitlesOfParts>
    <vt:vector size="23" baseType="lpstr">
      <vt:lpstr>1_Office 테마</vt:lpstr>
      <vt:lpstr>2_Office 테마</vt:lpstr>
      <vt:lpstr>An empirical study of DeFi liquidations:  incentives, risks, and instabilities</vt:lpstr>
      <vt:lpstr>Paper</vt:lpstr>
      <vt:lpstr>Why I chose this paper</vt:lpstr>
      <vt:lpstr>Motivation</vt:lpstr>
      <vt:lpstr>Background: How DeFi Lending Works</vt:lpstr>
      <vt:lpstr>What This Paper Studies</vt:lpstr>
      <vt:lpstr>Data &amp; Measurement</vt:lpstr>
      <vt:lpstr>Finding 1: Liquidations Are Highly Profitable</vt:lpstr>
      <vt:lpstr>Finding 2: Liquidations Are Highly Competitive</vt:lpstr>
      <vt:lpstr>Incentives Shape Behavior</vt:lpstr>
      <vt:lpstr>Finding 3: Over-Liquidation Exists</vt:lpstr>
      <vt:lpstr>Why Does Over-Liquidation Happen?</vt:lpstr>
      <vt:lpstr>Risk 1: Bad Debt (Type I vs Type II)</vt:lpstr>
      <vt:lpstr>Risk 2: Unprofitable Liquidations (Gas Fee Impact)</vt:lpstr>
      <vt:lpstr>Risk 3: Auction Risk (Time Dimension)</vt:lpstr>
      <vt:lpstr>Supporting Evidence: Post-Liquidation Price Movement</vt:lpstr>
      <vt:lpstr>Instability 1: Liquidation Sensitivity (Stress Scenario)</vt:lpstr>
      <vt:lpstr>Instability 2: Comparing Mechanisms (Profit-Volume Ratio)</vt:lpstr>
      <vt:lpstr>Optimal Liquidation Strategy (Case Study)</vt:lpstr>
      <vt:lpstr>Takeaways and Discussion</vt:lpstr>
      <vt:lpstr>Thanks</vt:lpstr>
    </vt:vector>
  </ep:TitlesOfParts>
  <ep:HyperlinkBase/>
  <ep:Application>Show</ep:Application>
  <ep:AppVersion>12.0000</ep:AppVersion>
</ep:Properties>
</file>

<file path=docProps/core.xml><?xml version="1.0" encoding="utf-8"?>
<cp:coreProperties xmlns:r="http://schemas.openxmlformats.org/officeDocument/2006/relationships" xmlns:cp="http://schemas.openxmlformats.org/package/2006/metadata/core-properties" xmlns:dc="http://purl.org/dc/elements/1.1/" xmlns:dcterms="http://purl.org/dc/terms/" xmlns:dcmitype="http://purl.org/dc/dcmitype/" xmlns:xsi="http://www.w3.org/2001/XMLSchema-instance">
  <dcterms:created xsi:type="dcterms:W3CDTF">2025-01-01T11:52:24.000</dcterms:created>
  <dc:creator>용태 이</dc:creator>
  <cp:lastModifiedBy>user</cp:lastModifiedBy>
  <dcterms:modified xsi:type="dcterms:W3CDTF">2026-03-06T04:16:00.396</dcterms:modified>
  <cp:revision>654</cp:revision>
  <dc:title>MAGID: An Automated Pipeline for Generating Synthetic Multi-modal Datasets</dc:title>
  <cp:version>1000.0000.01</cp:version>
</cp:coreProperties>
</file>