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0" r:id="rId2"/>
  </p:sldMasterIdLst>
  <p:notesMasterIdLst>
    <p:notesMasterId r:id="rId27"/>
  </p:notesMasterIdLst>
  <p:sldIdLst>
    <p:sldId id="264" r:id="rId3"/>
    <p:sldId id="258" r:id="rId4"/>
    <p:sldId id="257" r:id="rId5"/>
    <p:sldId id="290" r:id="rId6"/>
    <p:sldId id="278" r:id="rId7"/>
    <p:sldId id="265" r:id="rId8"/>
    <p:sldId id="291" r:id="rId9"/>
    <p:sldId id="292" r:id="rId10"/>
    <p:sldId id="293" r:id="rId11"/>
    <p:sldId id="279" r:id="rId12"/>
    <p:sldId id="261" r:id="rId13"/>
    <p:sldId id="262" r:id="rId14"/>
    <p:sldId id="273" r:id="rId15"/>
    <p:sldId id="294" r:id="rId16"/>
    <p:sldId id="272" r:id="rId17"/>
    <p:sldId id="295" r:id="rId18"/>
    <p:sldId id="297" r:id="rId19"/>
    <p:sldId id="298" r:id="rId20"/>
    <p:sldId id="274" r:id="rId21"/>
    <p:sldId id="296" r:id="rId22"/>
    <p:sldId id="299" r:id="rId23"/>
    <p:sldId id="300" r:id="rId24"/>
    <p:sldId id="268" r:id="rId25"/>
    <p:sldId id="289" r:id="rId2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2314"/>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테마 스타일 1 - 강조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밝은 스타일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73469" autoAdjust="0"/>
  </p:normalViewPr>
  <p:slideViewPr>
    <p:cSldViewPr snapToGrid="0">
      <p:cViewPr varScale="1">
        <p:scale>
          <a:sx n="96" d="100"/>
          <a:sy n="96" d="100"/>
        </p:scale>
        <p:origin x="7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30B3A-62E7-4A7C-9558-23DE2080254E}" type="datetimeFigureOut">
              <a:rPr lang="ko-KR" altLang="en-US" smtClean="0"/>
              <a:t>2026-03-20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C57BA-06D2-4ED1-970D-DF1ABC87382F}" type="slidenum">
              <a:rPr lang="ko-KR" altLang="en-US" smtClean="0"/>
              <a:t>‹#›</a:t>
            </a:fld>
            <a:endParaRPr lang="ko-KR" altLang="en-US"/>
          </a:p>
        </p:txBody>
      </p:sp>
    </p:spTree>
    <p:extLst>
      <p:ext uri="{BB962C8B-B14F-4D97-AF65-F5344CB8AC3E}">
        <p14:creationId xmlns:p14="http://schemas.microsoft.com/office/powerpoint/2010/main" val="11855694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0051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follow-up sub-task is another key aspect of this paper. In practice, users continue to make requests based on the results after their initial query has been resolved. The paper models this process as a follow-up task. In particular, since some follow-up queries depend on changes in the database state or newly created objects from the previous step, this benchmark evaluates the model’s ability to maintain context and perform sequential tasks.</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en-US" altLang="ko-KR" dirty="0"/>
              <a:t>follow-up sub-task</a:t>
            </a:r>
            <a:r>
              <a:rPr lang="ko-KR" altLang="en-US" dirty="0"/>
              <a:t>는 이 논문의 또 다른 핵심입니다</a:t>
            </a:r>
            <a:r>
              <a:rPr lang="en-US" altLang="ko-KR" dirty="0"/>
              <a:t>. </a:t>
            </a:r>
            <a:r>
              <a:rPr lang="ko-KR" altLang="en-US" dirty="0"/>
              <a:t>실제 사용자들은 첫 번째 질문을 해결한 뒤</a:t>
            </a:r>
            <a:r>
              <a:rPr lang="en-US" altLang="ko-KR" dirty="0"/>
              <a:t>, </a:t>
            </a:r>
            <a:r>
              <a:rPr lang="ko-KR" altLang="en-US" dirty="0"/>
              <a:t>그 결과를 바탕으로 다시 요청을 이어갑니다</a:t>
            </a:r>
            <a:r>
              <a:rPr lang="en-US" altLang="ko-KR" dirty="0"/>
              <a:t>. </a:t>
            </a:r>
            <a:r>
              <a:rPr lang="ko-KR" altLang="en-US" dirty="0"/>
              <a:t>논문은 이 과정을 후속 과제로 모델링합니다</a:t>
            </a:r>
            <a:r>
              <a:rPr lang="en-US" altLang="ko-KR" dirty="0"/>
              <a:t>. </a:t>
            </a:r>
            <a:r>
              <a:rPr lang="ko-KR" altLang="en-US" dirty="0"/>
              <a:t>특히 일부 </a:t>
            </a:r>
            <a:r>
              <a:rPr lang="en-US" altLang="ko-KR" dirty="0"/>
              <a:t>follow-up</a:t>
            </a:r>
            <a:r>
              <a:rPr lang="ko-KR" altLang="en-US" dirty="0"/>
              <a:t>은 이전 단계에서 바뀐 데이터베이스 상태나 새로 생성된 객체에 의존하기 때문에</a:t>
            </a:r>
            <a:r>
              <a:rPr lang="en-US" altLang="ko-KR" dirty="0"/>
              <a:t>, </a:t>
            </a:r>
            <a:r>
              <a:rPr lang="ko-KR" altLang="en-US" dirty="0"/>
              <a:t>이 벤치마크는 </a:t>
            </a:r>
            <a:r>
              <a:rPr lang="ko-KR" altLang="en-US" b="1" dirty="0"/>
              <a:t>맥락 유지와 연속적 작업 수행 능력</a:t>
            </a:r>
            <a:r>
              <a:rPr lang="ko-KR" altLang="en-US" dirty="0"/>
              <a:t>을 평가합니다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3567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edcc20c057_0_8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Benchmark is not merely a collection of question-answer pairs. It consists of an executable database, metadata and schema descriptions, the HKB (a hierarchical knowledge base), and a user simulator. Because it includes execution-based test cases, the model must solve problems by leveraging the environment and tools, rather than simply matching SQL statements.</a:t>
            </a:r>
          </a:p>
          <a:p>
            <a:endParaRPr lang="en-US" altLang="ko-KR" dirty="0"/>
          </a:p>
          <a:p>
            <a:endParaRPr lang="en-US" altLang="ko-KR" dirty="0"/>
          </a:p>
          <a:p>
            <a:r>
              <a:rPr lang="ko-KR" altLang="en-US" dirty="0"/>
              <a:t>벤치마크는 단순 질의</a:t>
            </a:r>
            <a:r>
              <a:rPr lang="en-US" altLang="ko-KR" dirty="0"/>
              <a:t>-</a:t>
            </a:r>
            <a:r>
              <a:rPr lang="ko-KR" altLang="en-US" dirty="0"/>
              <a:t>정답 쌍이 아닙니다</a:t>
            </a:r>
            <a:r>
              <a:rPr lang="en-US" altLang="ko-KR" dirty="0"/>
              <a:t>. </a:t>
            </a:r>
            <a:r>
              <a:rPr lang="ko-KR" altLang="en-US" dirty="0"/>
              <a:t>실행 가능한 데이터베이스</a:t>
            </a:r>
            <a:r>
              <a:rPr lang="en-US" altLang="ko-KR" dirty="0"/>
              <a:t>, </a:t>
            </a:r>
            <a:r>
              <a:rPr lang="ko-KR" altLang="en-US" dirty="0"/>
              <a:t>메타데이터와 스키마 설명</a:t>
            </a:r>
            <a:r>
              <a:rPr lang="en-US" altLang="ko-KR" dirty="0"/>
              <a:t>, </a:t>
            </a:r>
            <a:r>
              <a:rPr lang="ko-KR" altLang="en-US" dirty="0"/>
              <a:t>계층적 지식베이스인 </a:t>
            </a:r>
            <a:r>
              <a:rPr lang="en-US" altLang="ko-KR" dirty="0"/>
              <a:t>HKB, </a:t>
            </a:r>
            <a:r>
              <a:rPr lang="ko-KR" altLang="en-US" dirty="0"/>
              <a:t>그리고 사용자 시뮬레이터로 구성됩니다</a:t>
            </a:r>
            <a:r>
              <a:rPr lang="en-US" altLang="ko-KR" dirty="0"/>
              <a:t>. </a:t>
            </a:r>
            <a:r>
              <a:rPr lang="ko-KR" altLang="en-US" dirty="0"/>
              <a:t>여기에 실행 기반 테스트 케이스가 붙어 있기 때문에</a:t>
            </a:r>
            <a:r>
              <a:rPr lang="en-US" altLang="ko-KR" dirty="0"/>
              <a:t>, </a:t>
            </a:r>
            <a:r>
              <a:rPr lang="ko-KR" altLang="en-US" dirty="0"/>
              <a:t>모델은 단순히 </a:t>
            </a:r>
            <a:r>
              <a:rPr lang="en-US" altLang="ko-KR" dirty="0"/>
              <a:t>SQL </a:t>
            </a:r>
            <a:r>
              <a:rPr lang="ko-KR" altLang="en-US" dirty="0"/>
              <a:t>문장을 맞히는 것이 아니라 </a:t>
            </a:r>
            <a:r>
              <a:rPr lang="ko-KR" altLang="en-US" b="1" dirty="0"/>
              <a:t>환경과 도구를 활용해 문제를 해결</a:t>
            </a:r>
            <a:r>
              <a:rPr lang="ko-KR" altLang="en-US" dirty="0"/>
              <a:t>해야 합니다</a:t>
            </a:r>
            <a:r>
              <a:rPr lang="en-US" altLang="ko-KR" dirty="0"/>
              <a:t>.</a:t>
            </a:r>
            <a:endParaRPr dirty="0"/>
          </a:p>
        </p:txBody>
      </p:sp>
      <p:sp>
        <p:nvSpPr>
          <p:cNvPr id="139" name="Google Shape;139;g2edcc20c057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43484da3c0_0_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paper examines a single benchmark using two evaluation modes. c-Interact involves structured interaction with a predefined protocol, while a-Interact involves agentic interaction, in which the model behaves more autonomously. These two settings are included to assess simple conversational ability and agent behavior—which includes tool use—along distinct dimensions. </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논문은 하나의 벤치마크를 두 가지 평가 모드로 봅니다</a:t>
            </a:r>
            <a:r>
              <a:rPr lang="en-US" altLang="ko-KR" dirty="0"/>
              <a:t>. </a:t>
            </a:r>
            <a:r>
              <a:rPr lang="en-US" altLang="ko-KR" b="1" dirty="0"/>
              <a:t>c-Interact</a:t>
            </a:r>
            <a:r>
              <a:rPr lang="ko-KR" altLang="en-US" dirty="0"/>
              <a:t>는 프로토콜이 정해진 </a:t>
            </a:r>
            <a:r>
              <a:rPr lang="en-US" altLang="ko-KR" dirty="0"/>
              <a:t>structured interaction</a:t>
            </a:r>
            <a:r>
              <a:rPr lang="ko-KR" altLang="en-US" dirty="0"/>
              <a:t>이고</a:t>
            </a:r>
            <a:r>
              <a:rPr lang="en-US" altLang="ko-KR" dirty="0"/>
              <a:t>, </a:t>
            </a:r>
            <a:r>
              <a:rPr lang="en-US" altLang="ko-KR" b="1" dirty="0"/>
              <a:t>a-Interact</a:t>
            </a:r>
            <a:r>
              <a:rPr lang="ko-KR" altLang="en-US" dirty="0"/>
              <a:t>는 모델이 더 자율적으로 행동하는 </a:t>
            </a:r>
            <a:r>
              <a:rPr lang="en-US" altLang="ko-KR" dirty="0"/>
              <a:t>agentic interaction</a:t>
            </a:r>
            <a:r>
              <a:rPr lang="ko-KR" altLang="en-US" dirty="0"/>
              <a:t>입니다</a:t>
            </a:r>
            <a:r>
              <a:rPr lang="en-US" altLang="ko-KR" dirty="0"/>
              <a:t>. </a:t>
            </a:r>
            <a:r>
              <a:rPr lang="ko-KR" altLang="en-US" dirty="0"/>
              <a:t>이 두 설정을 같이 두는 이유는</a:t>
            </a:r>
            <a:r>
              <a:rPr lang="en-US" altLang="ko-KR" dirty="0"/>
              <a:t>, </a:t>
            </a:r>
            <a:r>
              <a:rPr lang="ko-KR" altLang="en-US" dirty="0"/>
              <a:t>단순 대화 능력과 도구 사용이 포함된 </a:t>
            </a:r>
            <a:r>
              <a:rPr lang="en-US" altLang="ko-KR" dirty="0"/>
              <a:t>agent behavior</a:t>
            </a:r>
            <a:r>
              <a:rPr lang="ko-KR" altLang="en-US" dirty="0"/>
              <a:t>를 </a:t>
            </a:r>
            <a:r>
              <a:rPr lang="ko-KR" altLang="en-US" b="1" dirty="0"/>
              <a:t>서로 다른 축에서 보기 </a:t>
            </a:r>
            <a:r>
              <a:rPr lang="ko-KR" altLang="en-US" b="1" dirty="0" err="1"/>
              <a:t>위해서</a:t>
            </a:r>
            <a:r>
              <a:rPr lang="ko-KR" altLang="en-US" dirty="0" err="1"/>
              <a:t>입니다</a:t>
            </a:r>
            <a:r>
              <a:rPr lang="en-US" altLang="ko-KR" dirty="0"/>
              <a:t>. </a:t>
            </a:r>
            <a:endParaRPr dirty="0"/>
          </a:p>
        </p:txBody>
      </p:sp>
      <p:sp>
        <p:nvSpPr>
          <p:cNvPr id="147" name="Google Shape;147;g343484da3c0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sz="2800" dirty="0"/>
              <a:t>c-Interact is a structured interactive setting. Within defined constraints, the model asks clarification questions, submits SQL queries, and proceeds to the next step based on structured feedback. In other words, this setting is better suited for evaluating question quality and controlled interaction strategies than for evaluating agents with a high degree of freedom.</a:t>
            </a:r>
          </a:p>
          <a:p>
            <a:pPr marL="0" lvl="0" indent="0" algn="l" rtl="0">
              <a:spcBef>
                <a:spcPts val="0"/>
              </a:spcBef>
              <a:spcAft>
                <a:spcPts val="0"/>
              </a:spcAft>
              <a:buNone/>
            </a:pPr>
            <a:endParaRPr lang="en-US" altLang="ko-KR" sz="2800" dirty="0"/>
          </a:p>
          <a:p>
            <a:pPr marL="0" lvl="0" indent="0" algn="l" rtl="0">
              <a:spcBef>
                <a:spcPts val="0"/>
              </a:spcBef>
              <a:spcAft>
                <a:spcPts val="0"/>
              </a:spcAft>
              <a:buNone/>
            </a:pPr>
            <a:endParaRPr lang="en-US" altLang="ko-KR" sz="2800" dirty="0"/>
          </a:p>
          <a:p>
            <a:pPr marL="0" lvl="0" indent="0" algn="l" rtl="0">
              <a:spcBef>
                <a:spcPts val="0"/>
              </a:spcBef>
              <a:spcAft>
                <a:spcPts val="0"/>
              </a:spcAft>
              <a:buNone/>
            </a:pPr>
            <a:r>
              <a:rPr lang="en-US" altLang="ko-KR" sz="2800" dirty="0"/>
              <a:t>c-Interact</a:t>
            </a:r>
            <a:r>
              <a:rPr lang="ko-KR" altLang="en-US" sz="2800" dirty="0"/>
              <a:t>는 구조화된 대화형 설정입니다</a:t>
            </a:r>
            <a:r>
              <a:rPr lang="en-US" altLang="ko-KR" sz="2800" dirty="0"/>
              <a:t>. </a:t>
            </a:r>
            <a:r>
              <a:rPr lang="ko-KR" altLang="en-US" sz="2800" dirty="0"/>
              <a:t>모델은 제한된 조건 안에서 </a:t>
            </a:r>
            <a:r>
              <a:rPr lang="en-US" altLang="ko-KR" sz="2800" dirty="0"/>
              <a:t>clarification </a:t>
            </a:r>
            <a:r>
              <a:rPr lang="ko-KR" altLang="en-US" sz="2800" dirty="0"/>
              <a:t>질문을 하고</a:t>
            </a:r>
            <a:r>
              <a:rPr lang="en-US" altLang="ko-KR" sz="2800" dirty="0"/>
              <a:t>, SQL</a:t>
            </a:r>
            <a:r>
              <a:rPr lang="ko-KR" altLang="en-US" sz="2800" dirty="0"/>
              <a:t>을 제출하며</a:t>
            </a:r>
            <a:r>
              <a:rPr lang="en-US" altLang="ko-KR" sz="2800" dirty="0"/>
              <a:t>, </a:t>
            </a:r>
            <a:r>
              <a:rPr lang="ko-KR" altLang="en-US" sz="2800" dirty="0"/>
              <a:t>구조화된 피드백을 바탕으로 다음 단계를 진행합니다</a:t>
            </a:r>
            <a:r>
              <a:rPr lang="en-US" altLang="ko-KR" sz="2800" dirty="0"/>
              <a:t>. </a:t>
            </a:r>
            <a:r>
              <a:rPr lang="ko-KR" altLang="en-US" sz="2800" dirty="0"/>
              <a:t>즉 이 설정은 자유도가 높은 </a:t>
            </a:r>
            <a:r>
              <a:rPr lang="en-US" altLang="ko-KR" sz="2800" dirty="0"/>
              <a:t>agent </a:t>
            </a:r>
            <a:r>
              <a:rPr lang="ko-KR" altLang="en-US" sz="2800" dirty="0"/>
              <a:t>평가보다는</a:t>
            </a:r>
            <a:r>
              <a:rPr lang="en-US" altLang="ko-KR" sz="2800" dirty="0"/>
              <a:t>, </a:t>
            </a:r>
            <a:r>
              <a:rPr lang="ko-KR" altLang="en-US" sz="2800" b="1" dirty="0"/>
              <a:t>질문 품질과 통제된 상호작용 전략</a:t>
            </a:r>
            <a:r>
              <a:rPr lang="ko-KR" altLang="en-US" sz="2800" dirty="0"/>
              <a:t>을 평가하는 데 더 적합합니다</a:t>
            </a:r>
            <a:r>
              <a:rPr lang="en-US" altLang="ko-KR" sz="2800" dirty="0"/>
              <a:t>.</a:t>
            </a:r>
            <a:endParaRPr lang="en-US" sz="1800" dirty="0">
              <a:solidFill>
                <a:srgbClr val="000000"/>
              </a:solidFill>
              <a:effectLst/>
              <a:latin typeface="inter"/>
              <a:ea typeface="inter"/>
              <a:cs typeface="inter"/>
            </a:endParaRPr>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737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sz="4000" dirty="0"/>
              <a:t>a-Interact is a more autonomous agent setting. The model must decide for itself when to ask the user a question, when to explore schemas or knowledge, and when to execute and submit actions. Therefore, this setting evaluates capabilities closer to those of an autonomous data agent than a simple chatbot.</a:t>
            </a:r>
          </a:p>
          <a:p>
            <a:pPr marL="0" lvl="0" indent="0" algn="l" rtl="0">
              <a:spcBef>
                <a:spcPts val="0"/>
              </a:spcBef>
              <a:spcAft>
                <a:spcPts val="0"/>
              </a:spcAft>
              <a:buNone/>
            </a:pPr>
            <a:endParaRPr lang="en-US" altLang="ko-KR" sz="4000" dirty="0"/>
          </a:p>
          <a:p>
            <a:pPr marL="0" lvl="0" indent="0" algn="l" rtl="0">
              <a:spcBef>
                <a:spcPts val="0"/>
              </a:spcBef>
              <a:spcAft>
                <a:spcPts val="0"/>
              </a:spcAft>
              <a:buNone/>
            </a:pPr>
            <a:endParaRPr lang="en-US" altLang="ko-KR" sz="4000" dirty="0"/>
          </a:p>
          <a:p>
            <a:pPr marL="0" lvl="0" indent="0" algn="l" rtl="0">
              <a:spcBef>
                <a:spcPts val="0"/>
              </a:spcBef>
              <a:spcAft>
                <a:spcPts val="0"/>
              </a:spcAft>
              <a:buNone/>
            </a:pPr>
            <a:endParaRPr lang="en-US" altLang="ko-KR" sz="4000" dirty="0"/>
          </a:p>
          <a:p>
            <a:pPr marL="0" lvl="0" indent="0" algn="l" rtl="0">
              <a:spcBef>
                <a:spcPts val="0"/>
              </a:spcBef>
              <a:spcAft>
                <a:spcPts val="0"/>
              </a:spcAft>
              <a:buNone/>
            </a:pPr>
            <a:r>
              <a:rPr lang="en-US" altLang="ko-KR" sz="4000" dirty="0"/>
              <a:t>a-Interact</a:t>
            </a:r>
            <a:r>
              <a:rPr lang="ko-KR" altLang="en-US" sz="4000" dirty="0"/>
              <a:t>는 보다 자율적인 </a:t>
            </a:r>
            <a:r>
              <a:rPr lang="en-US" altLang="ko-KR" sz="4000" dirty="0"/>
              <a:t>agent setting</a:t>
            </a:r>
            <a:r>
              <a:rPr lang="ko-KR" altLang="en-US" sz="4000" dirty="0"/>
              <a:t>입니다</a:t>
            </a:r>
            <a:r>
              <a:rPr lang="en-US" altLang="ko-KR" sz="4000" dirty="0"/>
              <a:t>. </a:t>
            </a:r>
            <a:r>
              <a:rPr lang="ko-KR" altLang="en-US" sz="4000" dirty="0"/>
              <a:t>모델은 언제 사용자에게 </a:t>
            </a:r>
            <a:r>
              <a:rPr lang="ko-KR" altLang="en-US" sz="4000" dirty="0" err="1"/>
              <a:t>물을지</a:t>
            </a:r>
            <a:r>
              <a:rPr lang="en-US" altLang="ko-KR" sz="4000" dirty="0"/>
              <a:t>, </a:t>
            </a:r>
            <a:r>
              <a:rPr lang="ko-KR" altLang="en-US" sz="4000" dirty="0"/>
              <a:t>언제 스키마나 지식을 탐색할지</a:t>
            </a:r>
            <a:r>
              <a:rPr lang="en-US" altLang="ko-KR" sz="4000" dirty="0"/>
              <a:t>, </a:t>
            </a:r>
            <a:r>
              <a:rPr lang="ko-KR" altLang="en-US" sz="4000" dirty="0"/>
              <a:t>언제 실행하고 언제 제출할지를 스스로 결정해야 합니다</a:t>
            </a:r>
            <a:r>
              <a:rPr lang="en-US" altLang="ko-KR" sz="4000" dirty="0"/>
              <a:t>. </a:t>
            </a:r>
            <a:r>
              <a:rPr lang="ko-KR" altLang="en-US" sz="4000" dirty="0"/>
              <a:t>그래서 이 설정은 단순 </a:t>
            </a:r>
            <a:r>
              <a:rPr lang="ko-KR" altLang="en-US" sz="4000" dirty="0" err="1"/>
              <a:t>챗봇보다</a:t>
            </a:r>
            <a:r>
              <a:rPr lang="ko-KR" altLang="en-US" sz="4000" dirty="0"/>
              <a:t> </a:t>
            </a:r>
            <a:r>
              <a:rPr lang="ko-KR" altLang="en-US" sz="4000" b="1" dirty="0"/>
              <a:t>자율적 데이터 에이전트</a:t>
            </a:r>
            <a:r>
              <a:rPr lang="ko-KR" altLang="en-US" sz="4000" dirty="0"/>
              <a:t>에 가까운 능력을 평가합니다</a:t>
            </a:r>
            <a:r>
              <a:rPr lang="en-US" altLang="ko-KR" sz="4000" dirty="0"/>
              <a:t>.</a:t>
            </a:r>
            <a:endParaRPr lang="en-US" sz="1800" dirty="0">
              <a:solidFill>
                <a:srgbClr val="000000"/>
              </a:solidFill>
              <a:effectLst/>
              <a:latin typeface="inter"/>
              <a:ea typeface="inter"/>
              <a:cs typeface="inter"/>
            </a:endParaRPr>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7285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dataset consists of 600 tasks for the Full version and 300 tasks for the Lite version. The Full set unfolds into a maximum of 11,796 dynamic interactions. Additionally, the business scenarios include both BI and DM, and the scope of tasks extends beyond SELECT to cover the full CRUD cycle. Therefore, this benchmark covers a much broader range of operations than simple query generation. The Full and Lite versions serve different purposes. The Full set is designed to provide a broad view of overall performance, while the Lite set is suitable for behavioral analysis and rapid method development. Furthermore, since BI and DM require different types of reasoning, it is important to identify where difficulties arise across specific task dimensions rather than simply looking at a single score. This aspect allows for a more analytical use of the benchmark.</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데이터 규모는 </a:t>
            </a:r>
            <a:r>
              <a:rPr lang="en-US" altLang="ko-KR" dirty="0"/>
              <a:t>Full 600</a:t>
            </a:r>
            <a:r>
              <a:rPr lang="ko-KR" altLang="en-US" dirty="0"/>
              <a:t>개</a:t>
            </a:r>
            <a:r>
              <a:rPr lang="en-US" altLang="ko-KR" dirty="0"/>
              <a:t>, Lite 300</a:t>
            </a:r>
            <a:r>
              <a:rPr lang="ko-KR" altLang="en-US" dirty="0"/>
              <a:t>개 태스크입니다</a:t>
            </a:r>
            <a:r>
              <a:rPr lang="en-US" altLang="ko-KR" dirty="0"/>
              <a:t>. Full </a:t>
            </a:r>
            <a:r>
              <a:rPr lang="ko-KR" altLang="en-US" dirty="0"/>
              <a:t>세트는 최대 </a:t>
            </a:r>
            <a:r>
              <a:rPr lang="en-US" altLang="ko-KR" dirty="0"/>
              <a:t>11,796</a:t>
            </a:r>
            <a:r>
              <a:rPr lang="ko-KR" altLang="en-US" dirty="0"/>
              <a:t>번의 동적 상호작용으로 펼쳐집니다</a:t>
            </a:r>
            <a:r>
              <a:rPr lang="en-US" altLang="ko-KR" dirty="0"/>
              <a:t>. </a:t>
            </a:r>
            <a:r>
              <a:rPr lang="ko-KR" altLang="en-US" dirty="0"/>
              <a:t>또한 업무 시나리오는 </a:t>
            </a:r>
            <a:r>
              <a:rPr lang="en-US" altLang="ko-KR" dirty="0"/>
              <a:t>BI</a:t>
            </a:r>
            <a:r>
              <a:rPr lang="ko-KR" altLang="en-US" dirty="0"/>
              <a:t>와 </a:t>
            </a:r>
            <a:r>
              <a:rPr lang="en-US" altLang="ko-KR" dirty="0"/>
              <a:t>DM</a:t>
            </a:r>
            <a:r>
              <a:rPr lang="ko-KR" altLang="en-US" dirty="0"/>
              <a:t>을 모두 포함하고</a:t>
            </a:r>
            <a:r>
              <a:rPr lang="en-US" altLang="ko-KR" dirty="0"/>
              <a:t>, </a:t>
            </a:r>
            <a:r>
              <a:rPr lang="ko-KR" altLang="en-US" dirty="0"/>
              <a:t>태스크 범위도 </a:t>
            </a:r>
            <a:r>
              <a:rPr lang="en-US" altLang="ko-KR" dirty="0"/>
              <a:t>SELECT</a:t>
            </a:r>
            <a:r>
              <a:rPr lang="ko-KR" altLang="en-US" dirty="0"/>
              <a:t>에 그치지 않고 </a:t>
            </a:r>
            <a:r>
              <a:rPr lang="en-US" altLang="ko-KR" b="1" dirty="0"/>
              <a:t>CRUD </a:t>
            </a:r>
            <a:r>
              <a:rPr lang="ko-KR" altLang="en-US" b="1" dirty="0"/>
              <a:t>전체</a:t>
            </a:r>
            <a:r>
              <a:rPr lang="ko-KR" altLang="en-US" dirty="0"/>
              <a:t>를 커버합니다</a:t>
            </a:r>
            <a:r>
              <a:rPr lang="en-US" altLang="ko-KR" dirty="0"/>
              <a:t>. </a:t>
            </a:r>
            <a:r>
              <a:rPr lang="ko-KR" altLang="en-US" dirty="0"/>
              <a:t>그래서 이 벤치마크는 단순 질의 생성보다 훨씬 넓은 작업 범위를 갖습니다</a:t>
            </a:r>
            <a:r>
              <a:rPr lang="en-US" altLang="ko-KR" dirty="0"/>
              <a:t>. Full</a:t>
            </a:r>
            <a:r>
              <a:rPr lang="ko-KR" altLang="en-US" dirty="0"/>
              <a:t>과 </a:t>
            </a:r>
            <a:r>
              <a:rPr lang="en-US" altLang="ko-KR" dirty="0"/>
              <a:t>Lite</a:t>
            </a:r>
            <a:r>
              <a:rPr lang="ko-KR" altLang="en-US" dirty="0"/>
              <a:t>는 역할이 다릅니다</a:t>
            </a:r>
            <a:r>
              <a:rPr lang="en-US" altLang="ko-KR" dirty="0"/>
              <a:t>. Full</a:t>
            </a:r>
            <a:r>
              <a:rPr lang="ko-KR" altLang="en-US" dirty="0"/>
              <a:t>은 전체 성능을 폭넓게 보기 위한 세트이고</a:t>
            </a:r>
            <a:r>
              <a:rPr lang="en-US" altLang="ko-KR" dirty="0"/>
              <a:t>, Lite</a:t>
            </a:r>
            <a:r>
              <a:rPr lang="ko-KR" altLang="en-US" dirty="0"/>
              <a:t>는 행동 분석과 빠른 방법 개발에 적합합니다</a:t>
            </a:r>
            <a:r>
              <a:rPr lang="en-US" altLang="ko-KR" dirty="0"/>
              <a:t>. </a:t>
            </a:r>
            <a:r>
              <a:rPr lang="ko-KR" altLang="en-US" dirty="0"/>
              <a:t>또 </a:t>
            </a:r>
            <a:r>
              <a:rPr lang="en-US" altLang="ko-KR" dirty="0"/>
              <a:t>BI</a:t>
            </a:r>
            <a:r>
              <a:rPr lang="ko-KR" altLang="en-US" dirty="0"/>
              <a:t>와 </a:t>
            </a:r>
            <a:r>
              <a:rPr lang="en-US" altLang="ko-KR" dirty="0"/>
              <a:t>DM</a:t>
            </a:r>
            <a:r>
              <a:rPr lang="ko-KR" altLang="en-US" dirty="0"/>
              <a:t>은 요구하는 추론 방식이 다르기 때문에</a:t>
            </a:r>
            <a:r>
              <a:rPr lang="en-US" altLang="ko-KR" dirty="0"/>
              <a:t>, </a:t>
            </a:r>
            <a:r>
              <a:rPr lang="ko-KR" altLang="en-US" dirty="0"/>
              <a:t>단순히 점수 하나만 보는 것보다 </a:t>
            </a:r>
            <a:r>
              <a:rPr lang="ko-KR" altLang="en-US" b="1" dirty="0"/>
              <a:t>어떤 태스크 축에서 어려움이 발생하는지</a:t>
            </a:r>
            <a:r>
              <a:rPr lang="ko-KR" altLang="en-US" dirty="0"/>
              <a:t>를 보는 것이 중요합니다</a:t>
            </a:r>
            <a:r>
              <a:rPr lang="en-US" altLang="ko-KR" dirty="0"/>
              <a:t>. </a:t>
            </a:r>
            <a:r>
              <a:rPr lang="ko-KR" altLang="en-US" dirty="0"/>
              <a:t>이 점이 </a:t>
            </a:r>
            <a:r>
              <a:rPr lang="en-US" altLang="ko-KR" dirty="0"/>
              <a:t>benchmark</a:t>
            </a:r>
            <a:r>
              <a:rPr lang="ko-KR" altLang="en-US" dirty="0"/>
              <a:t>를 더 분석적으로 사용할 수 있게 해줍니다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3211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Now let’s move on to the experimental section. There are four key questions we want to address here. First, do even the most powerful state-of-the-art LLMs perform well in this dynamic environment? Second, to what extent do c-Interact and a-Interact produce different results? Third, are follow-up questions truly more difficult? Fourth, does the interaction strategy actually influence the final performance? Reading the results through the lens of these questions makes the structure much clearer. These questions summarize the key issues in the evaluation design and results analysis presented in the paper.</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이제 실험 파트로 넘어가겠습니다</a:t>
            </a:r>
            <a:r>
              <a:rPr lang="en-US" altLang="ko-KR" dirty="0"/>
              <a:t>. </a:t>
            </a:r>
            <a:r>
              <a:rPr lang="ko-KR" altLang="en-US" dirty="0"/>
              <a:t>여기서 보고 싶은 질문은 네 가지입니다</a:t>
            </a:r>
            <a:r>
              <a:rPr lang="en-US" altLang="ko-KR" dirty="0"/>
              <a:t>. </a:t>
            </a:r>
            <a:r>
              <a:rPr lang="ko-KR" altLang="en-US" dirty="0"/>
              <a:t>첫째</a:t>
            </a:r>
            <a:r>
              <a:rPr lang="en-US" altLang="ko-KR" dirty="0"/>
              <a:t>, </a:t>
            </a:r>
            <a:r>
              <a:rPr lang="ko-KR" altLang="en-US" dirty="0"/>
              <a:t>강한 최신 </a:t>
            </a:r>
            <a:r>
              <a:rPr lang="en-US" altLang="ko-KR" dirty="0"/>
              <a:t>LLM</a:t>
            </a:r>
            <a:r>
              <a:rPr lang="ko-KR" altLang="en-US" dirty="0"/>
              <a:t>도 이 동적 환경에서 잘하는가</a:t>
            </a:r>
            <a:r>
              <a:rPr lang="en-US" altLang="ko-KR" dirty="0"/>
              <a:t>. </a:t>
            </a:r>
            <a:r>
              <a:rPr lang="ko-KR" altLang="en-US" dirty="0"/>
              <a:t>둘째</a:t>
            </a:r>
            <a:r>
              <a:rPr lang="en-US" altLang="ko-KR" dirty="0"/>
              <a:t>, c-Interact</a:t>
            </a:r>
            <a:r>
              <a:rPr lang="ko-KR" altLang="en-US" dirty="0"/>
              <a:t>와 </a:t>
            </a:r>
            <a:r>
              <a:rPr lang="en-US" altLang="ko-KR" dirty="0"/>
              <a:t>a-Interact</a:t>
            </a:r>
            <a:r>
              <a:rPr lang="ko-KR" altLang="en-US" dirty="0"/>
              <a:t>는 얼마나 다른 결과를 만드는가</a:t>
            </a:r>
            <a:r>
              <a:rPr lang="en-US" altLang="ko-KR" dirty="0"/>
              <a:t>. </a:t>
            </a:r>
            <a:r>
              <a:rPr lang="ko-KR" altLang="en-US" dirty="0"/>
              <a:t>셋째</a:t>
            </a:r>
            <a:r>
              <a:rPr lang="en-US" altLang="ko-KR" dirty="0"/>
              <a:t>, follow-up</a:t>
            </a:r>
            <a:r>
              <a:rPr lang="ko-KR" altLang="en-US" dirty="0"/>
              <a:t>이 정말 더 어려운가</a:t>
            </a:r>
            <a:r>
              <a:rPr lang="en-US" altLang="ko-KR" dirty="0"/>
              <a:t>. </a:t>
            </a:r>
            <a:r>
              <a:rPr lang="ko-KR" altLang="en-US" dirty="0"/>
              <a:t>넷째</a:t>
            </a:r>
            <a:r>
              <a:rPr lang="en-US" altLang="ko-KR" dirty="0"/>
              <a:t>, interaction strategy</a:t>
            </a:r>
            <a:r>
              <a:rPr lang="ko-KR" altLang="en-US" dirty="0"/>
              <a:t>가 최종 성능에 실제로 영향을 </a:t>
            </a:r>
            <a:r>
              <a:rPr lang="ko-KR" altLang="en-US" dirty="0" err="1"/>
              <a:t>주는가입니다</a:t>
            </a:r>
            <a:r>
              <a:rPr lang="en-US" altLang="ko-KR" dirty="0"/>
              <a:t>. </a:t>
            </a:r>
            <a:r>
              <a:rPr lang="ko-KR" altLang="en-US" dirty="0"/>
              <a:t>이 질문들을 기준으로 결과를 읽으면 구조가 훨씬 </a:t>
            </a:r>
            <a:r>
              <a:rPr lang="ko-KR" altLang="en-US" dirty="0" err="1"/>
              <a:t>명확해집니다</a:t>
            </a:r>
            <a:r>
              <a:rPr lang="en-US" altLang="ko-KR" dirty="0"/>
              <a:t>. </a:t>
            </a:r>
            <a:r>
              <a:rPr lang="ko-KR" altLang="en-US" dirty="0"/>
              <a:t>이 질문들은 논문이 제시한 평가 설계와 결과 분석의 핵심 쟁점을 요약한 것입니다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117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main results are very strong. Even top-tier models perform poorly. According to the figures reported in the paper, GPT-5 achieves a c-Interact of 8.67% and an a-Interact of 17.00% on the full dataset. These figures clearly demonstrate that strong performance in single-turn tasks does not automatically translate to interactive settings. However, even considering that the authors of this paper are affiliated with Google Cloud, the figures are generally very low.</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메인 결과는 매우 강합니다</a:t>
            </a:r>
            <a:r>
              <a:rPr lang="en-US" altLang="ko-KR" dirty="0"/>
              <a:t>. </a:t>
            </a:r>
            <a:r>
              <a:rPr lang="ko-KR" altLang="en-US" dirty="0"/>
              <a:t>상위권 모델들조차 성능이 낮습니다</a:t>
            </a:r>
            <a:r>
              <a:rPr lang="en-US" altLang="ko-KR" dirty="0"/>
              <a:t>. </a:t>
            </a:r>
            <a:r>
              <a:rPr lang="ko-KR" altLang="en-US" dirty="0"/>
              <a:t>논문이 보고한 수치에 따르면 </a:t>
            </a:r>
            <a:r>
              <a:rPr lang="en-US" altLang="ko-KR" dirty="0"/>
              <a:t>GPT-5</a:t>
            </a:r>
            <a:r>
              <a:rPr lang="ko-KR" altLang="en-US" dirty="0"/>
              <a:t>는 </a:t>
            </a:r>
            <a:r>
              <a:rPr lang="en-US" altLang="ko-KR" dirty="0"/>
              <a:t>Full </a:t>
            </a:r>
            <a:r>
              <a:rPr lang="ko-KR" altLang="en-US" dirty="0"/>
              <a:t>세트에서 </a:t>
            </a:r>
            <a:r>
              <a:rPr lang="en-US" altLang="ko-KR" dirty="0"/>
              <a:t>c-Interact 8.67%, a-Interact 17.00%</a:t>
            </a:r>
            <a:r>
              <a:rPr lang="ko-KR" altLang="en-US" dirty="0"/>
              <a:t>를 기록합니다</a:t>
            </a:r>
            <a:r>
              <a:rPr lang="en-US" altLang="ko-KR" dirty="0"/>
              <a:t>. </a:t>
            </a:r>
            <a:r>
              <a:rPr lang="ko-KR" altLang="en-US" dirty="0"/>
              <a:t>이 수치는 </a:t>
            </a:r>
            <a:r>
              <a:rPr lang="en-US" altLang="ko-KR" dirty="0"/>
              <a:t>single-turn</a:t>
            </a:r>
            <a:r>
              <a:rPr lang="ko-KR" altLang="en-US" dirty="0"/>
              <a:t>에서의 강한 성능이 </a:t>
            </a:r>
            <a:r>
              <a:rPr lang="en-US" altLang="ko-KR" b="1" dirty="0"/>
              <a:t>interactive setting</a:t>
            </a:r>
            <a:r>
              <a:rPr lang="ko-KR" altLang="en-US" b="1" dirty="0"/>
              <a:t>으로 자동 전이되지 않는다</a:t>
            </a:r>
            <a:r>
              <a:rPr lang="ko-KR" altLang="en-US" dirty="0"/>
              <a:t>는 점을 분명하게 보여줍니다</a:t>
            </a:r>
            <a:r>
              <a:rPr lang="en-US" altLang="ko-KR" dirty="0"/>
              <a:t>. </a:t>
            </a:r>
            <a:r>
              <a:rPr lang="ko-KR" altLang="en-US" dirty="0"/>
              <a:t>그러나 이 논문 참여자가 </a:t>
            </a:r>
            <a:r>
              <a:rPr lang="en-US" altLang="ko-KR" dirty="0"/>
              <a:t>google cloud</a:t>
            </a:r>
            <a:r>
              <a:rPr lang="ko-KR" altLang="en-US" dirty="0"/>
              <a:t> </a:t>
            </a:r>
            <a:r>
              <a:rPr lang="ko-KR" altLang="en-US" dirty="0" err="1"/>
              <a:t>소속인것을</a:t>
            </a:r>
            <a:r>
              <a:rPr lang="ko-KR" altLang="en-US" dirty="0"/>
              <a:t> 감안하더라도 전반적으로 수치는 굉장히 낮습니다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4011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Interpreting these results reveals several key points. The follow-up task acts as a stronger bottleneck than the initial task, and the model rankings vary depending on the interaction mode. In other words, the ability to generate good SQL and the ability to perform interactions effectively are distinct. Therefore, it is difficult to consider current LLMs as reliable interactive DB assistants at this stage.</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이 결과를 해석하면 몇 가지가 보입니다</a:t>
            </a:r>
            <a:r>
              <a:rPr lang="en-US" altLang="ko-KR" dirty="0"/>
              <a:t>. follow-up</a:t>
            </a:r>
            <a:r>
              <a:rPr lang="ko-KR" altLang="en-US" dirty="0"/>
              <a:t>은 초기 과제보다 더 강한 병목으로 작용하고</a:t>
            </a:r>
            <a:r>
              <a:rPr lang="en-US" altLang="ko-KR" dirty="0"/>
              <a:t>, interaction mode</a:t>
            </a:r>
            <a:r>
              <a:rPr lang="ko-KR" altLang="en-US" dirty="0"/>
              <a:t>에 따라 모델 순위도 달라집니다</a:t>
            </a:r>
            <a:r>
              <a:rPr lang="en-US" altLang="ko-KR" dirty="0"/>
              <a:t>. </a:t>
            </a:r>
            <a:r>
              <a:rPr lang="ko-KR" altLang="en-US" dirty="0"/>
              <a:t>즉</a:t>
            </a:r>
            <a:r>
              <a:rPr lang="en-US" altLang="ko-KR" dirty="0"/>
              <a:t>, SQL</a:t>
            </a:r>
            <a:r>
              <a:rPr lang="ko-KR" altLang="en-US" dirty="0"/>
              <a:t>을 잘 생성하는 능력과 상호작용을 잘 수행하는 능력은 분리되어 있습니다</a:t>
            </a:r>
            <a:r>
              <a:rPr lang="en-US" altLang="ko-KR" dirty="0"/>
              <a:t>. </a:t>
            </a:r>
            <a:r>
              <a:rPr lang="ko-KR" altLang="en-US" dirty="0"/>
              <a:t>그래서 현재 </a:t>
            </a:r>
            <a:r>
              <a:rPr lang="en-US" altLang="ko-KR" dirty="0"/>
              <a:t>LLM</a:t>
            </a:r>
            <a:r>
              <a:rPr lang="ko-KR" altLang="en-US" dirty="0"/>
              <a:t>은 아직 </a:t>
            </a:r>
            <a:r>
              <a:rPr lang="ko-KR" altLang="en-US" b="1" dirty="0"/>
              <a:t>신뢰할 수 있는 </a:t>
            </a:r>
            <a:r>
              <a:rPr lang="en-US" altLang="ko-KR" b="1" dirty="0"/>
              <a:t>interactive DB assistant</a:t>
            </a:r>
            <a:r>
              <a:rPr lang="ko-KR" altLang="en-US" dirty="0"/>
              <a:t>라고 보기는 어렵습니다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3851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Memory Grafting analysis conveys a very important message: providing a good interaction history improves performance. This means that bottlenecks are not limited to SQL generation alone, but also depend on the specific queries asked and the interaction structure established. In other words, the communication schema itself becomes a measurable performance factor.</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en-US" altLang="ko-KR" dirty="0"/>
              <a:t>Memory Grafting </a:t>
            </a:r>
            <a:r>
              <a:rPr lang="ko-KR" altLang="en-US" dirty="0"/>
              <a:t>분석은 매우 중요한 메시지를 줍니다</a:t>
            </a:r>
            <a:r>
              <a:rPr lang="en-US" altLang="ko-KR" dirty="0"/>
              <a:t>. </a:t>
            </a:r>
            <a:r>
              <a:rPr lang="ko-KR" altLang="en-US" dirty="0"/>
              <a:t>좋은 </a:t>
            </a:r>
            <a:r>
              <a:rPr lang="en-US" altLang="ko-KR" dirty="0"/>
              <a:t>interaction history</a:t>
            </a:r>
            <a:r>
              <a:rPr lang="ko-KR" altLang="en-US" dirty="0"/>
              <a:t>를 제공하면 성능이 개선됩니다</a:t>
            </a:r>
            <a:r>
              <a:rPr lang="en-US" altLang="ko-KR" dirty="0"/>
              <a:t>. </a:t>
            </a:r>
            <a:r>
              <a:rPr lang="ko-KR" altLang="en-US" dirty="0"/>
              <a:t>이 말은 병목이 단순히 </a:t>
            </a:r>
            <a:r>
              <a:rPr lang="en-US" altLang="ko-KR" dirty="0"/>
              <a:t>SQL generation</a:t>
            </a:r>
            <a:r>
              <a:rPr lang="ko-KR" altLang="en-US" dirty="0"/>
              <a:t>만이 아니라</a:t>
            </a:r>
            <a:r>
              <a:rPr lang="en-US" altLang="ko-KR" dirty="0"/>
              <a:t>, </a:t>
            </a:r>
            <a:r>
              <a:rPr lang="ko-KR" altLang="en-US" b="1" dirty="0"/>
              <a:t>어떤 질문을 했고 어떤 상호작용 구조를 </a:t>
            </a:r>
            <a:r>
              <a:rPr lang="ko-KR" altLang="en-US" b="1" dirty="0" err="1"/>
              <a:t>만들었는가</a:t>
            </a:r>
            <a:r>
              <a:rPr lang="ko-KR" altLang="en-US" dirty="0" err="1"/>
              <a:t>에도</a:t>
            </a:r>
            <a:r>
              <a:rPr lang="ko-KR" altLang="en-US" dirty="0"/>
              <a:t> 있다는 뜻입니다</a:t>
            </a:r>
            <a:r>
              <a:rPr lang="en-US" altLang="ko-KR" dirty="0"/>
              <a:t>. </a:t>
            </a:r>
            <a:r>
              <a:rPr lang="ko-KR" altLang="en-US" dirty="0"/>
              <a:t>즉</a:t>
            </a:r>
            <a:r>
              <a:rPr lang="en-US" altLang="ko-KR" dirty="0"/>
              <a:t>, communication schema </a:t>
            </a:r>
            <a:r>
              <a:rPr lang="ko-KR" altLang="en-US" dirty="0"/>
              <a:t>자체가 </a:t>
            </a:r>
            <a:r>
              <a:rPr lang="en-US" altLang="ko-KR" dirty="0"/>
              <a:t>measurable performance factor</a:t>
            </a:r>
            <a:r>
              <a:rPr lang="ko-KR" altLang="en-US" dirty="0"/>
              <a:t>가 됩니다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899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effectLst/>
                <a:latin typeface="Segoe UI Web (West European)"/>
              </a:rPr>
              <a:t>Recently, LLMs have shown very strong performance in single-turn text-to-SQL. However, real database work doesn't end with a single clear question. Questions can be ambiguous, errors may occur in between, and users may make additional requests after seeing the results. So the paper says that to see real-world performance, you need to evaluate the entire interaction, not just one final SQL.</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최근 </a:t>
            </a:r>
            <a:r>
              <a:rPr lang="en-US" altLang="ko-KR" dirty="0"/>
              <a:t>LLM</a:t>
            </a:r>
            <a:r>
              <a:rPr lang="ko-KR" altLang="en-US" dirty="0"/>
              <a:t>들은 </a:t>
            </a:r>
            <a:r>
              <a:rPr lang="en-US" altLang="ko-KR" dirty="0"/>
              <a:t>single-turn Text-to-SQL</a:t>
            </a:r>
            <a:r>
              <a:rPr lang="ko-KR" altLang="en-US" dirty="0"/>
              <a:t>에서 매우 강한 성능을 보이고 있습니다</a:t>
            </a:r>
            <a:r>
              <a:rPr lang="en-US" altLang="ko-KR" dirty="0"/>
              <a:t>. </a:t>
            </a:r>
            <a:r>
              <a:rPr lang="ko-KR" altLang="en-US" dirty="0"/>
              <a:t>하지만 실제 데이터베이스 업무는 한 번의 명확한 질문으로 끝나지 않습니다</a:t>
            </a:r>
            <a:r>
              <a:rPr lang="en-US" altLang="ko-KR" dirty="0"/>
              <a:t>. </a:t>
            </a:r>
          </a:p>
          <a:p>
            <a:pPr marL="0" lvl="0" indent="0" algn="l" rtl="0">
              <a:spcBef>
                <a:spcPts val="0"/>
              </a:spcBef>
              <a:spcAft>
                <a:spcPts val="0"/>
              </a:spcAft>
              <a:buNone/>
            </a:pPr>
            <a:r>
              <a:rPr lang="ko-KR" altLang="en-US" dirty="0"/>
              <a:t>질문은 애매할 수 있고</a:t>
            </a:r>
            <a:r>
              <a:rPr lang="en-US" altLang="ko-KR" dirty="0"/>
              <a:t>, </a:t>
            </a:r>
            <a:r>
              <a:rPr lang="ko-KR" altLang="en-US" dirty="0"/>
              <a:t>중간에 오류가 발생할 수 있으며</a:t>
            </a:r>
            <a:r>
              <a:rPr lang="en-US" altLang="ko-KR" dirty="0"/>
              <a:t>, </a:t>
            </a:r>
            <a:r>
              <a:rPr lang="ko-KR" altLang="en-US" dirty="0"/>
              <a:t>사용자는 결과를 본 뒤 추가 요청을 하기도 합니다</a:t>
            </a:r>
            <a:r>
              <a:rPr lang="en-US" altLang="ko-KR" dirty="0"/>
              <a:t>. </a:t>
            </a:r>
          </a:p>
          <a:p>
            <a:pPr marL="0" lvl="0" indent="0" algn="l" rtl="0">
              <a:spcBef>
                <a:spcPts val="0"/>
              </a:spcBef>
              <a:spcAft>
                <a:spcPts val="0"/>
              </a:spcAft>
              <a:buNone/>
            </a:pPr>
            <a:r>
              <a:rPr lang="ko-KR" altLang="en-US" dirty="0"/>
              <a:t>그래서 이 논문은 실제 성능을 보려면 </a:t>
            </a:r>
            <a:r>
              <a:rPr lang="ko-KR" altLang="en-US" b="1" dirty="0"/>
              <a:t>최종 </a:t>
            </a:r>
            <a:r>
              <a:rPr lang="en-US" altLang="ko-KR" b="1" dirty="0"/>
              <a:t>SQL </a:t>
            </a:r>
            <a:r>
              <a:rPr lang="ko-KR" altLang="en-US" b="1" dirty="0"/>
              <a:t>하나가 아니라 상호작용 전체를 평가해야 한다</a:t>
            </a:r>
            <a:r>
              <a:rPr lang="ko-KR" altLang="en-US" dirty="0"/>
              <a:t>고 말합니다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ITS, or Interaction Test-Time Scaling, is one of the key concepts in this paper. It posits that performance can improve when more opportunities for interaction are provided. This implies that, much like increasing computational resources, interaction itself can serve as a test-time resource. This perspective could play a significant role in the design of future agent benchmarks.</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en-US" altLang="ko-KR" dirty="0"/>
              <a:t>ITS, </a:t>
            </a:r>
            <a:r>
              <a:rPr lang="ko-KR" altLang="en-US" dirty="0"/>
              <a:t>즉 </a:t>
            </a:r>
            <a:r>
              <a:rPr lang="en-US" altLang="ko-KR" dirty="0"/>
              <a:t>Interaction Test-Time Scaling</a:t>
            </a:r>
            <a:r>
              <a:rPr lang="ko-KR" altLang="en-US" dirty="0"/>
              <a:t>은 이 논문의 개념적 포인트 중 하나입니다</a:t>
            </a:r>
            <a:r>
              <a:rPr lang="en-US" altLang="ko-KR" dirty="0"/>
              <a:t>. </a:t>
            </a:r>
            <a:r>
              <a:rPr lang="ko-KR" altLang="en-US" dirty="0"/>
              <a:t>상호작용 기회가 더 주어지면 성능이 향상될 수 있다는 분석입니다</a:t>
            </a:r>
            <a:r>
              <a:rPr lang="en-US" altLang="ko-KR" dirty="0"/>
              <a:t>. </a:t>
            </a:r>
            <a:r>
              <a:rPr lang="ko-KR" altLang="en-US" dirty="0"/>
              <a:t>이것은 </a:t>
            </a:r>
            <a:r>
              <a:rPr lang="ko-KR" altLang="en-US" dirty="0" err="1"/>
              <a:t>계산량을</a:t>
            </a:r>
            <a:r>
              <a:rPr lang="ko-KR" altLang="en-US" dirty="0"/>
              <a:t> 늘리는 것과 유사하게</a:t>
            </a:r>
            <a:r>
              <a:rPr lang="en-US" altLang="ko-KR" dirty="0"/>
              <a:t>, </a:t>
            </a:r>
            <a:r>
              <a:rPr lang="en-US" altLang="ko-KR" b="1" dirty="0"/>
              <a:t>interaction </a:t>
            </a:r>
            <a:r>
              <a:rPr lang="ko-KR" altLang="en-US" b="1" dirty="0"/>
              <a:t>자체도 </a:t>
            </a:r>
            <a:r>
              <a:rPr lang="en-US" altLang="ko-KR" b="1" dirty="0"/>
              <a:t>test-time resource</a:t>
            </a:r>
            <a:r>
              <a:rPr lang="ko-KR" altLang="en-US" dirty="0"/>
              <a:t>가 될 수 있다는 뜻입니다</a:t>
            </a:r>
            <a:r>
              <a:rPr lang="en-US" altLang="ko-KR" dirty="0"/>
              <a:t>. </a:t>
            </a:r>
            <a:r>
              <a:rPr lang="ko-KR" altLang="en-US" dirty="0"/>
              <a:t>이 관점은 앞으로 </a:t>
            </a:r>
            <a:r>
              <a:rPr lang="en-US" altLang="ko-KR" dirty="0"/>
              <a:t>agent benchmark</a:t>
            </a:r>
            <a:r>
              <a:rPr lang="ko-KR" altLang="en-US" dirty="0"/>
              <a:t>를 설계할 때도 중요하게 작용할 수 있습니다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5386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According to the a-Interact analysis, a good model uses actions in a balanced manner. In contrast, a trial-and-error approach that simply repeats `execute` is inefficient. A strong agent uses `ask` only when necessary, employs `retrieve` appropriately, and executes `submit` with caution. Therefore, this benchmark is not merely a scoreboard but also a mechanism for revealing differences in behavioral policies. </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en-US" altLang="ko-KR" dirty="0"/>
              <a:t>a-Interact </a:t>
            </a:r>
            <a:r>
              <a:rPr lang="ko-KR" altLang="en-US" dirty="0"/>
              <a:t>분석을 보면 좋은 모델은 액션을 균형 있게 씁니다</a:t>
            </a:r>
            <a:r>
              <a:rPr lang="en-US" altLang="ko-KR" dirty="0"/>
              <a:t>. </a:t>
            </a:r>
            <a:r>
              <a:rPr lang="ko-KR" altLang="en-US" dirty="0"/>
              <a:t>반면 무작정 </a:t>
            </a:r>
            <a:r>
              <a:rPr lang="en-US" altLang="ko-KR" dirty="0"/>
              <a:t>execute</a:t>
            </a:r>
            <a:r>
              <a:rPr lang="ko-KR" altLang="en-US" dirty="0"/>
              <a:t>를 반복하는 식의 </a:t>
            </a:r>
            <a:r>
              <a:rPr lang="en-US" altLang="ko-KR" dirty="0"/>
              <a:t>trial-and-error</a:t>
            </a:r>
            <a:r>
              <a:rPr lang="ko-KR" altLang="en-US" dirty="0"/>
              <a:t>는 비효율적입니다</a:t>
            </a:r>
            <a:r>
              <a:rPr lang="en-US" altLang="ko-KR" dirty="0"/>
              <a:t>. </a:t>
            </a:r>
            <a:r>
              <a:rPr lang="ko-KR" altLang="en-US" dirty="0"/>
              <a:t>강한 에이전트는 필요할 때만 </a:t>
            </a:r>
            <a:r>
              <a:rPr lang="en-US" altLang="ko-KR" dirty="0"/>
              <a:t>ask</a:t>
            </a:r>
            <a:r>
              <a:rPr lang="ko-KR" altLang="en-US" dirty="0"/>
              <a:t>를 하고</a:t>
            </a:r>
            <a:r>
              <a:rPr lang="en-US" altLang="ko-KR" dirty="0"/>
              <a:t>, </a:t>
            </a:r>
            <a:r>
              <a:rPr lang="ko-KR" altLang="en-US" dirty="0"/>
              <a:t>적절히 </a:t>
            </a:r>
            <a:r>
              <a:rPr lang="en-US" altLang="ko-KR" dirty="0"/>
              <a:t>retrieve</a:t>
            </a:r>
            <a:r>
              <a:rPr lang="ko-KR" altLang="en-US" dirty="0"/>
              <a:t>를 활용하며</a:t>
            </a:r>
            <a:r>
              <a:rPr lang="en-US" altLang="ko-KR" dirty="0"/>
              <a:t>, submit</a:t>
            </a:r>
            <a:r>
              <a:rPr lang="ko-KR" altLang="en-US" dirty="0"/>
              <a:t>은 신중하게 수행합니다</a:t>
            </a:r>
            <a:r>
              <a:rPr lang="en-US" altLang="ko-KR" dirty="0"/>
              <a:t>. </a:t>
            </a:r>
            <a:r>
              <a:rPr lang="ko-KR" altLang="en-US" dirty="0"/>
              <a:t>그래서 이 벤치마크는 단순한 점수판이 아니라 </a:t>
            </a:r>
            <a:r>
              <a:rPr lang="ko-KR" altLang="en-US" b="1" dirty="0"/>
              <a:t>행동 정책의 차이</a:t>
            </a:r>
            <a:r>
              <a:rPr lang="ko-KR" altLang="en-US" dirty="0"/>
              <a:t>를 드러내는 장치이기도 합니다</a:t>
            </a:r>
            <a:r>
              <a:rPr lang="en-US" altLang="ko-KR" dirty="0"/>
              <a:t>. </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9777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According to the a-Interact analysis, a good model uses actions in a balanced manner. In contrast, a trial-and-error approach that simply repeats `execute` is inefficient. A strong agent uses `ask` only when necessary, employs `retrieve` appropriately, and executes `submit` with caution. Therefore, this benchmark is not merely a scoreboard but also a mechanism for revealing differences in behavioral policies. </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en-US" altLang="ko-KR" dirty="0"/>
              <a:t>a-Interact </a:t>
            </a:r>
            <a:r>
              <a:rPr lang="ko-KR" altLang="en-US" dirty="0"/>
              <a:t>분석을 보면 좋은 모델은 액션을 균형 있게 씁니다</a:t>
            </a:r>
            <a:r>
              <a:rPr lang="en-US" altLang="ko-KR" dirty="0"/>
              <a:t>. </a:t>
            </a:r>
            <a:r>
              <a:rPr lang="ko-KR" altLang="en-US" dirty="0"/>
              <a:t>반면 무작정 </a:t>
            </a:r>
            <a:r>
              <a:rPr lang="en-US" altLang="ko-KR" dirty="0"/>
              <a:t>execute</a:t>
            </a:r>
            <a:r>
              <a:rPr lang="ko-KR" altLang="en-US" dirty="0"/>
              <a:t>를 반복하는 식의 </a:t>
            </a:r>
            <a:r>
              <a:rPr lang="en-US" altLang="ko-KR" dirty="0"/>
              <a:t>trial-and-error</a:t>
            </a:r>
            <a:r>
              <a:rPr lang="ko-KR" altLang="en-US" dirty="0"/>
              <a:t>는 비효율적입니다</a:t>
            </a:r>
            <a:r>
              <a:rPr lang="en-US" altLang="ko-KR" dirty="0"/>
              <a:t>. </a:t>
            </a:r>
            <a:r>
              <a:rPr lang="ko-KR" altLang="en-US" dirty="0"/>
              <a:t>강한 에이전트는 필요할 때만 </a:t>
            </a:r>
            <a:r>
              <a:rPr lang="en-US" altLang="ko-KR" dirty="0"/>
              <a:t>ask</a:t>
            </a:r>
            <a:r>
              <a:rPr lang="ko-KR" altLang="en-US" dirty="0"/>
              <a:t>를 하고</a:t>
            </a:r>
            <a:r>
              <a:rPr lang="en-US" altLang="ko-KR" dirty="0"/>
              <a:t>, </a:t>
            </a:r>
            <a:r>
              <a:rPr lang="ko-KR" altLang="en-US" dirty="0"/>
              <a:t>적절히 </a:t>
            </a:r>
            <a:r>
              <a:rPr lang="en-US" altLang="ko-KR" dirty="0"/>
              <a:t>retrieve</a:t>
            </a:r>
            <a:r>
              <a:rPr lang="ko-KR" altLang="en-US" dirty="0"/>
              <a:t>를 활용하며</a:t>
            </a:r>
            <a:r>
              <a:rPr lang="en-US" altLang="ko-KR" dirty="0"/>
              <a:t>, submit</a:t>
            </a:r>
            <a:r>
              <a:rPr lang="ko-KR" altLang="en-US" dirty="0"/>
              <a:t>은 신중하게 수행합니다</a:t>
            </a:r>
            <a:r>
              <a:rPr lang="en-US" altLang="ko-KR" dirty="0"/>
              <a:t>. </a:t>
            </a:r>
            <a:r>
              <a:rPr lang="ko-KR" altLang="en-US" dirty="0"/>
              <a:t>그래서 이 벤치마크는 단순한 점수판이 아니라 </a:t>
            </a:r>
            <a:r>
              <a:rPr lang="ko-KR" altLang="en-US" b="1" dirty="0"/>
              <a:t>행동 정책의 차이</a:t>
            </a:r>
            <a:r>
              <a:rPr lang="ko-KR" altLang="en-US" dirty="0"/>
              <a:t>를 드러내는 장치이기도 합니다</a:t>
            </a:r>
            <a:r>
              <a:rPr lang="en-US" altLang="ko-KR" dirty="0"/>
              <a:t>. </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4946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effectLst/>
                <a:latin typeface="Segoe UI Web (West European)"/>
              </a:rPr>
              <a:t>In conclusion, this paper is not just one more difficult benchmark.</a:t>
            </a:r>
            <a:br>
              <a:rPr lang="en-US" dirty="0">
                <a:effectLst/>
                <a:latin typeface="Segoe UI Web (West European)"/>
              </a:rPr>
            </a:br>
            <a:r>
              <a:rPr lang="en-US" dirty="0">
                <a:effectLst/>
                <a:latin typeface="Segoe UI Web (West European)"/>
              </a:rPr>
              <a:t>This paper redefines what interactive text-to-SQL should be evaluated as. BIRD-INTERACT is a benchmark that evaluates text-to-SQL systems through dynamic, multi-turnaround interactions.</a:t>
            </a:r>
            <a:br>
              <a:rPr lang="en-US" dirty="0">
                <a:effectLst/>
                <a:latin typeface="Segoe UI Web (West European)"/>
              </a:rPr>
            </a:br>
            <a:r>
              <a:rPr lang="en-US" dirty="0">
                <a:effectLst/>
                <a:latin typeface="Segoe UI Web (West European)"/>
              </a:rPr>
              <a:t>There are three key configurations:</a:t>
            </a:r>
            <a:br>
              <a:rPr lang="en-US" dirty="0">
                <a:effectLst/>
                <a:latin typeface="Segoe UI Web (West European)"/>
              </a:rPr>
            </a:br>
            <a:r>
              <a:rPr lang="en-US" dirty="0">
                <a:effectLst/>
                <a:latin typeface="Segoe UI Web (West European)"/>
              </a:rPr>
              <a:t>First, there is a function-driven user simulator that takes into account fairness and controllability,</a:t>
            </a:r>
            <a:br>
              <a:rPr lang="en-US" dirty="0">
                <a:effectLst/>
                <a:latin typeface="Segoe UI Web (West European)"/>
              </a:rPr>
            </a:br>
            <a:r>
              <a:rPr lang="en-US" dirty="0">
                <a:effectLst/>
                <a:latin typeface="Segoe UI Web (West European)"/>
              </a:rPr>
              <a:t>Second, there are dual evaluation modes that look at structured interactive settings and autonomous agent settings together,</a:t>
            </a:r>
            <a:br>
              <a:rPr lang="en-US" dirty="0">
                <a:effectLst/>
                <a:latin typeface="Segoe UI Web (West European)"/>
              </a:rPr>
            </a:br>
            <a:r>
              <a:rPr lang="en-US" dirty="0">
                <a:effectLst/>
                <a:latin typeface="Segoe UI Web (West European)"/>
              </a:rPr>
              <a:t>Third, there are a total of 900 challenging tasks that test the ability to resolve ambiguity and maintain state between turns. And most importantly, the ability of current LLMs to generate SQL and</a:t>
            </a:r>
            <a:br>
              <a:rPr lang="en-US" dirty="0">
                <a:effectLst/>
                <a:latin typeface="Segoe UI Web (West European)"/>
              </a:rPr>
            </a:br>
            <a:r>
              <a:rPr lang="en-US" dirty="0">
                <a:effectLst/>
                <a:latin typeface="Segoe UI Web (West European)"/>
              </a:rPr>
              <a:t>There’s a significant gap between our ability to strategically solve problems in real-world interactions.</a:t>
            </a:r>
            <a:br>
              <a:rPr lang="en-US" dirty="0">
                <a:effectLst/>
                <a:latin typeface="Segoe UI Web (West European)"/>
              </a:rPr>
            </a:br>
            <a:r>
              <a:rPr lang="en-US" dirty="0">
                <a:effectLst/>
                <a:latin typeface="Segoe UI Web (West European)"/>
              </a:rPr>
              <a:t>In other words, SQL competence and interaction competence are different, which is the key conclusion of this paper. The future work presented by the paper is also interesting.</a:t>
            </a:r>
            <a:br>
              <a:rPr lang="en-US" dirty="0">
                <a:effectLst/>
                <a:latin typeface="Segoe UI Web (West European)"/>
              </a:rPr>
            </a:br>
            <a:r>
              <a:rPr lang="en-US" dirty="0">
                <a:effectLst/>
                <a:latin typeface="Segoe UI Web (West European)"/>
              </a:rPr>
              <a:t>One is to create a more reliable and cost-effective human-aligned local user simulator,</a:t>
            </a:r>
            <a:br>
              <a:rPr lang="en-US" dirty="0">
                <a:effectLst/>
                <a:latin typeface="Segoe UI Web (West European)"/>
              </a:rPr>
            </a:br>
            <a:r>
              <a:rPr lang="en-US" dirty="0">
                <a:effectLst/>
                <a:latin typeface="Segoe UI Web (West European)"/>
              </a:rPr>
              <a:t>The other is not only the current budget-constrained stress-mode,</a:t>
            </a:r>
            <a:br>
              <a:rPr lang="en-US" dirty="0">
                <a:effectLst/>
                <a:latin typeface="Segoe UI Web (West European)"/>
              </a:rPr>
            </a:br>
            <a:r>
              <a:rPr lang="en-US" dirty="0">
                <a:effectLst/>
                <a:latin typeface="Segoe UI Web (West European)"/>
              </a:rPr>
              <a:t>Experiment with free-mode interaction without constraints.</a:t>
            </a:r>
            <a:br>
              <a:rPr lang="en-US" dirty="0">
                <a:effectLst/>
                <a:latin typeface="Segoe UI Web (West European)"/>
              </a:rPr>
            </a:br>
            <a:r>
              <a:rPr lang="en-US" dirty="0">
                <a:effectLst/>
                <a:latin typeface="Segoe UI Web (West European)"/>
              </a:rPr>
              <a:t>it's about analyzing the trade-off between efficiency and effectiveness in more depth. So this paper is currently a benchmark that shows the limitations of interactive text-to-SQL, and at the same time,</a:t>
            </a:r>
            <a:br>
              <a:rPr lang="en-US" dirty="0">
                <a:effectLst/>
                <a:latin typeface="Segoe UI Web (West European)"/>
              </a:rPr>
            </a:br>
            <a:r>
              <a:rPr lang="en-US" dirty="0">
                <a:effectLst/>
                <a:latin typeface="Segoe UI Web (West European)"/>
              </a:rPr>
              <a:t>It can be seen as a starting point for suggesting in which direction the agent should be improved in the future.</a:t>
            </a:r>
          </a:p>
          <a:p>
            <a:endParaRPr lang="en-US" altLang="ko-KR" dirty="0"/>
          </a:p>
          <a:p>
            <a:endParaRPr lang="en-US" altLang="ko-KR" dirty="0"/>
          </a:p>
          <a:p>
            <a:r>
              <a:rPr lang="ko-KR" altLang="en-US" dirty="0"/>
              <a:t>결론적으로 이 논문은 더 어려운 </a:t>
            </a:r>
            <a:r>
              <a:rPr lang="en-US" altLang="ko-KR" dirty="0"/>
              <a:t>benchmark</a:t>
            </a:r>
            <a:r>
              <a:rPr lang="ko-KR" altLang="en-US" dirty="0"/>
              <a:t>를 하나 추가한 것이 아닙니다</a:t>
            </a:r>
            <a:r>
              <a:rPr lang="en-US" altLang="ko-KR" dirty="0"/>
              <a:t>.</a:t>
            </a:r>
            <a:br>
              <a:rPr lang="en-US" altLang="ko-KR" dirty="0"/>
            </a:br>
            <a:r>
              <a:rPr lang="ko-KR" altLang="en-US" dirty="0"/>
              <a:t>이 논문은 </a:t>
            </a:r>
            <a:r>
              <a:rPr lang="en-US" altLang="ko-KR" b="1" dirty="0"/>
              <a:t>interactive text-to-SQL</a:t>
            </a:r>
            <a:r>
              <a:rPr lang="ko-KR" altLang="en-US" b="1" dirty="0"/>
              <a:t>을 무엇으로 평가해야 하는가</a:t>
            </a:r>
            <a:r>
              <a:rPr lang="ko-KR" altLang="en-US" dirty="0"/>
              <a:t>를 다시 정의합니다</a:t>
            </a:r>
            <a:r>
              <a:rPr lang="en-US" altLang="ko-KR" dirty="0"/>
              <a:t>.</a:t>
            </a:r>
          </a:p>
          <a:p>
            <a:r>
              <a:rPr lang="en-US" altLang="ko-KR" dirty="0"/>
              <a:t>BIRD-INTERACT</a:t>
            </a:r>
            <a:r>
              <a:rPr lang="ko-KR" altLang="en-US" dirty="0"/>
              <a:t>는 동적이고 다중 턴인 상호작용을 통해 </a:t>
            </a:r>
            <a:r>
              <a:rPr lang="en-US" altLang="ko-KR" dirty="0"/>
              <a:t>Text-to-SQL </a:t>
            </a:r>
            <a:r>
              <a:rPr lang="ko-KR" altLang="en-US" dirty="0"/>
              <a:t>시스템을 평가하는 </a:t>
            </a:r>
            <a:r>
              <a:rPr lang="en-US" altLang="ko-KR" dirty="0"/>
              <a:t>benchmark</a:t>
            </a:r>
            <a:r>
              <a:rPr lang="ko-KR" altLang="en-US" dirty="0"/>
              <a:t>입니다</a:t>
            </a:r>
            <a:r>
              <a:rPr lang="en-US" altLang="ko-KR" dirty="0"/>
              <a:t>.</a:t>
            </a:r>
            <a:br>
              <a:rPr lang="en-US" altLang="ko-KR" dirty="0"/>
            </a:br>
            <a:r>
              <a:rPr lang="ko-KR" altLang="en-US" dirty="0"/>
              <a:t>핵심 구성은 세 가지입니다</a:t>
            </a:r>
            <a:r>
              <a:rPr lang="en-US" altLang="ko-KR" dirty="0"/>
              <a:t>.</a:t>
            </a:r>
            <a:br>
              <a:rPr lang="en-US" altLang="ko-KR" dirty="0"/>
            </a:br>
            <a:r>
              <a:rPr lang="ko-KR" altLang="en-US" dirty="0"/>
              <a:t>첫째</a:t>
            </a:r>
            <a:r>
              <a:rPr lang="en-US" altLang="ko-KR" dirty="0"/>
              <a:t>, </a:t>
            </a:r>
            <a:r>
              <a:rPr lang="ko-KR" altLang="en-US" dirty="0"/>
              <a:t>공정성과 통제 가능성을 고려한 </a:t>
            </a:r>
            <a:r>
              <a:rPr lang="en-US" altLang="ko-KR" b="1" dirty="0"/>
              <a:t>function-driven user simulator</a:t>
            </a:r>
            <a:r>
              <a:rPr lang="ko-KR" altLang="en-US" dirty="0"/>
              <a:t>가 있고</a:t>
            </a:r>
            <a:r>
              <a:rPr lang="en-US" altLang="ko-KR" dirty="0"/>
              <a:t>,</a:t>
            </a:r>
            <a:br>
              <a:rPr lang="en-US" altLang="ko-KR" dirty="0"/>
            </a:br>
            <a:r>
              <a:rPr lang="ko-KR" altLang="en-US" dirty="0"/>
              <a:t>둘째</a:t>
            </a:r>
            <a:r>
              <a:rPr lang="en-US" altLang="ko-KR" dirty="0"/>
              <a:t>, </a:t>
            </a:r>
            <a:r>
              <a:rPr lang="ko-KR" altLang="en-US" dirty="0"/>
              <a:t>구조화된 대화형 설정과 자율적 </a:t>
            </a:r>
            <a:r>
              <a:rPr lang="en-US" altLang="ko-KR" dirty="0"/>
              <a:t>agent </a:t>
            </a:r>
            <a:r>
              <a:rPr lang="ko-KR" altLang="en-US" dirty="0"/>
              <a:t>설정을 함께 보는 </a:t>
            </a:r>
            <a:r>
              <a:rPr lang="en-US" altLang="ko-KR" b="1" dirty="0"/>
              <a:t>dual evaluation modes</a:t>
            </a:r>
            <a:r>
              <a:rPr lang="ko-KR" altLang="en-US" dirty="0"/>
              <a:t>가 있으며</a:t>
            </a:r>
            <a:r>
              <a:rPr lang="en-US" altLang="ko-KR" dirty="0"/>
              <a:t>,</a:t>
            </a:r>
            <a:br>
              <a:rPr lang="en-US" altLang="ko-KR" dirty="0"/>
            </a:br>
            <a:r>
              <a:rPr lang="ko-KR" altLang="en-US" dirty="0"/>
              <a:t>셋째</a:t>
            </a:r>
            <a:r>
              <a:rPr lang="en-US" altLang="ko-KR" dirty="0"/>
              <a:t>, ambiguity </a:t>
            </a:r>
            <a:r>
              <a:rPr lang="ko-KR" altLang="en-US" dirty="0"/>
              <a:t>해결과 </a:t>
            </a:r>
            <a:r>
              <a:rPr lang="en-US" altLang="ko-KR" dirty="0"/>
              <a:t>turn </a:t>
            </a:r>
            <a:r>
              <a:rPr lang="ko-KR" altLang="en-US" dirty="0"/>
              <a:t>간 상태 유지 능력을 시험하는 총 </a:t>
            </a:r>
            <a:r>
              <a:rPr lang="en-US" altLang="ko-KR" b="1" dirty="0"/>
              <a:t>900</a:t>
            </a:r>
            <a:r>
              <a:rPr lang="ko-KR" altLang="en-US" b="1" dirty="0"/>
              <a:t>개의 </a:t>
            </a:r>
            <a:r>
              <a:rPr lang="en-US" altLang="ko-KR" b="1" dirty="0"/>
              <a:t>challenging task</a:t>
            </a:r>
            <a:r>
              <a:rPr lang="ko-KR" altLang="en-US" dirty="0"/>
              <a:t>가 있습니다</a:t>
            </a:r>
            <a:r>
              <a:rPr lang="en-US" altLang="ko-KR" dirty="0"/>
              <a:t>.</a:t>
            </a:r>
          </a:p>
          <a:p>
            <a:r>
              <a:rPr lang="ko-KR" altLang="en-US" dirty="0"/>
              <a:t>그리고 가장 중요한 발견은</a:t>
            </a:r>
            <a:r>
              <a:rPr lang="en-US" altLang="ko-KR" dirty="0"/>
              <a:t>, </a:t>
            </a:r>
            <a:r>
              <a:rPr lang="ko-KR" altLang="en-US" dirty="0"/>
              <a:t>현재 </a:t>
            </a:r>
            <a:r>
              <a:rPr lang="en-US" altLang="ko-KR" dirty="0"/>
              <a:t>LLM</a:t>
            </a:r>
            <a:r>
              <a:rPr lang="ko-KR" altLang="en-US" dirty="0"/>
              <a:t>이 </a:t>
            </a:r>
            <a:r>
              <a:rPr lang="en-US" altLang="ko-KR" dirty="0"/>
              <a:t>SQL</a:t>
            </a:r>
            <a:r>
              <a:rPr lang="ko-KR" altLang="en-US" dirty="0"/>
              <a:t>을 생성하는 능력과</a:t>
            </a:r>
            <a:br>
              <a:rPr lang="ko-KR" altLang="en-US" dirty="0"/>
            </a:br>
            <a:r>
              <a:rPr lang="ko-KR" altLang="en-US" dirty="0"/>
              <a:t>실제 상호작용 속에서 전략적으로 문제를 해결하는 능력 사이에는 </a:t>
            </a:r>
            <a:r>
              <a:rPr lang="ko-KR" altLang="en-US" b="1" dirty="0"/>
              <a:t>상당한 간극이 있다</a:t>
            </a:r>
            <a:r>
              <a:rPr lang="ko-KR" altLang="en-US" dirty="0"/>
              <a:t>는 점입니다</a:t>
            </a:r>
            <a:r>
              <a:rPr lang="en-US" altLang="ko-KR" dirty="0"/>
              <a:t>.</a:t>
            </a:r>
            <a:br>
              <a:rPr lang="en-US" altLang="ko-KR" dirty="0"/>
            </a:br>
            <a:r>
              <a:rPr lang="ko-KR" altLang="en-US" dirty="0"/>
              <a:t>즉</a:t>
            </a:r>
            <a:r>
              <a:rPr lang="en-US" altLang="ko-KR" dirty="0"/>
              <a:t>, </a:t>
            </a:r>
            <a:r>
              <a:rPr lang="en-US" altLang="ko-KR" b="1" dirty="0"/>
              <a:t>SQL competence</a:t>
            </a:r>
            <a:r>
              <a:rPr lang="ko-KR" altLang="en-US" b="1" dirty="0"/>
              <a:t>와 </a:t>
            </a:r>
            <a:r>
              <a:rPr lang="en-US" altLang="ko-KR" b="1" dirty="0"/>
              <a:t>interaction competence</a:t>
            </a:r>
            <a:r>
              <a:rPr lang="ko-KR" altLang="en-US" b="1" dirty="0"/>
              <a:t>는 다르다</a:t>
            </a:r>
            <a:r>
              <a:rPr lang="ko-KR" altLang="en-US" dirty="0"/>
              <a:t>는 것이 이 논문의 핵심 결론입니다</a:t>
            </a:r>
            <a:r>
              <a:rPr lang="en-US" altLang="ko-KR" dirty="0"/>
              <a:t>.</a:t>
            </a:r>
          </a:p>
          <a:p>
            <a:r>
              <a:rPr lang="ko-KR" altLang="en-US" dirty="0"/>
              <a:t>논문이 제시한 </a:t>
            </a:r>
            <a:r>
              <a:rPr lang="en-US" altLang="ko-KR" dirty="0"/>
              <a:t>future work</a:t>
            </a:r>
            <a:r>
              <a:rPr lang="ko-KR" altLang="en-US" dirty="0"/>
              <a:t>도 흥미롭습니다</a:t>
            </a:r>
            <a:r>
              <a:rPr lang="en-US" altLang="ko-KR" dirty="0"/>
              <a:t>.</a:t>
            </a:r>
            <a:br>
              <a:rPr lang="en-US" altLang="ko-KR" dirty="0"/>
            </a:br>
            <a:r>
              <a:rPr lang="ko-KR" altLang="en-US" dirty="0"/>
              <a:t>하나는 더 신뢰할 수 있고 비용 효율적인 </a:t>
            </a:r>
            <a:r>
              <a:rPr lang="en-US" altLang="ko-KR" b="1" dirty="0"/>
              <a:t>human-aligned local user simulator</a:t>
            </a:r>
            <a:r>
              <a:rPr lang="ko-KR" altLang="en-US" dirty="0"/>
              <a:t>를 만드는 것이고</a:t>
            </a:r>
            <a:r>
              <a:rPr lang="en-US" altLang="ko-KR" dirty="0"/>
              <a:t>,</a:t>
            </a:r>
            <a:br>
              <a:rPr lang="en-US" altLang="ko-KR" dirty="0"/>
            </a:br>
            <a:r>
              <a:rPr lang="ko-KR" altLang="en-US" dirty="0"/>
              <a:t>다른 하나는 현재의 </a:t>
            </a:r>
            <a:r>
              <a:rPr lang="en-US" altLang="ko-KR" dirty="0"/>
              <a:t>budget-constrained stress-mode</a:t>
            </a:r>
            <a:r>
              <a:rPr lang="ko-KR" altLang="en-US" dirty="0"/>
              <a:t>뿐 아니라</a:t>
            </a:r>
            <a:r>
              <a:rPr lang="en-US" altLang="ko-KR" dirty="0"/>
              <a:t>,</a:t>
            </a:r>
            <a:br>
              <a:rPr lang="en-US" altLang="ko-KR" dirty="0"/>
            </a:br>
            <a:r>
              <a:rPr lang="ko-KR" altLang="en-US" dirty="0"/>
              <a:t>제약이 없는 </a:t>
            </a:r>
            <a:r>
              <a:rPr lang="en-US" altLang="ko-KR" b="1" dirty="0"/>
              <a:t>free-mode interaction</a:t>
            </a:r>
            <a:r>
              <a:rPr lang="ko-KR" altLang="en-US" dirty="0"/>
              <a:t>에서도 실험해서</a:t>
            </a:r>
            <a:br>
              <a:rPr lang="ko-KR" altLang="en-US" dirty="0"/>
            </a:br>
            <a:r>
              <a:rPr lang="ko-KR" altLang="en-US" dirty="0"/>
              <a:t>효율성과 효과성 사이의 </a:t>
            </a:r>
            <a:r>
              <a:rPr lang="en-US" altLang="ko-KR" dirty="0"/>
              <a:t>trade-off</a:t>
            </a:r>
            <a:r>
              <a:rPr lang="ko-KR" altLang="en-US" dirty="0"/>
              <a:t>를 더 깊게 분석하는 것입니다</a:t>
            </a:r>
            <a:r>
              <a:rPr lang="en-US" altLang="ko-KR" dirty="0"/>
              <a:t>.</a:t>
            </a:r>
          </a:p>
          <a:p>
            <a:r>
              <a:rPr lang="ko-KR" altLang="en-US" dirty="0"/>
              <a:t>그래서 이 논문은 현재 </a:t>
            </a:r>
            <a:r>
              <a:rPr lang="en-US" altLang="ko-KR" dirty="0"/>
              <a:t>interactive text-to-SQL</a:t>
            </a:r>
            <a:r>
              <a:rPr lang="ko-KR" altLang="en-US" dirty="0"/>
              <a:t>의 한계를 보여주는 </a:t>
            </a:r>
            <a:r>
              <a:rPr lang="en-US" altLang="ko-KR" dirty="0"/>
              <a:t>benchmark</a:t>
            </a:r>
            <a:r>
              <a:rPr lang="ko-KR" altLang="en-US" dirty="0"/>
              <a:t>인 동시에</a:t>
            </a:r>
            <a:r>
              <a:rPr lang="en-US" altLang="ko-KR" dirty="0"/>
              <a:t>,</a:t>
            </a:r>
            <a:br>
              <a:rPr lang="en-US" altLang="ko-KR" dirty="0"/>
            </a:br>
            <a:r>
              <a:rPr lang="ko-KR" altLang="en-US" dirty="0"/>
              <a:t>앞으로 어떤 방향으로 </a:t>
            </a:r>
            <a:r>
              <a:rPr lang="en-US" altLang="ko-KR" dirty="0"/>
              <a:t>agent</a:t>
            </a:r>
            <a:r>
              <a:rPr lang="ko-KR" altLang="en-US" dirty="0"/>
              <a:t>를 개선해야 </a:t>
            </a:r>
            <a:r>
              <a:rPr lang="ko-KR" altLang="en-US" dirty="0" err="1"/>
              <a:t>하는지까지</a:t>
            </a:r>
            <a:r>
              <a:rPr lang="ko-KR" altLang="en-US" dirty="0"/>
              <a:t> 제시하는 출발점이라고 볼 수 있습니다</a:t>
            </a:r>
            <a:r>
              <a:rPr lang="en-US" altLang="ko-KR" dirty="0"/>
              <a:t>.</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089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effectLst/>
                <a:latin typeface="Segoe UI Web (West European)"/>
              </a:rPr>
              <a:t>. The paper we will present today is BIRD-INTERACT. This paper starts from the problem that existing text-to-SQL evaluations are too static, and proposes dynamic interaction-based evaluations that are closer to actual work. This paper is scheduled to be presented at ICLR 2026 Oral.</a:t>
            </a: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안녕하세요</a:t>
            </a:r>
            <a:r>
              <a:rPr lang="en-US" altLang="ko-KR" dirty="0"/>
              <a:t>. </a:t>
            </a:r>
            <a:r>
              <a:rPr lang="ko-KR" altLang="en-US" dirty="0"/>
              <a:t>오늘 발표할 논문은 </a:t>
            </a:r>
            <a:r>
              <a:rPr lang="en-US" altLang="ko-KR" b="1" dirty="0"/>
              <a:t>BIRD-INTERACT</a:t>
            </a:r>
            <a:r>
              <a:rPr lang="ko-KR" altLang="en-US" dirty="0"/>
              <a:t>입니다</a:t>
            </a:r>
            <a:r>
              <a:rPr lang="en-US" altLang="ko-KR" dirty="0"/>
              <a:t>. </a:t>
            </a:r>
            <a:r>
              <a:rPr lang="ko-KR" altLang="en-US" dirty="0"/>
              <a:t>이 논문은 기존 </a:t>
            </a:r>
            <a:r>
              <a:rPr lang="en-US" altLang="ko-KR" dirty="0"/>
              <a:t>Text-to-SQL </a:t>
            </a:r>
            <a:r>
              <a:rPr lang="ko-KR" altLang="en-US" dirty="0"/>
              <a:t>평가가 지나치게 정적이라는 문제의식에서 출발해서</a:t>
            </a:r>
            <a:r>
              <a:rPr lang="en-US" altLang="ko-KR" dirty="0"/>
              <a:t>, </a:t>
            </a:r>
            <a:r>
              <a:rPr lang="ko-KR" altLang="en-US" dirty="0"/>
              <a:t>실제 업무와 더 가까운 </a:t>
            </a:r>
            <a:r>
              <a:rPr lang="ko-KR" altLang="en-US" b="1" dirty="0"/>
              <a:t>동적 상호작용 기반 평가</a:t>
            </a:r>
            <a:r>
              <a:rPr lang="ko-KR" altLang="en-US" dirty="0"/>
              <a:t>를 제안합니다</a:t>
            </a:r>
            <a:r>
              <a:rPr lang="en-US" altLang="ko-KR" dirty="0"/>
              <a:t>. </a:t>
            </a:r>
            <a:r>
              <a:rPr lang="ko-KR" altLang="en-US" dirty="0"/>
              <a:t>이 논문은 </a:t>
            </a:r>
            <a:r>
              <a:rPr lang="en-US" altLang="ko-KR" b="1" dirty="0"/>
              <a:t>ICLR 2026 Oral</a:t>
            </a:r>
            <a:r>
              <a:rPr lang="ko-KR" altLang="en-US" dirty="0"/>
              <a:t>에 발표될 예정인 논문입니다</a:t>
            </a:r>
            <a:r>
              <a:rPr lang="en-US" altLang="ko-KR" dirty="0"/>
              <a:t>. </a:t>
            </a:r>
            <a:endParaRPr dirty="0"/>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effectLst/>
                <a:latin typeface="Segoe UI Web (West European)"/>
              </a:rPr>
              <a:t>A key limitation of traditional evaluation is that even if it looks like a multi-turn, it often gives a predetermined conversation history as model input. In this way, the model is not evaluated on what questions it should ask itself or what strategies it should interact with. In addition, there are many read-only, especially SELECT-oriented settings, which do not fully reflect the important editing, inserting, deletion, and debugging processes in actual work.</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기존 평가의 핵심 한계는</a:t>
            </a:r>
            <a:r>
              <a:rPr lang="en-US" altLang="ko-KR" dirty="0"/>
              <a:t>, multi-turn</a:t>
            </a:r>
            <a:r>
              <a:rPr lang="ko-KR" altLang="en-US" dirty="0"/>
              <a:t>처럼 보여도 실제로는 </a:t>
            </a:r>
            <a:r>
              <a:rPr lang="ko-KR" altLang="en-US" b="1" dirty="0"/>
              <a:t>이미 정해진 대화 기록</a:t>
            </a:r>
            <a:r>
              <a:rPr lang="ko-KR" altLang="en-US" dirty="0"/>
              <a:t>을 모델 입력으로 주는 경우가 많다는 점입니다</a:t>
            </a:r>
            <a:r>
              <a:rPr lang="en-US" altLang="ko-KR" dirty="0"/>
              <a:t>. </a:t>
            </a:r>
          </a:p>
          <a:p>
            <a:pPr marL="0" lvl="0" indent="0" algn="l" rtl="0">
              <a:spcBef>
                <a:spcPts val="0"/>
              </a:spcBef>
              <a:spcAft>
                <a:spcPts val="0"/>
              </a:spcAft>
              <a:buNone/>
            </a:pPr>
            <a:r>
              <a:rPr lang="ko-KR" altLang="en-US" dirty="0"/>
              <a:t>이런 방식에서는 모델이 스스로 어떤 질문을 해야 하는지</a:t>
            </a:r>
            <a:r>
              <a:rPr lang="en-US" altLang="ko-KR" dirty="0"/>
              <a:t>, </a:t>
            </a:r>
            <a:r>
              <a:rPr lang="ko-KR" altLang="en-US" dirty="0"/>
              <a:t>어떤 전략으로 상호작용해야 하는지는 평가되지 않습니다</a:t>
            </a:r>
            <a:r>
              <a:rPr lang="en-US" altLang="ko-KR" dirty="0"/>
              <a:t>. </a:t>
            </a:r>
          </a:p>
          <a:p>
            <a:pPr marL="0" lvl="0" indent="0" algn="l" rtl="0">
              <a:spcBef>
                <a:spcPts val="0"/>
              </a:spcBef>
              <a:spcAft>
                <a:spcPts val="0"/>
              </a:spcAft>
              <a:buNone/>
            </a:pPr>
            <a:r>
              <a:rPr lang="ko-KR" altLang="en-US" dirty="0"/>
              <a:t>또 </a:t>
            </a:r>
            <a:r>
              <a:rPr lang="en-US" altLang="ko-KR" dirty="0"/>
              <a:t>read-only, </a:t>
            </a:r>
            <a:r>
              <a:rPr lang="ko-KR" altLang="en-US" dirty="0"/>
              <a:t>특히 </a:t>
            </a:r>
            <a:r>
              <a:rPr lang="en-US" altLang="ko-KR" dirty="0"/>
              <a:t>SELECT </a:t>
            </a:r>
            <a:r>
              <a:rPr lang="ko-KR" altLang="en-US" dirty="0"/>
              <a:t>중심 설정이 많아서 실제 업무에서 중요한 수정</a:t>
            </a:r>
            <a:r>
              <a:rPr lang="en-US" altLang="ko-KR" dirty="0"/>
              <a:t>, </a:t>
            </a:r>
            <a:r>
              <a:rPr lang="ko-KR" altLang="en-US" dirty="0"/>
              <a:t>삽입</a:t>
            </a:r>
            <a:r>
              <a:rPr lang="en-US" altLang="ko-KR" dirty="0"/>
              <a:t>, </a:t>
            </a:r>
            <a:r>
              <a:rPr lang="ko-KR" altLang="en-US" dirty="0"/>
              <a:t>삭제</a:t>
            </a:r>
            <a:r>
              <a:rPr lang="en-US" altLang="ko-KR" dirty="0"/>
              <a:t>, </a:t>
            </a:r>
            <a:r>
              <a:rPr lang="ko-KR" altLang="en-US" dirty="0"/>
              <a:t>디버깅 과정이 충분히 반영되지 않습니다</a:t>
            </a:r>
            <a:r>
              <a:rPr lang="en-US" altLang="ko-KR" dirty="0"/>
              <a:t>.</a:t>
            </a:r>
            <a:endParaRPr lang="ko-KR" altLang="en-US"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3678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ko-KR" dirty="0"/>
              <a:t>The central claim of this paper can be summarized in a single sentence. This paper does not create a more difficult benchmark; rather, it changes the very nature of Text-to-SQL evaluation. </a:t>
            </a:r>
          </a:p>
          <a:p>
            <a:pPr marL="0" lvl="0" indent="0" algn="l" rtl="0">
              <a:spcBef>
                <a:spcPts val="0"/>
              </a:spcBef>
              <a:spcAft>
                <a:spcPts val="0"/>
              </a:spcAft>
              <a:buNone/>
            </a:pPr>
            <a:r>
              <a:rPr lang="en-US" altLang="ko-KR" dirty="0"/>
              <a:t>While existing evaluations focused on generating correct SQL queries, this paper evaluates whether a model can solve problems by actually asking questions, exploring, refining, and handling follow-up requests. ‍In other words, it argues that SQL generation ability and interaction ability are not the same, and that interaction itself should be the subject of evaluation.</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이 논문의 핵심 주장은 한 문장으로 정리할 수 있습니다</a:t>
            </a:r>
            <a:r>
              <a:rPr lang="en-US" altLang="ko-KR" dirty="0"/>
              <a:t>. </a:t>
            </a:r>
            <a:r>
              <a:rPr lang="ko-KR" altLang="en-US" b="1" dirty="0"/>
              <a:t>이 논문은 더 어려운 </a:t>
            </a:r>
            <a:r>
              <a:rPr lang="en-US" altLang="ko-KR" b="1" dirty="0"/>
              <a:t>benchmark</a:t>
            </a:r>
            <a:r>
              <a:rPr lang="ko-KR" altLang="en-US" b="1" dirty="0"/>
              <a:t>를 만든 것이 아니라</a:t>
            </a:r>
            <a:r>
              <a:rPr lang="en-US" altLang="ko-KR" b="1" dirty="0"/>
              <a:t>, Text-to-SQL </a:t>
            </a:r>
            <a:r>
              <a:rPr lang="ko-KR" altLang="en-US" b="1" dirty="0"/>
              <a:t>평가의 대상 자체를 바꿉니다</a:t>
            </a:r>
            <a:r>
              <a:rPr lang="en-US" altLang="ko-KR" b="1" dirty="0"/>
              <a:t>.</a:t>
            </a:r>
            <a:r>
              <a:rPr lang="ko-KR" altLang="en-US" dirty="0"/>
              <a:t> </a:t>
            </a:r>
            <a:endParaRPr lang="en-US" altLang="ko-KR" dirty="0"/>
          </a:p>
          <a:p>
            <a:pPr marL="0" lvl="0" indent="0" algn="l" rtl="0">
              <a:spcBef>
                <a:spcPts val="0"/>
              </a:spcBef>
              <a:spcAft>
                <a:spcPts val="0"/>
              </a:spcAft>
              <a:buNone/>
            </a:pPr>
            <a:r>
              <a:rPr lang="ko-KR" altLang="en-US" dirty="0"/>
              <a:t>기존 평가는 정답 </a:t>
            </a:r>
            <a:r>
              <a:rPr lang="en-US" altLang="ko-KR" dirty="0"/>
              <a:t>SQL </a:t>
            </a:r>
            <a:r>
              <a:rPr lang="ko-KR" altLang="en-US" dirty="0"/>
              <a:t>생성에 집중했다면</a:t>
            </a:r>
            <a:r>
              <a:rPr lang="en-US" altLang="ko-KR" dirty="0"/>
              <a:t>, </a:t>
            </a:r>
            <a:r>
              <a:rPr lang="ko-KR" altLang="en-US" dirty="0"/>
              <a:t>이 논문은 모델이 실제로 </a:t>
            </a:r>
            <a:r>
              <a:rPr lang="ko-KR" altLang="en-US" b="1" dirty="0"/>
              <a:t>질문하고</a:t>
            </a:r>
            <a:r>
              <a:rPr lang="en-US" altLang="ko-KR" b="1" dirty="0"/>
              <a:t>, </a:t>
            </a:r>
            <a:r>
              <a:rPr lang="ko-KR" altLang="en-US" b="1" dirty="0"/>
              <a:t>탐색하고</a:t>
            </a:r>
            <a:r>
              <a:rPr lang="en-US" altLang="ko-KR" b="1" dirty="0"/>
              <a:t>, </a:t>
            </a:r>
            <a:r>
              <a:rPr lang="ko-KR" altLang="en-US" b="1" dirty="0"/>
              <a:t>수정하고</a:t>
            </a:r>
            <a:r>
              <a:rPr lang="en-US" altLang="ko-KR" b="1" dirty="0"/>
              <a:t>, </a:t>
            </a:r>
            <a:r>
              <a:rPr lang="ko-KR" altLang="en-US" b="1" dirty="0"/>
              <a:t>후속 요청을 처리하면서 문제를 해결할 수 있는지</a:t>
            </a:r>
            <a:r>
              <a:rPr lang="ko-KR" altLang="en-US" dirty="0"/>
              <a:t>를 평가합니다</a:t>
            </a:r>
            <a:r>
              <a:rPr lang="en-US" altLang="ko-KR" dirty="0"/>
              <a:t>. </a:t>
            </a:r>
          </a:p>
          <a:p>
            <a:pPr marL="0" lvl="0" indent="0" algn="l" rtl="0">
              <a:spcBef>
                <a:spcPts val="0"/>
              </a:spcBef>
              <a:spcAft>
                <a:spcPts val="0"/>
              </a:spcAft>
              <a:buNone/>
            </a:pPr>
            <a:r>
              <a:rPr lang="ko-KR" altLang="en-US" dirty="0"/>
              <a:t>즉</a:t>
            </a:r>
            <a:r>
              <a:rPr lang="en-US" altLang="ko-KR" dirty="0"/>
              <a:t>, SQL </a:t>
            </a:r>
            <a:r>
              <a:rPr lang="ko-KR" altLang="en-US" dirty="0"/>
              <a:t>생성 능력과 </a:t>
            </a:r>
            <a:r>
              <a:rPr lang="en-US" altLang="ko-KR" dirty="0"/>
              <a:t>interaction </a:t>
            </a:r>
            <a:r>
              <a:rPr lang="ko-KR" altLang="en-US" dirty="0"/>
              <a:t>능력은 같은 것이 아니며</a:t>
            </a:r>
            <a:r>
              <a:rPr lang="en-US" altLang="ko-KR" dirty="0"/>
              <a:t>, interaction </a:t>
            </a:r>
            <a:r>
              <a:rPr lang="ko-KR" altLang="en-US" dirty="0"/>
              <a:t>자체가 평가 대상이 되어야 한다는 주장입니다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6531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effectLst/>
                <a:latin typeface="Segoe UI Web (West European)"/>
              </a:rPr>
              <a:t>This paper defines interactive text-to-SQL as a multi-turn collaboration problem between a system and a user simulator.</a:t>
            </a:r>
            <a:br>
              <a:rPr lang="en-US" dirty="0">
                <a:effectLst/>
                <a:latin typeface="Segoe UI Web (West European)"/>
              </a:rPr>
            </a:br>
            <a:r>
              <a:rPr lang="en-US" dirty="0">
                <a:effectLst/>
                <a:latin typeface="Segoe UI Web (West European)"/>
              </a:rPr>
              <a:t>Here, the system is </a:t>
            </a:r>
            <a:r>
              <a:rPr lang="en-US" dirty="0" err="1">
                <a:effectLst/>
                <a:latin typeface="Segoe UI Web (West European)"/>
              </a:rPr>
              <a:t>Sθ</a:t>
            </a:r>
            <a:r>
              <a:rPr lang="en-US" dirty="0">
                <a:effectLst/>
                <a:latin typeface="Segoe UI Web (West European)"/>
              </a:rPr>
              <a:t> S_\</a:t>
            </a:r>
            <a:r>
              <a:rPr lang="en-US" dirty="0" err="1">
                <a:effectLst/>
                <a:latin typeface="Segoe UI Web (West European)"/>
              </a:rPr>
              <a:t>thetaSθ</a:t>
            </a:r>
            <a:r>
              <a:rPr lang="en-US" dirty="0">
                <a:effectLst/>
                <a:latin typeface="Segoe UI Web (West European)"/>
              </a:rPr>
              <a:t>, the user simulator is </a:t>
            </a:r>
            <a:r>
              <a:rPr lang="en-US" dirty="0" err="1">
                <a:effectLst/>
                <a:latin typeface="Segoe UI Web (West European)"/>
              </a:rPr>
              <a:t>Uγ</a:t>
            </a:r>
            <a:r>
              <a:rPr lang="en-US" dirty="0">
                <a:effectLst/>
                <a:latin typeface="Segoe UI Web (West European)"/>
              </a:rPr>
              <a:t> U_\</a:t>
            </a:r>
            <a:r>
              <a:rPr lang="en-US" dirty="0" err="1">
                <a:effectLst/>
                <a:latin typeface="Segoe UI Web (West European)"/>
              </a:rPr>
              <a:t>gammaUγ</a:t>
            </a:r>
            <a:r>
              <a:rPr lang="en-US" dirty="0">
                <a:effectLst/>
                <a:latin typeface="Segoe UI Web (West European)"/>
              </a:rPr>
              <a:t>, and the two interact on the database environment E={D,M,K}E = \{D,M, K\}E={D,M,K}. DDD stands for executable database, MMM stands for schema metadata, and KKK stands for external knowledge.</a:t>
            </a:r>
            <a:br>
              <a:rPr lang="en-US" dirty="0">
                <a:effectLst/>
                <a:latin typeface="Segoe UI Web (West European)"/>
              </a:rPr>
            </a:br>
            <a:r>
              <a:rPr lang="en-US" dirty="0">
                <a:effectLst/>
                <a:latin typeface="Segoe UI Web (West European)"/>
              </a:rPr>
              <a:t>This means that the model doesn't just turn a question into SQL, it needs to solve problems in an environment that includes databases, metadata, and even external knowledge. Another task consists of several related subtasks, such as Q={q1,q2,...,</a:t>
            </a:r>
            <a:r>
              <a:rPr lang="en-US" dirty="0" err="1">
                <a:effectLst/>
                <a:latin typeface="Segoe UI Web (West European)"/>
              </a:rPr>
              <a:t>qn</a:t>
            </a:r>
            <a:r>
              <a:rPr lang="en-US" dirty="0">
                <a:effectLst/>
                <a:latin typeface="Segoe UI Web (West European)"/>
              </a:rPr>
              <a:t>}Q = \{q_1, q_2, ..., </a:t>
            </a:r>
            <a:r>
              <a:rPr lang="en-US" dirty="0" err="1">
                <a:effectLst/>
                <a:latin typeface="Segoe UI Web (West European)"/>
              </a:rPr>
              <a:t>q_n</a:t>
            </a:r>
            <a:r>
              <a:rPr lang="en-US" dirty="0">
                <a:effectLst/>
                <a:latin typeface="Segoe UI Web (West European)"/>
              </a:rPr>
              <a:t>\}Q={q1,q2,...,</a:t>
            </a:r>
            <a:r>
              <a:rPr lang="en-US" dirty="0" err="1">
                <a:effectLst/>
                <a:latin typeface="Segoe UI Web (West European)"/>
              </a:rPr>
              <a:t>qn</a:t>
            </a:r>
            <a:r>
              <a:rPr lang="en-US" dirty="0">
                <a:effectLst/>
                <a:latin typeface="Segoe UI Web (West European)"/>
              </a:rPr>
              <a:t>}.</a:t>
            </a:r>
            <a:br>
              <a:rPr lang="en-US" dirty="0">
                <a:effectLst/>
                <a:latin typeface="Segoe UI Web (West European)"/>
              </a:rPr>
            </a:br>
            <a:r>
              <a:rPr lang="en-US" dirty="0">
                <a:effectLst/>
                <a:latin typeface="Segoe UI Web (West European)"/>
              </a:rPr>
              <a:t>At each turn for each subtask, the user simulator gives input, the system creates a response, and the results are accumulated back in the conversation history. In other words, this paper evaluates not just the final SQL, but the entire process of reaching a SQL solution through interaction.</a:t>
            </a:r>
          </a:p>
          <a:p>
            <a:endParaRPr lang="en-US" altLang="ko-KR" dirty="0"/>
          </a:p>
          <a:p>
            <a:endParaRPr lang="en-US" altLang="ko-KR" dirty="0"/>
          </a:p>
          <a:p>
            <a:endParaRPr lang="en-US" altLang="ko-KR" dirty="0"/>
          </a:p>
          <a:p>
            <a:r>
              <a:rPr lang="ko-KR" altLang="en-US" dirty="0"/>
              <a:t>이 논문은 </a:t>
            </a:r>
            <a:r>
              <a:rPr lang="en-US" altLang="ko-KR" dirty="0"/>
              <a:t>interactive text-to-SQL</a:t>
            </a:r>
            <a:r>
              <a:rPr lang="ko-KR" altLang="en-US" dirty="0"/>
              <a:t>을 </a:t>
            </a:r>
            <a:r>
              <a:rPr lang="ko-KR" altLang="en-US" b="1" dirty="0"/>
              <a:t>시스템과 사용자 시뮬레이터의 다중 턴 협업 문제</a:t>
            </a:r>
            <a:r>
              <a:rPr lang="ko-KR" altLang="en-US" dirty="0"/>
              <a:t>로 정의합니다</a:t>
            </a:r>
            <a:r>
              <a:rPr lang="en-US" altLang="ko-KR" dirty="0"/>
              <a:t>.</a:t>
            </a:r>
            <a:br>
              <a:rPr lang="en-US" altLang="ko-KR" dirty="0"/>
            </a:br>
            <a:r>
              <a:rPr lang="ko-KR" altLang="en-US" dirty="0"/>
              <a:t>여기서 시스템은 </a:t>
            </a:r>
            <a:r>
              <a:rPr lang="en-US" altLang="ko-KR" dirty="0" err="1"/>
              <a:t>SθS</a:t>
            </a:r>
            <a:r>
              <a:rPr lang="en-US" altLang="ko-KR" dirty="0"/>
              <a:t>_\</a:t>
            </a:r>
            <a:r>
              <a:rPr lang="en-US" altLang="ko-KR" dirty="0" err="1"/>
              <a:t>thetaSθ</a:t>
            </a:r>
            <a:r>
              <a:rPr lang="en-US" altLang="ko-KR" dirty="0"/>
              <a:t>, </a:t>
            </a:r>
            <a:r>
              <a:rPr lang="ko-KR" altLang="en-US" dirty="0"/>
              <a:t>사용자 시뮬레이터는 </a:t>
            </a:r>
            <a:r>
              <a:rPr lang="en-US" altLang="ko-KR" dirty="0" err="1"/>
              <a:t>UγU</a:t>
            </a:r>
            <a:r>
              <a:rPr lang="en-US" altLang="ko-KR" dirty="0"/>
              <a:t>_\</a:t>
            </a:r>
            <a:r>
              <a:rPr lang="en-US" altLang="ko-KR" dirty="0" err="1"/>
              <a:t>gammaUγ</a:t>
            </a:r>
            <a:r>
              <a:rPr lang="ko-KR" altLang="en-US" dirty="0"/>
              <a:t>이고</a:t>
            </a:r>
            <a:r>
              <a:rPr lang="en-US" altLang="ko-KR" dirty="0"/>
              <a:t>, </a:t>
            </a:r>
            <a:r>
              <a:rPr lang="ko-KR" altLang="en-US" dirty="0"/>
              <a:t>둘은 데이터베이스 환경 </a:t>
            </a:r>
            <a:r>
              <a:rPr lang="en-US" altLang="ko-KR" dirty="0"/>
              <a:t>E={D,M,K}E = \{D, M, K\}E={D,M,K} </a:t>
            </a:r>
            <a:r>
              <a:rPr lang="ko-KR" altLang="en-US" dirty="0"/>
              <a:t>위에서 상호작용합니다</a:t>
            </a:r>
            <a:r>
              <a:rPr lang="en-US" altLang="ko-KR" dirty="0"/>
              <a:t>.</a:t>
            </a:r>
          </a:p>
          <a:p>
            <a:r>
              <a:rPr lang="ko-KR" altLang="en-US" dirty="0"/>
              <a:t>이때 </a:t>
            </a:r>
            <a:r>
              <a:rPr lang="en-US" altLang="ko-KR" dirty="0"/>
              <a:t>DDD</a:t>
            </a:r>
            <a:r>
              <a:rPr lang="ko-KR" altLang="en-US" dirty="0"/>
              <a:t>는 실행 가능한 데이터베이스</a:t>
            </a:r>
            <a:r>
              <a:rPr lang="en-US" altLang="ko-KR" dirty="0"/>
              <a:t>, MMM</a:t>
            </a:r>
            <a:r>
              <a:rPr lang="ko-KR" altLang="en-US" dirty="0"/>
              <a:t>은 스키마 메타데이터</a:t>
            </a:r>
            <a:r>
              <a:rPr lang="en-US" altLang="ko-KR" dirty="0"/>
              <a:t>, KKK</a:t>
            </a:r>
            <a:r>
              <a:rPr lang="ko-KR" altLang="en-US" dirty="0"/>
              <a:t>는 외부 지식을 뜻합니다</a:t>
            </a:r>
            <a:r>
              <a:rPr lang="en-US" altLang="ko-KR" dirty="0"/>
              <a:t>.</a:t>
            </a:r>
            <a:br>
              <a:rPr lang="en-US" altLang="ko-KR" dirty="0"/>
            </a:br>
            <a:r>
              <a:rPr lang="ko-KR" altLang="en-US" dirty="0"/>
              <a:t>즉 모델은 단순히 질문 하나를 </a:t>
            </a:r>
            <a:r>
              <a:rPr lang="en-US" altLang="ko-KR" dirty="0"/>
              <a:t>SQL</a:t>
            </a:r>
            <a:r>
              <a:rPr lang="ko-KR" altLang="en-US" dirty="0"/>
              <a:t>로 바꾸는 것이 아니라</a:t>
            </a:r>
            <a:r>
              <a:rPr lang="en-US" altLang="ko-KR" dirty="0"/>
              <a:t>, </a:t>
            </a:r>
            <a:r>
              <a:rPr lang="ko-KR" altLang="en-US" b="1" dirty="0"/>
              <a:t>데이터베이스</a:t>
            </a:r>
            <a:r>
              <a:rPr lang="en-US" altLang="ko-KR" b="1" dirty="0"/>
              <a:t>, </a:t>
            </a:r>
            <a:r>
              <a:rPr lang="ko-KR" altLang="en-US" b="1" dirty="0"/>
              <a:t>메타데이터</a:t>
            </a:r>
            <a:r>
              <a:rPr lang="en-US" altLang="ko-KR" b="1" dirty="0"/>
              <a:t>, </a:t>
            </a:r>
            <a:r>
              <a:rPr lang="ko-KR" altLang="en-US" b="1" dirty="0"/>
              <a:t>외부 지식까지 포함한 환경</a:t>
            </a:r>
            <a:r>
              <a:rPr lang="ko-KR" altLang="en-US" dirty="0"/>
              <a:t>에서 문제를 해결해야 합니다</a:t>
            </a:r>
            <a:r>
              <a:rPr lang="en-US" altLang="ko-KR" dirty="0"/>
              <a:t>.</a:t>
            </a:r>
          </a:p>
          <a:p>
            <a:r>
              <a:rPr lang="ko-KR" altLang="en-US" dirty="0"/>
              <a:t>또 하나의 태스크는 </a:t>
            </a:r>
            <a:r>
              <a:rPr lang="en-US" altLang="ko-KR" dirty="0"/>
              <a:t>Q={q1,q2,...,</a:t>
            </a:r>
            <a:r>
              <a:rPr lang="en-US" altLang="ko-KR" dirty="0" err="1"/>
              <a:t>qn</a:t>
            </a:r>
            <a:r>
              <a:rPr lang="en-US" altLang="ko-KR" dirty="0"/>
              <a:t>}Q = \{q_1, q_2, ..., </a:t>
            </a:r>
            <a:r>
              <a:rPr lang="en-US" altLang="ko-KR" dirty="0" err="1"/>
              <a:t>q_n</a:t>
            </a:r>
            <a:r>
              <a:rPr lang="en-US" altLang="ko-KR" dirty="0"/>
              <a:t>\}Q={q1,q2,...,</a:t>
            </a:r>
            <a:r>
              <a:rPr lang="en-US" altLang="ko-KR" dirty="0" err="1"/>
              <a:t>qn</a:t>
            </a:r>
            <a:r>
              <a:rPr lang="en-US" altLang="ko-KR" dirty="0"/>
              <a:t>}</a:t>
            </a:r>
            <a:r>
              <a:rPr lang="ko-KR" altLang="en-US" dirty="0"/>
              <a:t>처럼 여러 개의 관련된 </a:t>
            </a:r>
            <a:r>
              <a:rPr lang="ko-KR" altLang="en-US" dirty="0" err="1"/>
              <a:t>서브태스크로</a:t>
            </a:r>
            <a:r>
              <a:rPr lang="ko-KR" altLang="en-US" dirty="0"/>
              <a:t> 구성됩니다</a:t>
            </a:r>
            <a:r>
              <a:rPr lang="en-US" altLang="ko-KR" dirty="0"/>
              <a:t>.</a:t>
            </a:r>
            <a:br>
              <a:rPr lang="en-US" altLang="ko-KR" dirty="0"/>
            </a:br>
            <a:r>
              <a:rPr lang="ko-KR" altLang="en-US" dirty="0"/>
              <a:t>각 </a:t>
            </a:r>
            <a:r>
              <a:rPr lang="ko-KR" altLang="en-US" dirty="0" err="1"/>
              <a:t>서브태스크마다</a:t>
            </a:r>
            <a:r>
              <a:rPr lang="ko-KR" altLang="en-US" dirty="0"/>
              <a:t> 매 턴에서 사용자 시뮬레이터가 입력을 주고</a:t>
            </a:r>
            <a:r>
              <a:rPr lang="en-US" altLang="ko-KR" dirty="0"/>
              <a:t>, </a:t>
            </a:r>
            <a:r>
              <a:rPr lang="ko-KR" altLang="en-US" dirty="0"/>
              <a:t>시스템이 응답을 만들고</a:t>
            </a:r>
            <a:r>
              <a:rPr lang="en-US" altLang="ko-KR" dirty="0"/>
              <a:t>, </a:t>
            </a:r>
            <a:r>
              <a:rPr lang="ko-KR" altLang="en-US" dirty="0"/>
              <a:t>그 결과가 다시 대화 이력에 누적됩니다</a:t>
            </a:r>
            <a:r>
              <a:rPr lang="en-US" altLang="ko-KR" dirty="0"/>
              <a:t>.</a:t>
            </a:r>
          </a:p>
          <a:p>
            <a:r>
              <a:rPr lang="ko-KR" altLang="en-US" dirty="0"/>
              <a:t>즉 이 논문이 평가하는 대상은 최종 </a:t>
            </a:r>
            <a:r>
              <a:rPr lang="en-US" altLang="ko-KR" dirty="0"/>
              <a:t>SQL </a:t>
            </a:r>
            <a:r>
              <a:rPr lang="ko-KR" altLang="en-US" dirty="0"/>
              <a:t>하나가 아니라</a:t>
            </a:r>
            <a:r>
              <a:rPr lang="en-US" altLang="ko-KR" dirty="0"/>
              <a:t>, </a:t>
            </a:r>
            <a:r>
              <a:rPr lang="ko-KR" altLang="en-US" b="1" dirty="0"/>
              <a:t>상호작용을 통해 </a:t>
            </a:r>
            <a:r>
              <a:rPr lang="en-US" altLang="ko-KR" b="1" dirty="0"/>
              <a:t>SQL </a:t>
            </a:r>
            <a:r>
              <a:rPr lang="ko-KR" altLang="en-US" b="1" dirty="0"/>
              <a:t>해법에 도달하는 과정 전체</a:t>
            </a:r>
            <a:r>
              <a:rPr lang="ko-KR" altLang="en-US" dirty="0"/>
              <a:t>입니다</a:t>
            </a:r>
            <a:r>
              <a:rPr lang="en-US" altLang="ko-KR" dirty="0"/>
              <a:t>.</a:t>
            </a:r>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8224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effectLst/>
                <a:latin typeface="Segoe UI Web (West European)"/>
              </a:rPr>
              <a:t>model interacts with the user simulator to resolve ambiguity, and interacts with the database environment to create and validate SQL. If necessary, you should refer to knowledge or metadata, and correct errors if they occur. In the end, what is evaluated is not a single output, but end-to-end task completion.</a:t>
            </a:r>
          </a:p>
          <a:p>
            <a:pPr marL="0" lvl="0" indent="0" algn="l" rtl="0">
              <a:spcBef>
                <a:spcPts val="0"/>
              </a:spcBef>
              <a:spcAft>
                <a:spcPts val="0"/>
              </a:spcAft>
              <a:buNone/>
            </a:pPr>
            <a:endParaRPr lang="en-US" altLang="ko-KR" dirty="0">
              <a:effectLst/>
              <a:latin typeface="Segoe UI Web (West European)"/>
            </a:endParaRPr>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모델은 사용자 시뮬레이터와 상호작용해 모호성을 해소하고</a:t>
            </a:r>
            <a:r>
              <a:rPr lang="en-US" altLang="ko-KR" dirty="0"/>
              <a:t>, </a:t>
            </a:r>
            <a:r>
              <a:rPr lang="ko-KR" altLang="en-US" dirty="0"/>
              <a:t>데이터베이스 환경과 상호작용하면서 </a:t>
            </a:r>
            <a:r>
              <a:rPr lang="en-US" altLang="ko-KR" dirty="0"/>
              <a:t>SQL</a:t>
            </a:r>
            <a:r>
              <a:rPr lang="ko-KR" altLang="en-US" dirty="0"/>
              <a:t>을 만들고 검증합니다</a:t>
            </a:r>
            <a:r>
              <a:rPr lang="en-US" altLang="ko-KR" dirty="0"/>
              <a:t>. </a:t>
            </a:r>
            <a:r>
              <a:rPr lang="ko-KR" altLang="en-US" dirty="0"/>
              <a:t>필요하면 지식이나 메타데이터를 참고하고</a:t>
            </a:r>
            <a:r>
              <a:rPr lang="en-US" altLang="ko-KR" dirty="0"/>
              <a:t>, </a:t>
            </a:r>
            <a:r>
              <a:rPr lang="ko-KR" altLang="en-US" dirty="0"/>
              <a:t>오류가 나면 수정해야 합니다</a:t>
            </a:r>
            <a:r>
              <a:rPr lang="en-US" altLang="ko-KR" dirty="0"/>
              <a:t>. </a:t>
            </a:r>
            <a:r>
              <a:rPr lang="ko-KR" altLang="en-US" dirty="0"/>
              <a:t>결국 평가되는 것은 단일 출력이 아니라 </a:t>
            </a:r>
            <a:r>
              <a:rPr lang="en-US" altLang="ko-KR" dirty="0"/>
              <a:t>end-to-end task completion</a:t>
            </a:r>
            <a:r>
              <a:rPr lang="ko-KR" altLang="en-US" dirty="0"/>
              <a:t>입니다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61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effectLst/>
                <a:latin typeface="Segoe UI Web (West European)"/>
              </a:rPr>
              <a:t>Papers deliberately design tasks to require interaction. For this purpose, we use ambiguity injection. Ambiguity can be at the level of user intent, or it can come from the way it is implemented or the knowledge required, or from the database environment itself. The implications of this design are obvious. A good model should not be a random guess, but a model that knows what is uncertain and asks appropriate questions.</a:t>
            </a:r>
          </a:p>
          <a:p>
            <a:pPr marL="0" lvl="0" indent="0" algn="l" rtl="0">
              <a:spcBef>
                <a:spcPts val="0"/>
              </a:spcBef>
              <a:spcAft>
                <a:spcPts val="0"/>
              </a:spcAft>
              <a:buNone/>
            </a:pPr>
            <a:endParaRPr lang="en-US" altLang="ko-KR" dirty="0"/>
          </a:p>
          <a:p>
            <a:pPr marL="0" lvl="0" indent="0" algn="l" rtl="0">
              <a:spcBef>
                <a:spcPts val="0"/>
              </a:spcBef>
              <a:spcAft>
                <a:spcPts val="0"/>
              </a:spcAft>
              <a:buNone/>
            </a:pPr>
            <a:endParaRPr lang="en-US" altLang="ko-KR" dirty="0"/>
          </a:p>
          <a:p>
            <a:pPr marL="0" lvl="0" indent="0" algn="l" rtl="0">
              <a:spcBef>
                <a:spcPts val="0"/>
              </a:spcBef>
              <a:spcAft>
                <a:spcPts val="0"/>
              </a:spcAft>
              <a:buNone/>
            </a:pPr>
            <a:r>
              <a:rPr lang="ko-KR" altLang="en-US" dirty="0"/>
              <a:t>논문은 일부러 </a:t>
            </a:r>
            <a:r>
              <a:rPr lang="en-US" altLang="ko-KR" dirty="0"/>
              <a:t>interaction</a:t>
            </a:r>
            <a:r>
              <a:rPr lang="ko-KR" altLang="en-US" dirty="0"/>
              <a:t>이 필요하도록 태스크를 설계합니다</a:t>
            </a:r>
            <a:r>
              <a:rPr lang="en-US" altLang="ko-KR" dirty="0"/>
              <a:t>. </a:t>
            </a:r>
            <a:r>
              <a:rPr lang="ko-KR" altLang="en-US" dirty="0"/>
              <a:t>이를 위해 </a:t>
            </a:r>
            <a:r>
              <a:rPr lang="en-US" altLang="ko-KR" dirty="0"/>
              <a:t>ambiguity injection</a:t>
            </a:r>
            <a:r>
              <a:rPr lang="ko-KR" altLang="en-US" dirty="0"/>
              <a:t>을 사용합니다</a:t>
            </a:r>
            <a:r>
              <a:rPr lang="en-US" altLang="ko-KR" dirty="0"/>
              <a:t>. </a:t>
            </a:r>
            <a:r>
              <a:rPr lang="ko-KR" altLang="en-US" dirty="0"/>
              <a:t>모호성은 사용자 의도 차원일 수도 있고</a:t>
            </a:r>
            <a:r>
              <a:rPr lang="en-US" altLang="ko-KR" dirty="0"/>
              <a:t>, </a:t>
            </a:r>
            <a:r>
              <a:rPr lang="ko-KR" altLang="en-US" dirty="0"/>
              <a:t>구현 방식이나 필요한 지식</a:t>
            </a:r>
            <a:r>
              <a:rPr lang="en-US" altLang="ko-KR" dirty="0"/>
              <a:t>, </a:t>
            </a:r>
            <a:r>
              <a:rPr lang="ko-KR" altLang="en-US" dirty="0"/>
              <a:t>또는 데이터베이스 환경 자체에서 올 수도 있습니다</a:t>
            </a:r>
            <a:r>
              <a:rPr lang="en-US" altLang="ko-KR" dirty="0"/>
              <a:t>. </a:t>
            </a:r>
            <a:r>
              <a:rPr lang="ko-KR" altLang="en-US" dirty="0"/>
              <a:t>이 설계의 의미는 분명합니다</a:t>
            </a:r>
            <a:r>
              <a:rPr lang="en-US" altLang="ko-KR" dirty="0"/>
              <a:t>. </a:t>
            </a:r>
            <a:r>
              <a:rPr lang="ko-KR" altLang="en-US" dirty="0"/>
              <a:t>좋은 모델은 무작정 추측하는 모델이 아니라</a:t>
            </a:r>
            <a:r>
              <a:rPr lang="en-US" altLang="ko-KR" dirty="0"/>
              <a:t>, </a:t>
            </a:r>
            <a:r>
              <a:rPr lang="ko-KR" altLang="en-US" b="1" dirty="0"/>
              <a:t>무엇이 불확실한지 알고 적절히 질문하는 모델</a:t>
            </a:r>
            <a:r>
              <a:rPr lang="ko-KR" altLang="en-US" dirty="0"/>
              <a:t>이어야 한다는 것입니다</a:t>
            </a:r>
            <a:r>
              <a:rPr lang="en-US" altLang="ko-KR" dirty="0"/>
              <a:t>.</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205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66F18B-BF25-4B17-949A-5C1E98EE2A3B}"/>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2F41DD14-F2E5-4F52-AE67-3E0E0B1BA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DF26A833-CF83-4F9E-BE89-6D8FAF067C32}"/>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F80281A5-B7B8-440E-AA6E-7FEB8A42E6B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E6F500A-772C-4D96-8A2A-92D3AC6B8A6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722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85C792C-FC80-41BC-BE10-DC87B6126541}"/>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9EE6244E-E715-4BB5-AC1E-7AF72239E498}"/>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F7253CF-F361-4B58-9708-944FB66DA961}"/>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9FD9F29D-5E03-42AB-B749-98A03A803D7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CAC3470-C7AD-43C9-97A7-92F998C2751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51780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AA758258-9731-4E84-97A6-7BADCDB80D95}"/>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8493136F-BFFF-42ED-9B74-0E1DDC3CD3FA}"/>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47710DD-730E-421A-98CD-5BB0A5E21417}"/>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C50A2B27-0D1F-4EAB-8453-067C4D9CCD0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86BA66A-18ED-416B-8527-9D093170491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994381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슬라이드">
  <p:cSld name="제목 슬라이드">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1062000" y="2019600"/>
            <a:ext cx="10069200" cy="14544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2700"/>
              <a:buFont typeface="Calibri"/>
              <a:buNone/>
              <a:defRPr sz="36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 name="Google Shape;71;p14"/>
          <p:cNvSpPr txBox="1">
            <a:spLocks noGrp="1"/>
          </p:cNvSpPr>
          <p:nvPr>
            <p:ph type="subTitle" idx="1"/>
          </p:nvPr>
        </p:nvSpPr>
        <p:spPr>
          <a:xfrm>
            <a:off x="1062000" y="3618000"/>
            <a:ext cx="10069200" cy="6480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1067"/>
              </a:spcBef>
              <a:spcAft>
                <a:spcPts val="0"/>
              </a:spcAft>
              <a:buClr>
                <a:schemeClr val="dk1"/>
              </a:buClr>
              <a:buSzPts val="1500"/>
              <a:buNone/>
              <a:defRPr sz="2000" b="0"/>
            </a:lvl1pPr>
            <a:lvl2pPr lvl="1" algn="ctr" rtl="0">
              <a:lnSpc>
                <a:spcPct val="150000"/>
              </a:lnSpc>
              <a:spcBef>
                <a:spcPts val="533"/>
              </a:spcBef>
              <a:spcAft>
                <a:spcPts val="0"/>
              </a:spcAft>
              <a:buClr>
                <a:schemeClr val="dk1"/>
              </a:buClr>
              <a:buSzPts val="1500"/>
              <a:buNone/>
              <a:defRPr sz="2000"/>
            </a:lvl2pPr>
            <a:lvl3pPr lvl="2" algn="ctr" rtl="0">
              <a:lnSpc>
                <a:spcPct val="150000"/>
              </a:lnSpc>
              <a:spcBef>
                <a:spcPts val="533"/>
              </a:spcBef>
              <a:spcAft>
                <a:spcPts val="0"/>
              </a:spcAft>
              <a:buClr>
                <a:schemeClr val="dk1"/>
              </a:buClr>
              <a:buSzPts val="1400"/>
              <a:buNone/>
              <a:defRPr sz="1867"/>
            </a:lvl3pPr>
            <a:lvl4pPr lvl="3" algn="ctr" rtl="0">
              <a:lnSpc>
                <a:spcPct val="150000"/>
              </a:lnSpc>
              <a:spcBef>
                <a:spcPts val="533"/>
              </a:spcBef>
              <a:spcAft>
                <a:spcPts val="0"/>
              </a:spcAft>
              <a:buClr>
                <a:schemeClr val="dk1"/>
              </a:buClr>
              <a:buSzPts val="1200"/>
              <a:buNone/>
              <a:defRPr sz="1600"/>
            </a:lvl4pPr>
            <a:lvl5pPr lvl="4" algn="ctr" rtl="0">
              <a:lnSpc>
                <a:spcPct val="15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72" name="Google Shape;72;p14"/>
          <p:cNvSpPr txBox="1">
            <a:spLocks noGrp="1"/>
          </p:cNvSpPr>
          <p:nvPr>
            <p:ph type="dt" idx="10"/>
          </p:nvPr>
        </p:nvSpPr>
        <p:spPr>
          <a:xfrm>
            <a:off x="4724400" y="6046645"/>
            <a:ext cx="27432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chemeClr val="dk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3" name="Google Shape;73;p14"/>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cxnSp>
        <p:nvCxnSpPr>
          <p:cNvPr id="74" name="Google Shape;74;p14"/>
          <p:cNvCxnSpPr/>
          <p:nvPr/>
        </p:nvCxnSpPr>
        <p:spPr>
          <a:xfrm>
            <a:off x="0" y="1116725"/>
            <a:ext cx="12192000" cy="0"/>
          </a:xfrm>
          <a:prstGeom prst="straightConnector1">
            <a:avLst/>
          </a:prstGeom>
          <a:noFill/>
          <a:ln w="38100" cap="flat" cmpd="sng">
            <a:solidFill>
              <a:srgbClr val="DC2314"/>
            </a:solidFill>
            <a:prstDash val="solid"/>
            <a:miter lim="800000"/>
            <a:headEnd type="none" w="sm" len="sm"/>
            <a:tailEnd type="none" w="sm" len="sm"/>
          </a:ln>
        </p:spPr>
      </p:cxnSp>
      <p:cxnSp>
        <p:nvCxnSpPr>
          <p:cNvPr id="75" name="Google Shape;75;p14"/>
          <p:cNvCxnSpPr/>
          <p:nvPr/>
        </p:nvCxnSpPr>
        <p:spPr>
          <a:xfrm>
            <a:off x="0" y="4470199"/>
            <a:ext cx="12192000" cy="0"/>
          </a:xfrm>
          <a:prstGeom prst="straightConnector1">
            <a:avLst/>
          </a:prstGeom>
          <a:noFill/>
          <a:ln w="38100" cap="flat" cmpd="sng">
            <a:solidFill>
              <a:srgbClr val="4F5B54"/>
            </a:solidFill>
            <a:prstDash val="solid"/>
            <a:miter lim="800000"/>
            <a:headEnd type="none" w="sm" len="sm"/>
            <a:tailEnd type="none" w="sm" len="sm"/>
          </a:ln>
        </p:spPr>
      </p:cxnSp>
      <p:sp>
        <p:nvSpPr>
          <p:cNvPr id="76" name="Google Shape;76;p14"/>
          <p:cNvSpPr txBox="1">
            <a:spLocks noGrp="1"/>
          </p:cNvSpPr>
          <p:nvPr>
            <p:ph type="body" idx="2"/>
          </p:nvPr>
        </p:nvSpPr>
        <p:spPr>
          <a:xfrm>
            <a:off x="1060704" y="4923383"/>
            <a:ext cx="10067600" cy="4756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dk1"/>
              </a:buClr>
              <a:buSzPts val="1200"/>
              <a:buNone/>
              <a:defRPr sz="1600" b="1"/>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298662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 name="Google Shape;79;p15"/>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609585" lvl="0" indent="-457189" algn="l" rtl="0">
              <a:lnSpc>
                <a:spcPct val="100000"/>
              </a:lnSpc>
              <a:spcBef>
                <a:spcPts val="1067"/>
              </a:spcBef>
              <a:spcAft>
                <a:spcPts val="0"/>
              </a:spcAft>
              <a:buClr>
                <a:schemeClr val="dk1"/>
              </a:buClr>
              <a:buSzPts val="1800"/>
              <a:buFont typeface="Noto Sans Symbols"/>
              <a:buChar char="▪"/>
              <a:defRPr/>
            </a:lvl1pPr>
            <a:lvl2pPr marL="1219170" lvl="1" indent="-423323" algn="l" rtl="0">
              <a:lnSpc>
                <a:spcPct val="150000"/>
              </a:lnSpc>
              <a:spcBef>
                <a:spcPts val="533"/>
              </a:spcBef>
              <a:spcAft>
                <a:spcPts val="0"/>
              </a:spcAft>
              <a:buClr>
                <a:schemeClr val="dk1"/>
              </a:buClr>
              <a:buSzPts val="1400"/>
              <a:buFont typeface="Arial"/>
              <a:buChar char="•"/>
              <a:defRPr/>
            </a:lvl2pPr>
            <a:lvl3pPr marL="1828754" lvl="2" indent="-406390" algn="l" rtl="0">
              <a:lnSpc>
                <a:spcPct val="150000"/>
              </a:lnSpc>
              <a:spcBef>
                <a:spcPts val="533"/>
              </a:spcBef>
              <a:spcAft>
                <a:spcPts val="0"/>
              </a:spcAft>
              <a:buClr>
                <a:schemeClr val="dk1"/>
              </a:buClr>
              <a:buSzPts val="1200"/>
              <a:buFont typeface="Courier New"/>
              <a:buChar char="o"/>
              <a:defRPr/>
            </a:lvl3pPr>
            <a:lvl4pPr marL="2438339" lvl="3" indent="-397923" algn="l" rtl="0">
              <a:lnSpc>
                <a:spcPct val="150000"/>
              </a:lnSpc>
              <a:spcBef>
                <a:spcPts val="533"/>
              </a:spcBef>
              <a:spcAft>
                <a:spcPts val="0"/>
              </a:spcAft>
              <a:buClr>
                <a:schemeClr val="dk1"/>
              </a:buClr>
              <a:buSzPts val="1100"/>
              <a:buFont typeface="Noto Sans Symbols"/>
              <a:buChar char="⮚"/>
              <a:defRPr/>
            </a:lvl4pPr>
            <a:lvl5pPr marL="3047924" lvl="4" indent="-380990" algn="l" rtl="0">
              <a:lnSpc>
                <a:spcPct val="150000"/>
              </a:lnSpc>
              <a:spcBef>
                <a:spcPts val="533"/>
              </a:spcBef>
              <a:spcAft>
                <a:spcPts val="0"/>
              </a:spcAft>
              <a:buClr>
                <a:schemeClr val="dk1"/>
              </a:buClr>
              <a:buSzPts val="900"/>
              <a:buFont typeface="Noto Sans Symbols"/>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80" name="Google Shape;80;p15"/>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1" name="Google Shape;81;p15"/>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82" name="Google Shape;82;p15"/>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83" name="Google Shape;83;p15"/>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84" name="Google Shape;84;p15"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109291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구역 머리글" type="secHead">
  <p:cSld name="구역 머리글">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3600"/>
              <a:buFont typeface="Calibri"/>
              <a:buNone/>
              <a:defRPr sz="48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6"/>
          <p:cNvSpPr txBox="1">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chorCtr="0">
            <a:normAutofit/>
          </a:bodyPr>
          <a:lstStyle>
            <a:lvl1pPr marL="609585" lvl="0" indent="-304792" algn="l" rtl="0">
              <a:lnSpc>
                <a:spcPct val="100000"/>
              </a:lnSpc>
              <a:spcBef>
                <a:spcPts val="1067"/>
              </a:spcBef>
              <a:spcAft>
                <a:spcPts val="0"/>
              </a:spcAft>
              <a:buClr>
                <a:schemeClr val="dk1"/>
              </a:buClr>
              <a:buSzPts val="1500"/>
              <a:buNone/>
              <a:defRPr sz="2000" b="0">
                <a:solidFill>
                  <a:schemeClr val="dk1"/>
                </a:solidFill>
              </a:defRPr>
            </a:lvl1pPr>
            <a:lvl2pPr marL="1219170" lvl="1" indent="-304792" algn="l" rtl="0">
              <a:lnSpc>
                <a:spcPct val="150000"/>
              </a:lnSpc>
              <a:spcBef>
                <a:spcPts val="533"/>
              </a:spcBef>
              <a:spcAft>
                <a:spcPts val="0"/>
              </a:spcAft>
              <a:buClr>
                <a:srgbClr val="888888"/>
              </a:buClr>
              <a:buSzPts val="1500"/>
              <a:buNone/>
              <a:defRPr sz="2000">
                <a:solidFill>
                  <a:srgbClr val="888888"/>
                </a:solidFill>
              </a:defRPr>
            </a:lvl2pPr>
            <a:lvl3pPr marL="1828754" lvl="2" indent="-304792" algn="l" rtl="0">
              <a:lnSpc>
                <a:spcPct val="150000"/>
              </a:lnSpc>
              <a:spcBef>
                <a:spcPts val="533"/>
              </a:spcBef>
              <a:spcAft>
                <a:spcPts val="0"/>
              </a:spcAft>
              <a:buClr>
                <a:srgbClr val="888888"/>
              </a:buClr>
              <a:buSzPts val="1400"/>
              <a:buNone/>
              <a:defRPr sz="1867">
                <a:solidFill>
                  <a:srgbClr val="888888"/>
                </a:solidFill>
              </a:defRPr>
            </a:lvl3pPr>
            <a:lvl4pPr marL="2438339" lvl="3" indent="-304792" algn="l" rtl="0">
              <a:lnSpc>
                <a:spcPct val="150000"/>
              </a:lnSpc>
              <a:spcBef>
                <a:spcPts val="533"/>
              </a:spcBef>
              <a:spcAft>
                <a:spcPts val="0"/>
              </a:spcAft>
              <a:buClr>
                <a:srgbClr val="888888"/>
              </a:buClr>
              <a:buSzPts val="1200"/>
              <a:buNone/>
              <a:defRPr sz="1600">
                <a:solidFill>
                  <a:srgbClr val="888888"/>
                </a:solidFill>
              </a:defRPr>
            </a:lvl4pPr>
            <a:lvl5pPr marL="3047924" lvl="4" indent="-304792" algn="l" rtl="0">
              <a:lnSpc>
                <a:spcPct val="150000"/>
              </a:lnSpc>
              <a:spcBef>
                <a:spcPts val="533"/>
              </a:spcBef>
              <a:spcAft>
                <a:spcPts val="0"/>
              </a:spcAft>
              <a:buClr>
                <a:srgbClr val="888888"/>
              </a:buClr>
              <a:buSzPts val="1200"/>
              <a:buNone/>
              <a:defRPr sz="1600">
                <a:solidFill>
                  <a:srgbClr val="888888"/>
                </a:solidFill>
              </a:defRPr>
            </a:lvl5pPr>
            <a:lvl6pPr marL="3657509" lvl="5" indent="-304792" algn="l" rtl="0">
              <a:lnSpc>
                <a:spcPct val="90000"/>
              </a:lnSpc>
              <a:spcBef>
                <a:spcPts val="533"/>
              </a:spcBef>
              <a:spcAft>
                <a:spcPts val="0"/>
              </a:spcAft>
              <a:buClr>
                <a:srgbClr val="888888"/>
              </a:buClr>
              <a:buSzPts val="1200"/>
              <a:buNone/>
              <a:defRPr sz="1600">
                <a:solidFill>
                  <a:srgbClr val="888888"/>
                </a:solidFill>
              </a:defRPr>
            </a:lvl6pPr>
            <a:lvl7pPr marL="4267093" lvl="6" indent="-304792" algn="l" rtl="0">
              <a:lnSpc>
                <a:spcPct val="90000"/>
              </a:lnSpc>
              <a:spcBef>
                <a:spcPts val="533"/>
              </a:spcBef>
              <a:spcAft>
                <a:spcPts val="0"/>
              </a:spcAft>
              <a:buClr>
                <a:srgbClr val="888888"/>
              </a:buClr>
              <a:buSzPts val="1200"/>
              <a:buNone/>
              <a:defRPr sz="1600">
                <a:solidFill>
                  <a:srgbClr val="888888"/>
                </a:solidFill>
              </a:defRPr>
            </a:lvl7pPr>
            <a:lvl8pPr marL="4876678" lvl="7" indent="-304792" algn="l" rtl="0">
              <a:lnSpc>
                <a:spcPct val="90000"/>
              </a:lnSpc>
              <a:spcBef>
                <a:spcPts val="533"/>
              </a:spcBef>
              <a:spcAft>
                <a:spcPts val="0"/>
              </a:spcAft>
              <a:buClr>
                <a:srgbClr val="888888"/>
              </a:buClr>
              <a:buSzPts val="1200"/>
              <a:buNone/>
              <a:defRPr sz="1600">
                <a:solidFill>
                  <a:srgbClr val="888888"/>
                </a:solidFill>
              </a:defRPr>
            </a:lvl8pPr>
            <a:lvl9pPr marL="5486263" lvl="8" indent="-304792" algn="l" rtl="0">
              <a:lnSpc>
                <a:spcPct val="90000"/>
              </a:lnSpc>
              <a:spcBef>
                <a:spcPts val="533"/>
              </a:spcBef>
              <a:spcAft>
                <a:spcPts val="0"/>
              </a:spcAft>
              <a:buClr>
                <a:srgbClr val="888888"/>
              </a:buClr>
              <a:buSzPts val="1200"/>
              <a:buNone/>
              <a:defRPr sz="1600">
                <a:solidFill>
                  <a:srgbClr val="888888"/>
                </a:solidFill>
              </a:defRPr>
            </a:lvl9pPr>
          </a:lstStyle>
          <a:p>
            <a:endParaRPr/>
          </a:p>
        </p:txBody>
      </p:sp>
    </p:spTree>
    <p:extLst>
      <p:ext uri="{BB962C8B-B14F-4D97-AF65-F5344CB8AC3E}">
        <p14:creationId xmlns:p14="http://schemas.microsoft.com/office/powerpoint/2010/main" val="408752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콘텐츠 2개" type="twoObj">
  <p:cSld name="콘텐츠 2개">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 name="Google Shape;90;p17"/>
          <p:cNvSpPr txBox="1">
            <a:spLocks noGrp="1"/>
          </p:cNvSpPr>
          <p:nvPr>
            <p:ph type="body" idx="1"/>
          </p:nvPr>
        </p:nvSpPr>
        <p:spPr>
          <a:xfrm>
            <a:off x="28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1" name="Google Shape;91;p17"/>
          <p:cNvSpPr txBox="1">
            <a:spLocks noGrp="1"/>
          </p:cNvSpPr>
          <p:nvPr>
            <p:ph type="body" idx="2"/>
          </p:nvPr>
        </p:nvSpPr>
        <p:spPr>
          <a:xfrm>
            <a:off x="604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2" name="Google Shape;92;p17"/>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7"/>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94" name="Google Shape;94;p17"/>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95" name="Google Shape;95;p17"/>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96" name="Google Shape;96;p17"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0128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8404569-D765-43C2-8340-087148904C6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BE04EF-251D-46F8-A503-E1A602C706AF}"/>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C09FC58-F98F-4A7F-A227-8AB4A39B1096}"/>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6DCC7B8D-6104-495A-91FE-1B47DE4F5B3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BB72816-82E2-41C5-BAB0-0950382A129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88614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365C0E-E93D-4CAE-B06A-C93825EA3825}"/>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290ED48-4817-4230-A08A-586DCD4553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C7C45704-2085-481A-860B-A505D23D0E70}"/>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42295324-0FAA-4253-BA97-C87E674E62B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EA7BB3A-C1BE-4FCE-AC65-191C9B65450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1137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2AC51D-97C7-4848-ABA0-65C5705E5F89}"/>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5BC0B4A0-5E71-4690-BE17-AF46A70751C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D2A562E1-662A-4491-9D7F-C80CB7893FC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ADB65F56-24F6-444C-9BF4-749ED2E65230}"/>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6" name="바닥글 개체 틀 5">
            <a:extLst>
              <a:ext uri="{FF2B5EF4-FFF2-40B4-BE49-F238E27FC236}">
                <a16:creationId xmlns:a16="http://schemas.microsoft.com/office/drawing/2014/main" id="{C94091C2-9A72-4602-A7FB-05F41FDC7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D36AE7FA-6A7B-4CA7-B79B-C7F81444151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18114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5600CC-B091-4AB6-B06A-17A3034B9CF6}"/>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D3A6C39-1899-4697-9161-79C8FF7DC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B90F7A0-7361-41C8-A375-45DF4A81CA7A}"/>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F8682492-7194-466D-A63D-7EF113DE9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745C2366-86A7-4DFE-84E6-D0B6D3764D8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AFA4FB5F-2131-4656-BF41-DCAF78DA7970}"/>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8" name="바닥글 개체 틀 7">
            <a:extLst>
              <a:ext uri="{FF2B5EF4-FFF2-40B4-BE49-F238E27FC236}">
                <a16:creationId xmlns:a16="http://schemas.microsoft.com/office/drawing/2014/main" id="{5D90CC0D-CB44-4834-B093-317C87AEC8A0}"/>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93291673-C454-4335-844A-8262DF6F73FA}"/>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2767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FEA9AC-B2B9-4086-A59D-4EB40CAD0152}"/>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AB55F3F-2E38-4027-9228-236818FCACA9}"/>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4" name="바닥글 개체 틀 3">
            <a:extLst>
              <a:ext uri="{FF2B5EF4-FFF2-40B4-BE49-F238E27FC236}">
                <a16:creationId xmlns:a16="http://schemas.microsoft.com/office/drawing/2014/main" id="{85499A8D-98C4-4C50-8C3C-26BB88BD33A1}"/>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3300F24-DA3F-4DDD-8532-83E22BAA7B2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65595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2D4AD045-EA87-45AC-AD9A-236899ED3823}"/>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3" name="바닥글 개체 틀 2">
            <a:extLst>
              <a:ext uri="{FF2B5EF4-FFF2-40B4-BE49-F238E27FC236}">
                <a16:creationId xmlns:a16="http://schemas.microsoft.com/office/drawing/2014/main" id="{8FF9AFC7-D979-48E1-AEF1-9B05F06FF402}"/>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A6DDAD02-ACD2-43B7-8E43-78DD701B189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53427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DB2E5C-36F7-4A13-9B51-45B3868C9011}"/>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95793381-7DA6-48D3-A9BC-63D2CCA874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BBEAA3EE-2FF4-4EC7-B040-003CC13A5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1FD824C2-A9CC-4E6E-B2D9-5F946B0ACFE1}"/>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6" name="바닥글 개체 틀 5">
            <a:extLst>
              <a:ext uri="{FF2B5EF4-FFF2-40B4-BE49-F238E27FC236}">
                <a16:creationId xmlns:a16="http://schemas.microsoft.com/office/drawing/2014/main" id="{BB441467-A80D-496D-874B-9B5631110A99}"/>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3613CA8A-1AA3-4DA5-8893-02B7B1BFB68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21621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1C2249D-8B5C-4F26-94E2-B95039037C2C}"/>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747CBA9A-C604-4F0E-A769-0BA74051C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994A5BC6-157C-412F-B81B-D718D6BC6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FD7EAF2-CCF3-427D-B323-73F7F060709F}"/>
              </a:ext>
            </a:extLst>
          </p:cNvPr>
          <p:cNvSpPr>
            <a:spLocks noGrp="1"/>
          </p:cNvSpPr>
          <p:nvPr>
            <p:ph type="dt" sz="half" idx="10"/>
          </p:nvPr>
        </p:nvSpPr>
        <p:spPr/>
        <p:txBody>
          <a:bodyPr/>
          <a:lstStyle/>
          <a:p>
            <a:fld id="{8D814C07-18ED-4257-927C-0E83AA50433D}" type="datetimeFigureOut">
              <a:rPr lang="ko-KR" altLang="en-US" smtClean="0"/>
              <a:t>2026-03-20</a:t>
            </a:fld>
            <a:endParaRPr lang="ko-KR" altLang="en-US"/>
          </a:p>
        </p:txBody>
      </p:sp>
      <p:sp>
        <p:nvSpPr>
          <p:cNvPr id="6" name="바닥글 개체 틀 5">
            <a:extLst>
              <a:ext uri="{FF2B5EF4-FFF2-40B4-BE49-F238E27FC236}">
                <a16:creationId xmlns:a16="http://schemas.microsoft.com/office/drawing/2014/main" id="{F4F496EB-629E-4241-8102-F3B3EDA6184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7E00982-F607-4E3B-956C-69700CBF3234}"/>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5211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C25C2CCD-28CD-4836-85CC-E31843F1A1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23FDFF97-A252-4C2F-8CE1-4E6026A2D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70D5086-E3CE-40B0-B5E1-4213C44E5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14C07-18ED-4257-927C-0E83AA50433D}" type="datetimeFigureOut">
              <a:rPr lang="ko-KR" altLang="en-US" smtClean="0"/>
              <a:t>2026-03-20</a:t>
            </a:fld>
            <a:endParaRPr lang="ko-KR" altLang="en-US"/>
          </a:p>
        </p:txBody>
      </p:sp>
      <p:sp>
        <p:nvSpPr>
          <p:cNvPr id="5" name="바닥글 개체 틀 4">
            <a:extLst>
              <a:ext uri="{FF2B5EF4-FFF2-40B4-BE49-F238E27FC236}">
                <a16:creationId xmlns:a16="http://schemas.microsoft.com/office/drawing/2014/main" id="{34F7E4E5-7067-4C35-8D7E-696F4A76C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79DCB1A-E208-4870-BD21-169B1D1294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42616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400"/>
              <a:buFont typeface="Calibri"/>
              <a:buNone/>
              <a:defRPr sz="2400" b="1"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 name="Google Shape;65;p13"/>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00000"/>
              </a:lnSpc>
              <a:spcBef>
                <a:spcPts val="800"/>
              </a:spcBef>
              <a:spcAft>
                <a:spcPts val="0"/>
              </a:spcAft>
              <a:buClr>
                <a:schemeClr val="dk1"/>
              </a:buClr>
              <a:buSzPts val="1800"/>
              <a:buFont typeface="Noto Sans Symbols"/>
              <a:buChar char="▪"/>
              <a:defRPr sz="1800" b="1" i="0" u="none" strike="noStrike" cap="none">
                <a:solidFill>
                  <a:schemeClr val="dk1"/>
                </a:solidFill>
                <a:latin typeface="Calibri"/>
                <a:ea typeface="Calibri"/>
                <a:cs typeface="Calibri"/>
                <a:sym typeface="Calibri"/>
              </a:defRPr>
            </a:lvl1pPr>
            <a:lvl2pPr marL="914400" marR="0" lvl="1" indent="-317500" algn="l" rtl="0">
              <a:lnSpc>
                <a:spcPct val="15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50000"/>
              </a:lnSpc>
              <a:spcBef>
                <a:spcPts val="400"/>
              </a:spcBef>
              <a:spcAft>
                <a:spcPts val="0"/>
              </a:spcAft>
              <a:buClr>
                <a:schemeClr val="dk1"/>
              </a:buClr>
              <a:buSzPts val="1200"/>
              <a:buFont typeface="Courier New"/>
              <a:buChar char="o"/>
              <a:defRPr sz="1200" b="0" i="0" u="none" strike="noStrike" cap="none">
                <a:solidFill>
                  <a:schemeClr val="dk1"/>
                </a:solidFill>
                <a:latin typeface="Calibri"/>
                <a:ea typeface="Calibri"/>
                <a:cs typeface="Calibri"/>
                <a:sym typeface="Calibri"/>
              </a:defRPr>
            </a:lvl3pPr>
            <a:lvl4pPr marL="1828800" marR="0" lvl="3" indent="-298450" algn="l" rtl="0">
              <a:lnSpc>
                <a:spcPct val="150000"/>
              </a:lnSpc>
              <a:spcBef>
                <a:spcPts val="400"/>
              </a:spcBef>
              <a:spcAft>
                <a:spcPts val="0"/>
              </a:spcAft>
              <a:buClr>
                <a:schemeClr val="dk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85750" algn="l" rtl="0">
              <a:lnSpc>
                <a:spcPct val="150000"/>
              </a:lnSpc>
              <a:spcBef>
                <a:spcPts val="400"/>
              </a:spcBef>
              <a:spcAft>
                <a:spcPts val="0"/>
              </a:spcAft>
              <a:buClr>
                <a:schemeClr val="dk1"/>
              </a:buClr>
              <a:buSzPts val="900"/>
              <a:buFont typeface="Noto Sans Symbols"/>
              <a:buChar char="✔"/>
              <a:defRPr sz="9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 name="Google Shape;66;p13"/>
          <p:cNvSpPr txBox="1">
            <a:spLocks noGrp="1"/>
          </p:cNvSpPr>
          <p:nvPr>
            <p:ph type="dt" idx="10"/>
          </p:nvPr>
        </p:nvSpPr>
        <p:spPr>
          <a:xfrm>
            <a:off x="838200" y="6538844"/>
            <a:ext cx="2743200" cy="2880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1"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1" i="0" u="none" strike="noStrike" cap="none">
                <a:solidFill>
                  <a:schemeClr val="dk1"/>
                </a:solidFill>
                <a:latin typeface="Calibri"/>
                <a:ea typeface="Calibri"/>
                <a:cs typeface="Calibri"/>
                <a:sym typeface="Calibri"/>
              </a:defRPr>
            </a:lvl1pPr>
            <a:lvl2pPr marL="0" marR="0" lvl="1" indent="0" algn="r" rtl="0">
              <a:spcBef>
                <a:spcPts val="0"/>
              </a:spcBef>
              <a:buNone/>
              <a:defRPr sz="1200" b="1" i="0" u="none" strike="noStrike" cap="none">
                <a:solidFill>
                  <a:schemeClr val="dk1"/>
                </a:solidFill>
                <a:latin typeface="Calibri"/>
                <a:ea typeface="Calibri"/>
                <a:cs typeface="Calibri"/>
                <a:sym typeface="Calibri"/>
              </a:defRPr>
            </a:lvl2pPr>
            <a:lvl3pPr marL="0" marR="0" lvl="2" indent="0" algn="r" rtl="0">
              <a:spcBef>
                <a:spcPts val="0"/>
              </a:spcBef>
              <a:buNone/>
              <a:defRPr sz="1200" b="1" i="0" u="none" strike="noStrike" cap="none">
                <a:solidFill>
                  <a:schemeClr val="dk1"/>
                </a:solidFill>
                <a:latin typeface="Calibri"/>
                <a:ea typeface="Calibri"/>
                <a:cs typeface="Calibri"/>
                <a:sym typeface="Calibri"/>
              </a:defRPr>
            </a:lvl3pPr>
            <a:lvl4pPr marL="0" marR="0" lvl="3" indent="0" algn="r" rtl="0">
              <a:spcBef>
                <a:spcPts val="0"/>
              </a:spcBef>
              <a:buNone/>
              <a:defRPr sz="1200" b="1" i="0" u="none" strike="noStrike" cap="none">
                <a:solidFill>
                  <a:schemeClr val="dk1"/>
                </a:solidFill>
                <a:latin typeface="Calibri"/>
                <a:ea typeface="Calibri"/>
                <a:cs typeface="Calibri"/>
                <a:sym typeface="Calibri"/>
              </a:defRPr>
            </a:lvl4pPr>
            <a:lvl5pPr marL="0" marR="0" lvl="4" indent="0" algn="r" rtl="0">
              <a:spcBef>
                <a:spcPts val="0"/>
              </a:spcBef>
              <a:buNone/>
              <a:defRPr sz="1200" b="1" i="0" u="none" strike="noStrike" cap="none">
                <a:solidFill>
                  <a:schemeClr val="dk1"/>
                </a:solidFill>
                <a:latin typeface="Calibri"/>
                <a:ea typeface="Calibri"/>
                <a:cs typeface="Calibri"/>
                <a:sym typeface="Calibri"/>
              </a:defRPr>
            </a:lvl5pPr>
            <a:lvl6pPr marL="0" marR="0" lvl="5" indent="0" algn="r" rtl="0">
              <a:spcBef>
                <a:spcPts val="0"/>
              </a:spcBef>
              <a:buNone/>
              <a:defRPr sz="1200" b="1" i="0" u="none" strike="noStrike" cap="none">
                <a:solidFill>
                  <a:schemeClr val="dk1"/>
                </a:solidFill>
                <a:latin typeface="Calibri"/>
                <a:ea typeface="Calibri"/>
                <a:cs typeface="Calibri"/>
                <a:sym typeface="Calibri"/>
              </a:defRPr>
            </a:lvl6pPr>
            <a:lvl7pPr marL="0" marR="0" lvl="6" indent="0" algn="r" rtl="0">
              <a:spcBef>
                <a:spcPts val="0"/>
              </a:spcBef>
              <a:buNone/>
              <a:defRPr sz="1200" b="1" i="0" u="none" strike="noStrike" cap="none">
                <a:solidFill>
                  <a:schemeClr val="dk1"/>
                </a:solidFill>
                <a:latin typeface="Calibri"/>
                <a:ea typeface="Calibri"/>
                <a:cs typeface="Calibri"/>
                <a:sym typeface="Calibri"/>
              </a:defRPr>
            </a:lvl7pPr>
            <a:lvl8pPr marL="0" marR="0" lvl="7" indent="0" algn="r" rtl="0">
              <a:spcBef>
                <a:spcPts val="0"/>
              </a:spcBef>
              <a:buNone/>
              <a:defRPr sz="1200" b="1" i="0" u="none" strike="noStrike" cap="none">
                <a:solidFill>
                  <a:schemeClr val="dk1"/>
                </a:solidFill>
                <a:latin typeface="Calibri"/>
                <a:ea typeface="Calibri"/>
                <a:cs typeface="Calibri"/>
                <a:sym typeface="Calibri"/>
              </a:defRPr>
            </a:lvl8pPr>
            <a:lvl9pPr marL="0" marR="0" lvl="8" indent="0" algn="r" rtl="0">
              <a:spcBef>
                <a:spcPts val="0"/>
              </a:spcBef>
              <a:buNone/>
              <a:defRPr sz="1200" b="1" i="0" u="none" strike="noStrike" cap="none">
                <a:solidFill>
                  <a:schemeClr val="dk1"/>
                </a:solidFill>
                <a:latin typeface="Calibri"/>
                <a:ea typeface="Calibri"/>
                <a:cs typeface="Calibri"/>
                <a:sym typeface="Calibri"/>
              </a:defRPr>
            </a:lvl9pPr>
          </a:lstStyle>
          <a:p>
            <a:fld id="{00000000-1234-1234-1234-123412341234}" type="slidenum">
              <a:rPr lang="en-US" altLang="ko" smtClean="0"/>
              <a:pPr/>
              <a:t>‹#›</a:t>
            </a:fld>
            <a:endParaRPr lang="ko" altLang="en-US"/>
          </a:p>
        </p:txBody>
      </p:sp>
    </p:spTree>
    <p:extLst>
      <p:ext uri="{BB962C8B-B14F-4D97-AF65-F5344CB8AC3E}">
        <p14:creationId xmlns:p14="http://schemas.microsoft.com/office/powerpoint/2010/main" val="1015260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19"/>
          <p:cNvSpPr txBox="1">
            <a:spLocks noGrp="1"/>
          </p:cNvSpPr>
          <p:nvPr>
            <p:ph type="sldNum" idx="4294967295"/>
          </p:nvPr>
        </p:nvSpPr>
        <p:spPr>
          <a:xfrm>
            <a:off x="9448800" y="6538384"/>
            <a:ext cx="2743200" cy="287867"/>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US" altLang="ko"/>
              <a:pPr/>
              <a:t>1</a:t>
            </a:fld>
            <a:endParaRPr/>
          </a:p>
        </p:txBody>
      </p:sp>
      <p:sp>
        <p:nvSpPr>
          <p:cNvPr id="13" name="Google Shape;101;p18">
            <a:extLst>
              <a:ext uri="{FF2B5EF4-FFF2-40B4-BE49-F238E27FC236}">
                <a16:creationId xmlns:a16="http://schemas.microsoft.com/office/drawing/2014/main" id="{3DEF9A4B-287A-4CF3-810E-27802ADD602A}"/>
              </a:ext>
            </a:extLst>
          </p:cNvPr>
          <p:cNvSpPr txBox="1">
            <a:spLocks/>
          </p:cNvSpPr>
          <p:nvPr/>
        </p:nvSpPr>
        <p:spPr>
          <a:xfrm>
            <a:off x="520700" y="283779"/>
            <a:ext cx="10962800" cy="2928421"/>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9pPr>
          </a:lstStyle>
          <a:p>
            <a:pPr defTabSz="1219170" latinLnBrk="0">
              <a:buClr>
                <a:srgbClr val="FFFFFF"/>
              </a:buClr>
              <a:defRPr/>
            </a:pPr>
            <a:r>
              <a:rPr lang="en-US" altLang="ko" sz="4000" b="1" kern="0" dirty="0">
                <a:solidFill>
                  <a:srgbClr val="424242"/>
                </a:solidFill>
              </a:rPr>
              <a:t>BIRD-INTERACT: Re-imagining Text-to-SQL Evaluation via Lens of Dynamic Interactions</a:t>
            </a:r>
            <a:endParaRPr lang="en-US" sz="4000" b="1" kern="0" dirty="0">
              <a:solidFill>
                <a:srgbClr val="424242"/>
              </a:solidFill>
            </a:endParaRPr>
          </a:p>
        </p:txBody>
      </p:sp>
      <p:sp>
        <p:nvSpPr>
          <p:cNvPr id="14" name="Google Shape;102;p18">
            <a:extLst>
              <a:ext uri="{FF2B5EF4-FFF2-40B4-BE49-F238E27FC236}">
                <a16:creationId xmlns:a16="http://schemas.microsoft.com/office/drawing/2014/main" id="{86AA0774-A874-42C6-BAC5-9A9F22A16C98}"/>
              </a:ext>
            </a:extLst>
          </p:cNvPr>
          <p:cNvSpPr txBox="1">
            <a:spLocks/>
          </p:cNvSpPr>
          <p:nvPr/>
        </p:nvSpPr>
        <p:spPr>
          <a:xfrm>
            <a:off x="520700" y="3640717"/>
            <a:ext cx="10962800" cy="608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1pPr>
            <a:lvl2pPr marL="914400" marR="0" lvl="1"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2pPr>
            <a:lvl3pPr marL="1371600" marR="0" lvl="2"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3pPr>
            <a:lvl4pPr marL="1828800" marR="0" lvl="3"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4pPr>
            <a:lvl5pPr marL="2286000" marR="0" lvl="4"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5pPr>
            <a:lvl6pPr marL="2743200" marR="0" lvl="5"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6pPr>
            <a:lvl7pPr marL="3200400" marR="0" lvl="6"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7pPr>
            <a:lvl8pPr marL="3657600" marR="0" lvl="7"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8pPr>
            <a:lvl9pPr marL="4114800" marR="0" lvl="8"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9pPr>
          </a:lstStyle>
          <a:p>
            <a:pPr marL="0" indent="0" defTabSz="1219170" latinLnBrk="0">
              <a:buClr>
                <a:srgbClr val="FFFFFF"/>
              </a:buClr>
              <a:defRPr/>
            </a:pPr>
            <a:r>
              <a:rPr lang="en-US" altLang="ko" sz="2400" kern="0" dirty="0">
                <a:solidFill>
                  <a:srgbClr val="424242"/>
                </a:solidFill>
              </a:rPr>
              <a:t>Sumin Kim</a:t>
            </a:r>
            <a:endParaRPr lang="en-US" sz="2400" kern="0" dirty="0">
              <a:solidFill>
                <a:srgbClr val="424242"/>
              </a:solidFill>
            </a:endParaRPr>
          </a:p>
        </p:txBody>
      </p:sp>
      <p:sp>
        <p:nvSpPr>
          <p:cNvPr id="15" name="Google Shape;103;p18">
            <a:extLst>
              <a:ext uri="{FF2B5EF4-FFF2-40B4-BE49-F238E27FC236}">
                <a16:creationId xmlns:a16="http://schemas.microsoft.com/office/drawing/2014/main" id="{CFB27834-E51D-4382-8A0D-318B47D825B5}"/>
              </a:ext>
            </a:extLst>
          </p:cNvPr>
          <p:cNvSpPr txBox="1"/>
          <p:nvPr/>
        </p:nvSpPr>
        <p:spPr>
          <a:xfrm>
            <a:off x="520700" y="4976033"/>
            <a:ext cx="10962800" cy="451302"/>
          </a:xfrm>
          <a:prstGeom prst="rect">
            <a:avLst/>
          </a:prstGeom>
          <a:noFill/>
          <a:ln>
            <a:noFill/>
          </a:ln>
        </p:spPr>
        <p:txBody>
          <a:bodyPr spcFirstLastPara="1" wrap="square" lIns="121900" tIns="121900" rIns="121900" bIns="121900" anchor="t" anchorCtr="0">
            <a:spAutoFit/>
          </a:bodyPr>
          <a:lstStyle/>
          <a:p>
            <a:r>
              <a:rPr lang="en-US" altLang="ko" sz="1333" i="1" dirty="0">
                <a:solidFill>
                  <a:srgbClr val="424242"/>
                </a:solidFill>
                <a:latin typeface="Roboto"/>
                <a:ea typeface="Roboto"/>
                <a:cs typeface="Roboto"/>
                <a:sym typeface="Roboto"/>
              </a:rPr>
              <a:t>INFONET Lab Meeting Presentation</a:t>
            </a:r>
            <a:endParaRPr sz="1333" i="1" dirty="0">
              <a:latin typeface="Roboto"/>
              <a:ea typeface="Roboto"/>
              <a:cs typeface="Roboto"/>
              <a:sym typeface="Roboto"/>
            </a:endParaRPr>
          </a:p>
        </p:txBody>
      </p:sp>
      <p:sp>
        <p:nvSpPr>
          <p:cNvPr id="16" name="Google Shape;104;p18">
            <a:extLst>
              <a:ext uri="{FF2B5EF4-FFF2-40B4-BE49-F238E27FC236}">
                <a16:creationId xmlns:a16="http://schemas.microsoft.com/office/drawing/2014/main" id="{90E79546-DFAE-49DA-9C48-5D72E835E068}"/>
              </a:ext>
            </a:extLst>
          </p:cNvPr>
          <p:cNvSpPr txBox="1"/>
          <p:nvPr/>
        </p:nvSpPr>
        <p:spPr>
          <a:xfrm>
            <a:off x="520700" y="4137117"/>
            <a:ext cx="10962800" cy="410393"/>
          </a:xfrm>
          <a:prstGeom prst="rect">
            <a:avLst/>
          </a:prstGeom>
          <a:noFill/>
          <a:ln>
            <a:noFill/>
          </a:ln>
        </p:spPr>
        <p:txBody>
          <a:bodyPr spcFirstLastPara="1" wrap="square" lIns="121900" tIns="121900" rIns="121900" bIns="121900" anchor="t" anchorCtr="0">
            <a:spAutoFit/>
          </a:bodyPr>
          <a:lstStyle/>
          <a:p>
            <a:r>
              <a:rPr lang="en-US" altLang="ko" sz="1067" dirty="0">
                <a:solidFill>
                  <a:srgbClr val="424242"/>
                </a:solidFill>
                <a:latin typeface="Roboto"/>
                <a:ea typeface="Roboto"/>
                <a:cs typeface="Roboto"/>
                <a:sym typeface="Roboto"/>
              </a:rPr>
              <a:t>March 19, 2026</a:t>
            </a:r>
            <a:endParaRPr sz="1067" dirty="0">
              <a:latin typeface="Roboto"/>
              <a:ea typeface="Roboto"/>
              <a:cs typeface="Roboto"/>
              <a:sym typeface="Roboto"/>
            </a:endParaRPr>
          </a:p>
        </p:txBody>
      </p:sp>
    </p:spTree>
    <p:extLst>
      <p:ext uri="{BB962C8B-B14F-4D97-AF65-F5344CB8AC3E}">
        <p14:creationId xmlns:p14="http://schemas.microsoft.com/office/powerpoint/2010/main" val="4308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Why Follow-Up Matters</a:t>
            </a:r>
            <a:endParaRPr dirty="0">
              <a:latin typeface="Roboto" panose="02000000000000000000" pitchFamily="2" charset="0"/>
              <a:ea typeface="Roboto" panose="02000000000000000000"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10</a:t>
            </a:fld>
            <a:endParaRPr/>
          </a:p>
        </p:txBody>
      </p:sp>
      <p:pic>
        <p:nvPicPr>
          <p:cNvPr id="6" name="그림 5">
            <a:extLst>
              <a:ext uri="{FF2B5EF4-FFF2-40B4-BE49-F238E27FC236}">
                <a16:creationId xmlns:a16="http://schemas.microsoft.com/office/drawing/2014/main" id="{341D81D9-4154-49C5-929C-EB9DFBD0F64C}"/>
              </a:ext>
            </a:extLst>
          </p:cNvPr>
          <p:cNvPicPr>
            <a:picLocks noChangeAspect="1"/>
          </p:cNvPicPr>
          <p:nvPr/>
        </p:nvPicPr>
        <p:blipFill>
          <a:blip r:embed="rId3"/>
          <a:stretch>
            <a:fillRect/>
          </a:stretch>
        </p:blipFill>
        <p:spPr>
          <a:xfrm>
            <a:off x="3081196" y="2377275"/>
            <a:ext cx="8005120" cy="4076280"/>
          </a:xfrm>
          <a:prstGeom prst="rect">
            <a:avLst/>
          </a:prstGeom>
        </p:spPr>
      </p:pic>
      <p:sp>
        <p:nvSpPr>
          <p:cNvPr id="120" name="Google Shape;120;p20"/>
          <p:cNvSpPr txBox="1"/>
          <p:nvPr/>
        </p:nvSpPr>
        <p:spPr>
          <a:xfrm>
            <a:off x="288000" y="1018301"/>
            <a:ext cx="11520000" cy="1908174"/>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User goals evolve over interaction</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Follow-up tests continuity across turns</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Prior DB state can matter</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This mirrors real BI/DM workflows</a:t>
            </a:r>
            <a:endParaRPr lang="en-US"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194429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3"/>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42" name="Google Shape;142;p23"/>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11</a:t>
            </a:fld>
            <a:endParaRPr/>
          </a:p>
        </p:txBody>
      </p:sp>
      <p:sp>
        <p:nvSpPr>
          <p:cNvPr id="143" name="Google Shape;143;p23"/>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dirty="0">
                <a:solidFill>
                  <a:srgbClr val="DC2314"/>
                </a:solidFill>
                <a:latin typeface="Roboto" panose="02000000000000000000" pitchFamily="2" charset="0"/>
                <a:ea typeface="Roboto" panose="02000000000000000000" pitchFamily="2" charset="0"/>
              </a:rPr>
              <a:t>Benchmark Components</a:t>
            </a:r>
            <a:endParaRPr dirty="0">
              <a:solidFill>
                <a:srgbClr val="DC2314"/>
              </a:solidFill>
              <a:latin typeface="Roboto" panose="02000000000000000000" pitchFamily="2" charset="0"/>
              <a:ea typeface="Roboto" panose="02000000000000000000" pitchFamily="2" charset="0"/>
            </a:endParaRPr>
          </a:p>
        </p:txBody>
      </p:sp>
      <p:sp>
        <p:nvSpPr>
          <p:cNvPr id="144" name="Google Shape;144;p23"/>
          <p:cNvSpPr txBox="1"/>
          <p:nvPr/>
        </p:nvSpPr>
        <p:spPr>
          <a:xfrm>
            <a:off x="288000" y="916701"/>
            <a:ext cx="11520000" cy="1846619"/>
          </a:xfrm>
          <a:prstGeom prst="rect">
            <a:avLst/>
          </a:prstGeom>
          <a:noFill/>
          <a:ln>
            <a:noFill/>
          </a:ln>
        </p:spPr>
        <p:txBody>
          <a:bodyPr spcFirstLastPara="1" wrap="square" lIns="121900" tIns="121900" rIns="121900" bIns="121900" anchor="t" anchorCtr="0">
            <a:spAutoFit/>
          </a:bodyPr>
          <a:lstStyle/>
          <a:p>
            <a:pPr marL="323846" indent="-171450">
              <a:lnSpc>
                <a:spcPct val="130000"/>
              </a:lnSpc>
              <a:buClr>
                <a:schemeClr val="dk1"/>
              </a:buClr>
              <a:buSzPts val="1800"/>
              <a:buFont typeface="Arial" panose="020B0604020202020204" pitchFamily="34" charset="0"/>
              <a:buChar char="•"/>
            </a:pPr>
            <a:r>
              <a:rPr lang="en-US" sz="2000" dirty="0">
                <a:effectLst/>
                <a:latin typeface="Roboto" panose="02000000000000000000" pitchFamily="2" charset="0"/>
                <a:ea typeface="Roboto" panose="02000000000000000000" pitchFamily="2" charset="0"/>
                <a:cs typeface="Times New Roman" panose="02020603050405020304" pitchFamily="18" charset="0"/>
              </a:rPr>
              <a:t>Executable databases</a:t>
            </a:r>
          </a:p>
          <a:p>
            <a:pPr marL="323846" indent="-171450">
              <a:lnSpc>
                <a:spcPct val="130000"/>
              </a:lnSpc>
              <a:buClr>
                <a:schemeClr val="dk1"/>
              </a:buClr>
              <a:buSzPts val="1800"/>
              <a:buFont typeface="Arial" panose="020B0604020202020204" pitchFamily="34" charset="0"/>
              <a:buChar char="•"/>
            </a:pPr>
            <a:r>
              <a:rPr lang="en-US" sz="2000" dirty="0">
                <a:effectLst/>
                <a:latin typeface="Roboto" panose="02000000000000000000" pitchFamily="2" charset="0"/>
                <a:ea typeface="Roboto" panose="02000000000000000000" pitchFamily="2" charset="0"/>
                <a:cs typeface="Times New Roman" panose="02020603050405020304" pitchFamily="18" charset="0"/>
              </a:rPr>
              <a:t>Metadata and schema descriptions</a:t>
            </a:r>
          </a:p>
          <a:p>
            <a:pPr marL="323846" indent="-171450">
              <a:lnSpc>
                <a:spcPct val="130000"/>
              </a:lnSpc>
              <a:buClr>
                <a:schemeClr val="dk1"/>
              </a:buClr>
              <a:buSzPts val="1800"/>
              <a:buFont typeface="Arial" panose="020B0604020202020204" pitchFamily="34" charset="0"/>
              <a:buChar char="•"/>
            </a:pPr>
            <a:r>
              <a:rPr lang="en-US" sz="2000" dirty="0">
                <a:effectLst/>
                <a:latin typeface="Roboto" panose="02000000000000000000" pitchFamily="2" charset="0"/>
                <a:ea typeface="Roboto" panose="02000000000000000000" pitchFamily="2" charset="0"/>
                <a:cs typeface="Times New Roman" panose="02020603050405020304" pitchFamily="18" charset="0"/>
              </a:rPr>
              <a:t>Hierarchical Knowledge Base (HKB)</a:t>
            </a:r>
          </a:p>
          <a:p>
            <a:pPr marL="323846" indent="-171450">
              <a:lnSpc>
                <a:spcPct val="130000"/>
              </a:lnSpc>
              <a:buClr>
                <a:schemeClr val="dk1"/>
              </a:buClr>
              <a:buSzPts val="1800"/>
              <a:buFont typeface="Arial" panose="020B0604020202020204" pitchFamily="34" charset="0"/>
              <a:buChar char="•"/>
            </a:pPr>
            <a:r>
              <a:rPr lang="en-US" sz="2000" dirty="0">
                <a:effectLst/>
                <a:latin typeface="Roboto" panose="02000000000000000000" pitchFamily="2" charset="0"/>
                <a:ea typeface="Roboto" panose="02000000000000000000" pitchFamily="2" charset="0"/>
                <a:cs typeface="Times New Roman" panose="02020603050405020304" pitchFamily="18" charset="0"/>
              </a:rPr>
              <a:t>User simulator + executable tests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4"/>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50" name="Google Shape;150;p24"/>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12</a:t>
            </a:fld>
            <a:endParaRPr/>
          </a:p>
        </p:txBody>
      </p:sp>
      <p:sp>
        <p:nvSpPr>
          <p:cNvPr id="151" name="Google Shape;151;p24"/>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dirty="0">
                <a:solidFill>
                  <a:srgbClr val="DC2314"/>
                </a:solidFill>
                <a:latin typeface="Roboto" panose="02000000000000000000" pitchFamily="2" charset="0"/>
                <a:ea typeface="Roboto" panose="02000000000000000000" pitchFamily="2" charset="0"/>
              </a:rPr>
              <a:t>Two Evaluation Modes</a:t>
            </a:r>
            <a:endParaRPr dirty="0">
              <a:solidFill>
                <a:srgbClr val="DC2314"/>
              </a:solidFill>
              <a:latin typeface="Roboto" panose="02000000000000000000" pitchFamily="2" charset="0"/>
              <a:ea typeface="Roboto" panose="02000000000000000000" pitchFamily="2" charset="0"/>
            </a:endParaRPr>
          </a:p>
        </p:txBody>
      </p:sp>
      <p:sp>
        <p:nvSpPr>
          <p:cNvPr id="7" name="Google Shape;120;p20">
            <a:extLst>
              <a:ext uri="{FF2B5EF4-FFF2-40B4-BE49-F238E27FC236}">
                <a16:creationId xmlns:a16="http://schemas.microsoft.com/office/drawing/2014/main" id="{628AA6BB-57E2-4145-B59E-F4FAB77FF9FB}"/>
              </a:ext>
            </a:extLst>
          </p:cNvPr>
          <p:cNvSpPr txBox="1"/>
          <p:nvPr/>
        </p:nvSpPr>
        <p:spPr>
          <a:xfrm>
            <a:off x="288000" y="1018301"/>
            <a:ext cx="11520000" cy="1908174"/>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User goals evolve over interaction</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Follow-up tests continuity across turns</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Prior DB state can matter</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This mirrors real BI/DM workflows</a:t>
            </a:r>
            <a:endParaRPr lang="en-US" dirty="0">
              <a:solidFill>
                <a:srgbClr val="FF0000"/>
              </a:solidFill>
              <a:latin typeface="Roboto" panose="02000000000000000000" pitchFamily="2" charset="0"/>
              <a:ea typeface="Roboto" panose="02000000000000000000" pitchFamily="2" charset="0"/>
              <a:cs typeface="Calibri"/>
              <a:sym typeface="Calibri"/>
            </a:endParaRPr>
          </a:p>
        </p:txBody>
      </p:sp>
      <p:pic>
        <p:nvPicPr>
          <p:cNvPr id="3" name="그림 2">
            <a:extLst>
              <a:ext uri="{FF2B5EF4-FFF2-40B4-BE49-F238E27FC236}">
                <a16:creationId xmlns:a16="http://schemas.microsoft.com/office/drawing/2014/main" id="{6646FA0F-D168-441C-92E6-6AD43E014B8E}"/>
              </a:ext>
            </a:extLst>
          </p:cNvPr>
          <p:cNvPicPr>
            <a:picLocks noChangeAspect="1"/>
          </p:cNvPicPr>
          <p:nvPr/>
        </p:nvPicPr>
        <p:blipFill>
          <a:blip r:embed="rId3"/>
          <a:stretch>
            <a:fillRect/>
          </a:stretch>
        </p:blipFill>
        <p:spPr>
          <a:xfrm>
            <a:off x="288000" y="3116776"/>
            <a:ext cx="11700640" cy="269044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c-Interact</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13</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Protocol-guided conversational setting</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Clarification under constraints</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SQL submission with structured feedback</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Measures controlled interaction skill</a:t>
            </a:r>
            <a:endParaRPr lang="en-US"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2" name="그림 1">
            <a:extLst>
              <a:ext uri="{FF2B5EF4-FFF2-40B4-BE49-F238E27FC236}">
                <a16:creationId xmlns:a16="http://schemas.microsoft.com/office/drawing/2014/main" id="{B88AAD53-1868-4D01-928F-CD246A714383}"/>
              </a:ext>
            </a:extLst>
          </p:cNvPr>
          <p:cNvPicPr>
            <a:picLocks noChangeAspect="1"/>
          </p:cNvPicPr>
          <p:nvPr/>
        </p:nvPicPr>
        <p:blipFill>
          <a:blip r:embed="rId3"/>
          <a:stretch>
            <a:fillRect/>
          </a:stretch>
        </p:blipFill>
        <p:spPr>
          <a:xfrm>
            <a:off x="5124766" y="3474126"/>
            <a:ext cx="6683234" cy="2701733"/>
          </a:xfrm>
          <a:prstGeom prst="rect">
            <a:avLst/>
          </a:prstGeom>
        </p:spPr>
      </p:pic>
    </p:spTree>
    <p:extLst>
      <p:ext uri="{BB962C8B-B14F-4D97-AF65-F5344CB8AC3E}">
        <p14:creationId xmlns:p14="http://schemas.microsoft.com/office/powerpoint/2010/main" val="121775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a-Interact</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14</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Open-ended agentic setting</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Ask, explore, execute, submit</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The model decides when to use each action</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Closer to autonomous data agents</a:t>
            </a:r>
            <a:endParaRPr lang="en-US"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3" name="그림 2">
            <a:extLst>
              <a:ext uri="{FF2B5EF4-FFF2-40B4-BE49-F238E27FC236}">
                <a16:creationId xmlns:a16="http://schemas.microsoft.com/office/drawing/2014/main" id="{E9A822B1-BA26-4DF2-8968-B3AAB066C2C9}"/>
              </a:ext>
            </a:extLst>
          </p:cNvPr>
          <p:cNvPicPr>
            <a:picLocks noChangeAspect="1"/>
          </p:cNvPicPr>
          <p:nvPr/>
        </p:nvPicPr>
        <p:blipFill>
          <a:blip r:embed="rId3"/>
          <a:stretch>
            <a:fillRect/>
          </a:stretch>
        </p:blipFill>
        <p:spPr>
          <a:xfrm>
            <a:off x="5781386" y="3067406"/>
            <a:ext cx="5658427" cy="3160116"/>
          </a:xfrm>
          <a:prstGeom prst="rect">
            <a:avLst/>
          </a:prstGeom>
        </p:spPr>
      </p:pic>
    </p:spTree>
    <p:extLst>
      <p:ext uri="{BB962C8B-B14F-4D97-AF65-F5344CB8AC3E}">
        <p14:creationId xmlns:p14="http://schemas.microsoft.com/office/powerpoint/2010/main" val="3937542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Dataset Scale and Coverage</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15</a:t>
            </a:fld>
            <a:endParaRPr/>
          </a:p>
        </p:txBody>
      </p:sp>
      <p:sp>
        <p:nvSpPr>
          <p:cNvPr id="6" name="Google Shape;152;p24">
            <a:extLst>
              <a:ext uri="{FF2B5EF4-FFF2-40B4-BE49-F238E27FC236}">
                <a16:creationId xmlns:a16="http://schemas.microsoft.com/office/drawing/2014/main" id="{93346B2A-331D-4BF1-98A7-D3BD73D593EE}"/>
              </a:ext>
            </a:extLst>
          </p:cNvPr>
          <p:cNvSpPr txBox="1"/>
          <p:nvPr/>
        </p:nvSpPr>
        <p:spPr>
          <a:xfrm>
            <a:off x="288000" y="1018301"/>
            <a:ext cx="11520000" cy="3477835"/>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Full: 600 tasks</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Lite: 300 tasks</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Full CRUD across BI and DM</a:t>
            </a:r>
          </a:p>
          <a:p>
            <a:pPr marL="609585" indent="-457189">
              <a:lnSpc>
                <a:spcPct val="150000"/>
              </a:lnSpc>
              <a:buClr>
                <a:schemeClr val="dk1"/>
              </a:buClr>
              <a:buSzPts val="1800"/>
              <a:buFont typeface="Calibri"/>
              <a:buChar char="●"/>
            </a:pPr>
            <a:r>
              <a:rPr lang="en-US" sz="2000" dirty="0">
                <a:solidFill>
                  <a:schemeClr val="dk1"/>
                </a:solidFill>
                <a:latin typeface="Roboto" panose="02000000000000000000" pitchFamily="2" charset="0"/>
                <a:ea typeface="Roboto" panose="02000000000000000000" pitchFamily="2" charset="0"/>
                <a:cs typeface="Calibri"/>
                <a:sym typeface="Calibri"/>
              </a:rPr>
              <a:t>Full: comprehensive assessment</a:t>
            </a:r>
          </a:p>
          <a:p>
            <a:pPr marL="609585" indent="-457189">
              <a:lnSpc>
                <a:spcPct val="150000"/>
              </a:lnSpc>
              <a:buClr>
                <a:schemeClr val="dk1"/>
              </a:buClr>
              <a:buSzPts val="1800"/>
              <a:buFont typeface="Calibri"/>
              <a:buChar char="●"/>
            </a:pPr>
            <a:r>
              <a:rPr lang="en-US" sz="2000" dirty="0">
                <a:solidFill>
                  <a:schemeClr val="dk1"/>
                </a:solidFill>
                <a:latin typeface="Roboto" panose="02000000000000000000" pitchFamily="2" charset="0"/>
                <a:ea typeface="Roboto" panose="02000000000000000000" pitchFamily="2" charset="0"/>
                <a:cs typeface="Calibri"/>
                <a:sym typeface="Calibri"/>
              </a:rPr>
              <a:t>Lite: behavior analysis and rapid development</a:t>
            </a:r>
          </a:p>
          <a:p>
            <a:pPr marL="609585" indent="-457189">
              <a:lnSpc>
                <a:spcPct val="150000"/>
              </a:lnSpc>
              <a:buClr>
                <a:schemeClr val="dk1"/>
              </a:buClr>
              <a:buSzPts val="1800"/>
              <a:buFont typeface="Calibri"/>
              <a:buChar char="●"/>
            </a:pPr>
            <a:r>
              <a:rPr lang="en-US" sz="2000" dirty="0">
                <a:solidFill>
                  <a:schemeClr val="dk1"/>
                </a:solidFill>
                <a:latin typeface="Roboto" panose="02000000000000000000" pitchFamily="2" charset="0"/>
                <a:ea typeface="Roboto" panose="02000000000000000000" pitchFamily="2" charset="0"/>
                <a:cs typeface="Calibri"/>
                <a:sym typeface="Calibri"/>
              </a:rPr>
              <a:t>BI and DM expose different reasoning demands</a:t>
            </a:r>
          </a:p>
          <a:p>
            <a:pPr marL="609585" indent="-457189">
              <a:lnSpc>
                <a:spcPct val="150000"/>
              </a:lnSpc>
              <a:buClr>
                <a:schemeClr val="dk1"/>
              </a:buClr>
              <a:buSzPts val="1800"/>
              <a:buFont typeface="Calibri"/>
              <a:buChar char="●"/>
            </a:pPr>
            <a:r>
              <a:rPr lang="en-US" sz="2000" dirty="0">
                <a:solidFill>
                  <a:schemeClr val="dk1"/>
                </a:solidFill>
                <a:latin typeface="Roboto" panose="02000000000000000000" pitchFamily="2" charset="0"/>
                <a:ea typeface="Roboto" panose="02000000000000000000" pitchFamily="2" charset="0"/>
                <a:cs typeface="Calibri"/>
                <a:sym typeface="Calibri"/>
              </a:rPr>
              <a:t>Benchmark difficulty is multi-dimensional</a:t>
            </a:r>
          </a:p>
        </p:txBody>
      </p:sp>
      <p:pic>
        <p:nvPicPr>
          <p:cNvPr id="2" name="그림 1">
            <a:extLst>
              <a:ext uri="{FF2B5EF4-FFF2-40B4-BE49-F238E27FC236}">
                <a16:creationId xmlns:a16="http://schemas.microsoft.com/office/drawing/2014/main" id="{009A0688-2E4E-4D4C-A9B7-1EA1989C388B}"/>
              </a:ext>
            </a:extLst>
          </p:cNvPr>
          <p:cNvPicPr>
            <a:picLocks noChangeAspect="1"/>
          </p:cNvPicPr>
          <p:nvPr/>
        </p:nvPicPr>
        <p:blipFill>
          <a:blip r:embed="rId3"/>
          <a:stretch>
            <a:fillRect/>
          </a:stretch>
        </p:blipFill>
        <p:spPr>
          <a:xfrm>
            <a:off x="6771586" y="1952365"/>
            <a:ext cx="5036414" cy="4018156"/>
          </a:xfrm>
          <a:prstGeom prst="rect">
            <a:avLst/>
          </a:prstGeom>
        </p:spPr>
      </p:pic>
    </p:spTree>
    <p:extLst>
      <p:ext uri="{BB962C8B-B14F-4D97-AF65-F5344CB8AC3E}">
        <p14:creationId xmlns:p14="http://schemas.microsoft.com/office/powerpoint/2010/main" val="1636645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Experiments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16</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Can strong LLMs solve dynamic interactive tasks?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How different are c-Interact and a-Interact?</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Is follow-up harder than the initial task?</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Does interaction strategy affect final performance?</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3644031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Main Results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17</a:t>
            </a:fld>
            <a:endParaRPr/>
          </a:p>
        </p:txBody>
      </p:sp>
      <p:pic>
        <p:nvPicPr>
          <p:cNvPr id="2" name="그림 1">
            <a:extLst>
              <a:ext uri="{FF2B5EF4-FFF2-40B4-BE49-F238E27FC236}">
                <a16:creationId xmlns:a16="http://schemas.microsoft.com/office/drawing/2014/main" id="{BB89702F-13BA-4581-955F-3640E681A4B3}"/>
              </a:ext>
            </a:extLst>
          </p:cNvPr>
          <p:cNvPicPr>
            <a:picLocks noChangeAspect="1"/>
          </p:cNvPicPr>
          <p:nvPr/>
        </p:nvPicPr>
        <p:blipFill>
          <a:blip r:embed="rId3"/>
          <a:stretch>
            <a:fillRect/>
          </a:stretch>
        </p:blipFill>
        <p:spPr>
          <a:xfrm>
            <a:off x="288000" y="1097046"/>
            <a:ext cx="11396799" cy="5172751"/>
          </a:xfrm>
          <a:prstGeom prst="rect">
            <a:avLst/>
          </a:prstGeom>
        </p:spPr>
      </p:pic>
      <p:sp>
        <p:nvSpPr>
          <p:cNvPr id="7" name="직사각형 6">
            <a:extLst>
              <a:ext uri="{FF2B5EF4-FFF2-40B4-BE49-F238E27FC236}">
                <a16:creationId xmlns:a16="http://schemas.microsoft.com/office/drawing/2014/main" id="{B3118807-DB5E-4C4B-BE0A-C4D32DC630F6}"/>
              </a:ext>
            </a:extLst>
          </p:cNvPr>
          <p:cNvSpPr/>
          <p:nvPr/>
        </p:nvSpPr>
        <p:spPr>
          <a:xfrm>
            <a:off x="424584" y="2149293"/>
            <a:ext cx="1797506" cy="1763945"/>
          </a:xfrm>
          <a:prstGeom prst="rect">
            <a:avLst/>
          </a:prstGeom>
          <a:noFill/>
          <a:ln>
            <a:solidFill>
              <a:srgbClr val="DC23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3684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Main Results</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18</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Follow-up is a major bottleneck</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Interaction mode changes model ranking</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Strong SQL generation is not enough</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Current LLMs are not yet reliable DB assistants</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1897491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Discussion 1: Memory Grafting</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19</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Better interaction histories improve outcomes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The bottleneck is not only SQL generation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Communication schema matters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Interaction quality is a performance factor</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2" name="그림 1">
            <a:extLst>
              <a:ext uri="{FF2B5EF4-FFF2-40B4-BE49-F238E27FC236}">
                <a16:creationId xmlns:a16="http://schemas.microsoft.com/office/drawing/2014/main" id="{A9E2B248-771A-4FB2-AC27-46405FA3559D}"/>
              </a:ext>
            </a:extLst>
          </p:cNvPr>
          <p:cNvPicPr>
            <a:picLocks noChangeAspect="1"/>
          </p:cNvPicPr>
          <p:nvPr/>
        </p:nvPicPr>
        <p:blipFill>
          <a:blip r:embed="rId3"/>
          <a:stretch>
            <a:fillRect/>
          </a:stretch>
        </p:blipFill>
        <p:spPr>
          <a:xfrm>
            <a:off x="8305566" y="1166016"/>
            <a:ext cx="3353268" cy="4801270"/>
          </a:xfrm>
          <a:prstGeom prst="rect">
            <a:avLst/>
          </a:prstGeom>
        </p:spPr>
      </p:pic>
    </p:spTree>
    <p:extLst>
      <p:ext uri="{BB962C8B-B14F-4D97-AF65-F5344CB8AC3E}">
        <p14:creationId xmlns:p14="http://schemas.microsoft.com/office/powerpoint/2010/main" val="416762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Problem</a:t>
            </a:r>
            <a:endParaRPr dirty="0">
              <a:latin typeface="Roboto" panose="02000000000000000000" pitchFamily="2" charset="0"/>
              <a:ea typeface="Roboto" panose="02000000000000000000"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a:t>
            </a:fld>
            <a:endParaRPr/>
          </a:p>
        </p:txBody>
      </p:sp>
      <p:sp>
        <p:nvSpPr>
          <p:cNvPr id="120" name="Google Shape;120;p20"/>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Strong progress on single-turn Text-to-SQL</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Real DB work is ambiguous, multi-turn, and stateful</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Users revise goals and require clarification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Evaluation should reflect real interaction</a:t>
            </a:r>
            <a:endParaRPr sz="2000" dirty="0">
              <a:solidFill>
                <a:schemeClr val="dk1"/>
              </a:solidFill>
              <a:latin typeface="Roboto" panose="02000000000000000000" pitchFamily="2" charset="0"/>
              <a:ea typeface="Roboto" panose="02000000000000000000" pitchFamily="2" charset="0"/>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Discussion 2: Interaction Test-Time Scaling</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20</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More interaction budget can improve performance</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Asking and exploring are useful test-time resources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Interaction can be treated as a scaling dimension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Better interaction leads to better outcomes</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8" name="그림 7">
            <a:extLst>
              <a:ext uri="{FF2B5EF4-FFF2-40B4-BE49-F238E27FC236}">
                <a16:creationId xmlns:a16="http://schemas.microsoft.com/office/drawing/2014/main" id="{BF74B02F-FB6C-4EE8-A6D6-972BC3FC09A3}"/>
              </a:ext>
            </a:extLst>
          </p:cNvPr>
          <p:cNvPicPr>
            <a:picLocks noChangeAspect="1"/>
          </p:cNvPicPr>
          <p:nvPr/>
        </p:nvPicPr>
        <p:blipFill rotWithShape="1">
          <a:blip r:embed="rId3"/>
          <a:srcRect b="2757"/>
          <a:stretch/>
        </p:blipFill>
        <p:spPr>
          <a:xfrm>
            <a:off x="384000" y="2920006"/>
            <a:ext cx="7162537" cy="3536633"/>
          </a:xfrm>
          <a:prstGeom prst="rect">
            <a:avLst/>
          </a:prstGeom>
        </p:spPr>
      </p:pic>
      <p:sp>
        <p:nvSpPr>
          <p:cNvPr id="9" name="직사각형 8">
            <a:extLst>
              <a:ext uri="{FF2B5EF4-FFF2-40B4-BE49-F238E27FC236}">
                <a16:creationId xmlns:a16="http://schemas.microsoft.com/office/drawing/2014/main" id="{F9F4AE13-516D-45BF-9DB1-15EB3CB89CB0}"/>
              </a:ext>
            </a:extLst>
          </p:cNvPr>
          <p:cNvSpPr/>
          <p:nvPr/>
        </p:nvSpPr>
        <p:spPr>
          <a:xfrm>
            <a:off x="7642537" y="2982115"/>
            <a:ext cx="4162668" cy="313814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20;p20">
            <a:extLst>
              <a:ext uri="{FF2B5EF4-FFF2-40B4-BE49-F238E27FC236}">
                <a16:creationId xmlns:a16="http://schemas.microsoft.com/office/drawing/2014/main" id="{AF52D94F-7579-4E33-9B0A-DC6AD9C98E23}"/>
              </a:ext>
            </a:extLst>
          </p:cNvPr>
          <p:cNvSpPr txBox="1"/>
          <p:nvPr/>
        </p:nvSpPr>
        <p:spPr>
          <a:xfrm>
            <a:off x="7662503" y="3193346"/>
            <a:ext cx="4144099" cy="2508339"/>
          </a:xfrm>
          <a:prstGeom prst="rect">
            <a:avLst/>
          </a:prstGeom>
          <a:noFill/>
          <a:ln>
            <a:noFill/>
          </a:ln>
        </p:spPr>
        <p:txBody>
          <a:bodyPr spcFirstLastPara="1" wrap="square" lIns="121900" tIns="121900" rIns="121900" bIns="121900" anchor="t" anchorCtr="0">
            <a:spAutoFit/>
          </a:bodyPr>
          <a:lstStyle/>
          <a:p>
            <a:pPr marL="152396">
              <a:lnSpc>
                <a:spcPct val="150000"/>
              </a:lnSpc>
              <a:buClr>
                <a:schemeClr val="dk1"/>
              </a:buClr>
              <a:buSzPts val="1800"/>
            </a:pPr>
            <a:r>
              <a:rPr lang="en-US" altLang="ko" sz="1400" b="1" dirty="0">
                <a:solidFill>
                  <a:schemeClr val="dk1"/>
                </a:solidFill>
                <a:latin typeface="Roboto" panose="02000000000000000000" pitchFamily="2" charset="0"/>
                <a:ea typeface="Roboto" panose="02000000000000000000" pitchFamily="2" charset="0"/>
                <a:cs typeface="Calibri"/>
                <a:sym typeface="Calibri"/>
              </a:rPr>
              <a:t>The performance of different LLMs with different user patience on BIRD-INTERACT-LITE.</a:t>
            </a:r>
          </a:p>
          <a:p>
            <a:pPr marL="609585" indent="-457189">
              <a:lnSpc>
                <a:spcPct val="150000"/>
              </a:lnSpc>
              <a:buClr>
                <a:schemeClr val="dk1"/>
              </a:buClr>
              <a:buSzPts val="1800"/>
              <a:buFont typeface="Calibri"/>
              <a:buChar char="●"/>
            </a:pPr>
            <a:r>
              <a:rPr lang="en-US" altLang="ko" sz="1400" b="1" dirty="0">
                <a:solidFill>
                  <a:schemeClr val="dk1"/>
                </a:solidFill>
                <a:latin typeface="Roboto" panose="02000000000000000000" pitchFamily="2" charset="0"/>
                <a:ea typeface="Roboto" panose="02000000000000000000" pitchFamily="2" charset="0"/>
                <a:cs typeface="Calibri"/>
                <a:sym typeface="Calibri"/>
              </a:rPr>
              <a:t>Red line denotes a-Interact mode (-a)</a:t>
            </a:r>
          </a:p>
          <a:p>
            <a:pPr marL="609585" indent="-457189">
              <a:lnSpc>
                <a:spcPct val="150000"/>
              </a:lnSpc>
              <a:buClr>
                <a:schemeClr val="dk1"/>
              </a:buClr>
              <a:buSzPts val="1800"/>
              <a:buFont typeface="Calibri"/>
              <a:buChar char="●"/>
            </a:pPr>
            <a:r>
              <a:rPr lang="en-US" altLang="ko" sz="1400" b="1" dirty="0">
                <a:solidFill>
                  <a:schemeClr val="dk1"/>
                </a:solidFill>
                <a:latin typeface="Roboto" panose="02000000000000000000" pitchFamily="2" charset="0"/>
                <a:ea typeface="Roboto" panose="02000000000000000000" pitchFamily="2" charset="0"/>
                <a:cs typeface="Calibri"/>
                <a:sym typeface="Calibri"/>
              </a:rPr>
              <a:t>Blue line denotes c-Interact mode (-c). </a:t>
            </a:r>
          </a:p>
          <a:p>
            <a:pPr marL="609585" indent="-457189">
              <a:lnSpc>
                <a:spcPct val="150000"/>
              </a:lnSpc>
              <a:buClr>
                <a:schemeClr val="dk1"/>
              </a:buClr>
              <a:buSzPts val="1800"/>
              <a:buFont typeface="Calibri"/>
              <a:buChar char="●"/>
            </a:pPr>
            <a:r>
              <a:rPr lang="en-US" altLang="ko" sz="1400" b="1" dirty="0">
                <a:solidFill>
                  <a:schemeClr val="dk1"/>
                </a:solidFill>
                <a:latin typeface="Roboto" panose="02000000000000000000" pitchFamily="2" charset="0"/>
                <a:ea typeface="Roboto" panose="02000000000000000000" pitchFamily="2" charset="0"/>
                <a:cs typeface="Calibri"/>
                <a:sym typeface="Calibri"/>
              </a:rPr>
              <a:t>The dotted line (Idealized Performance)</a:t>
            </a:r>
          </a:p>
          <a:p>
            <a:pPr marL="1066785" lvl="1" indent="-457189">
              <a:lnSpc>
                <a:spcPct val="150000"/>
              </a:lnSpc>
              <a:buClr>
                <a:schemeClr val="dk1"/>
              </a:buClr>
              <a:buSzPts val="1800"/>
              <a:buFont typeface="Calibri"/>
              <a:buChar char="●"/>
            </a:pPr>
            <a:r>
              <a:rPr lang="en-US" altLang="ko" sz="1400" b="1" dirty="0">
                <a:solidFill>
                  <a:schemeClr val="dk1"/>
                </a:solidFill>
                <a:latin typeface="Roboto" panose="02000000000000000000" pitchFamily="2" charset="0"/>
                <a:ea typeface="Roboto" panose="02000000000000000000" pitchFamily="2" charset="0"/>
                <a:cs typeface="Calibri"/>
                <a:sym typeface="Calibri"/>
              </a:rPr>
              <a:t>Performance under ambiguity-free single-turn text-to-SQL.</a:t>
            </a:r>
            <a:endParaRPr sz="1400"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1145930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Discussion 3: Action Patterns in a-Interact</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21</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Strong agents use balanced action strategies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Blind execution is inefficient</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Selective asking and retrieval matter</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The benchmark reveals behavioral differences</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2" name="그림 1">
            <a:extLst>
              <a:ext uri="{FF2B5EF4-FFF2-40B4-BE49-F238E27FC236}">
                <a16:creationId xmlns:a16="http://schemas.microsoft.com/office/drawing/2014/main" id="{9339C0C5-9A26-49E8-926F-2E8588C2599E}"/>
              </a:ext>
            </a:extLst>
          </p:cNvPr>
          <p:cNvPicPr>
            <a:picLocks noChangeAspect="1"/>
          </p:cNvPicPr>
          <p:nvPr/>
        </p:nvPicPr>
        <p:blipFill>
          <a:blip r:embed="rId3"/>
          <a:stretch>
            <a:fillRect/>
          </a:stretch>
        </p:blipFill>
        <p:spPr>
          <a:xfrm>
            <a:off x="1386348" y="3005447"/>
            <a:ext cx="9419304" cy="3324460"/>
          </a:xfrm>
          <a:prstGeom prst="rect">
            <a:avLst/>
          </a:prstGeom>
        </p:spPr>
      </p:pic>
    </p:spTree>
    <p:extLst>
      <p:ext uri="{BB962C8B-B14F-4D97-AF65-F5344CB8AC3E}">
        <p14:creationId xmlns:p14="http://schemas.microsoft.com/office/powerpoint/2010/main" val="1959909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Discussion 4: Simulator Reliability and Human Alignment</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22</a:t>
            </a:fld>
            <a:endParaRPr/>
          </a:p>
        </p:txBody>
      </p:sp>
      <p:sp>
        <p:nvSpPr>
          <p:cNvPr id="5" name="Google Shape;152;p24">
            <a:extLst>
              <a:ext uri="{FF2B5EF4-FFF2-40B4-BE49-F238E27FC236}">
                <a16:creationId xmlns:a16="http://schemas.microsoft.com/office/drawing/2014/main" id="{FE90C871-F166-4767-B373-C5952A8A594F}"/>
              </a:ext>
            </a:extLst>
          </p:cNvPr>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User simulator reliability matters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Function-driven simulation reduces leakage</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Alignment with human interaction is evaluated</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This strengthens benchmark trustworthiness</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sp>
        <p:nvSpPr>
          <p:cNvPr id="7" name="직사각형 6">
            <a:extLst>
              <a:ext uri="{FF2B5EF4-FFF2-40B4-BE49-F238E27FC236}">
                <a16:creationId xmlns:a16="http://schemas.microsoft.com/office/drawing/2014/main" id="{53A2196A-D4BB-46D6-ADAD-C64C5BE018CA}"/>
              </a:ext>
            </a:extLst>
          </p:cNvPr>
          <p:cNvSpPr/>
          <p:nvPr/>
        </p:nvSpPr>
        <p:spPr>
          <a:xfrm>
            <a:off x="4399917" y="3414072"/>
            <a:ext cx="7405288" cy="242562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20;p20">
            <a:extLst>
              <a:ext uri="{FF2B5EF4-FFF2-40B4-BE49-F238E27FC236}">
                <a16:creationId xmlns:a16="http://schemas.microsoft.com/office/drawing/2014/main" id="{52E1E1D7-C4D3-40C3-A78C-E5C2EF457982}"/>
              </a:ext>
            </a:extLst>
          </p:cNvPr>
          <p:cNvSpPr txBox="1"/>
          <p:nvPr/>
        </p:nvSpPr>
        <p:spPr>
          <a:xfrm>
            <a:off x="4434349" y="3625303"/>
            <a:ext cx="7142961" cy="1723508"/>
          </a:xfrm>
          <a:prstGeom prst="rect">
            <a:avLst/>
          </a:prstGeom>
          <a:noFill/>
          <a:ln>
            <a:noFill/>
          </a:ln>
        </p:spPr>
        <p:txBody>
          <a:bodyPr spcFirstLastPara="1" wrap="square" lIns="121900" tIns="121900" rIns="121900" bIns="121900" anchor="t" anchorCtr="0">
            <a:spAutoFit/>
          </a:bodyPr>
          <a:lstStyle/>
          <a:p>
            <a:pPr marL="152396">
              <a:lnSpc>
                <a:spcPct val="150000"/>
              </a:lnSpc>
              <a:buClr>
                <a:schemeClr val="dk1"/>
              </a:buClr>
              <a:buSzPts val="1800"/>
            </a:pPr>
            <a:r>
              <a:rPr lang="en-US" altLang="ko" sz="1600" b="1" dirty="0">
                <a:solidFill>
                  <a:schemeClr val="dk1"/>
                </a:solidFill>
                <a:latin typeface="Roboto" panose="02000000000000000000" pitchFamily="2" charset="0"/>
                <a:ea typeface="Roboto" panose="02000000000000000000" pitchFamily="2" charset="0"/>
                <a:cs typeface="Calibri"/>
                <a:sym typeface="Calibri"/>
              </a:rPr>
              <a:t>Function-driven simulators demonstrate significantly stronger alignment with human behavior: GPT-4o with function calling achieves 0.84 Pearson correlation (p = 0.02) compared to 0.61 without function calling (p = 0.14), while Gemini-2.0-Flash shows similar improvements.</a:t>
            </a:r>
            <a:endParaRPr lang="en-US" sz="16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3" name="그림 2">
            <a:extLst>
              <a:ext uri="{FF2B5EF4-FFF2-40B4-BE49-F238E27FC236}">
                <a16:creationId xmlns:a16="http://schemas.microsoft.com/office/drawing/2014/main" id="{EBF9C05B-0570-4389-B213-16F9517A63FB}"/>
              </a:ext>
            </a:extLst>
          </p:cNvPr>
          <p:cNvPicPr>
            <a:picLocks noChangeAspect="1"/>
          </p:cNvPicPr>
          <p:nvPr/>
        </p:nvPicPr>
        <p:blipFill>
          <a:blip r:embed="rId3"/>
          <a:stretch>
            <a:fillRect/>
          </a:stretch>
        </p:blipFill>
        <p:spPr>
          <a:xfrm>
            <a:off x="614690" y="3256142"/>
            <a:ext cx="3768011" cy="2933129"/>
          </a:xfrm>
          <a:prstGeom prst="rect">
            <a:avLst/>
          </a:prstGeom>
        </p:spPr>
      </p:pic>
    </p:spTree>
    <p:extLst>
      <p:ext uri="{BB962C8B-B14F-4D97-AF65-F5344CB8AC3E}">
        <p14:creationId xmlns:p14="http://schemas.microsoft.com/office/powerpoint/2010/main" val="1579024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rPr>
              <a:t>Conclusion</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23</a:t>
            </a:fld>
            <a:endParaRPr/>
          </a:p>
        </p:txBody>
      </p:sp>
      <p:sp>
        <p:nvSpPr>
          <p:cNvPr id="8" name="Google Shape;152;p24">
            <a:extLst>
              <a:ext uri="{FF2B5EF4-FFF2-40B4-BE49-F238E27FC236}">
                <a16:creationId xmlns:a16="http://schemas.microsoft.com/office/drawing/2014/main" id="{55E01CC3-581F-4C02-ADD0-6F935EAC1925}"/>
              </a:ext>
            </a:extLst>
          </p:cNvPr>
          <p:cNvSpPr txBox="1"/>
          <p:nvPr/>
        </p:nvSpPr>
        <p:spPr>
          <a:xfrm>
            <a:off x="288000" y="1018301"/>
            <a:ext cx="11520000" cy="4401164"/>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BIRD-INTERACT evaluates Text-to-SQL through dynamic multi-turn interaction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It includes </a:t>
            </a:r>
          </a:p>
          <a:p>
            <a:pPr marL="1066796" lvl="1" indent="-457200">
              <a:lnSpc>
                <a:spcPct val="150000"/>
              </a:lnSpc>
              <a:buClr>
                <a:schemeClr val="dk1"/>
              </a:buClr>
              <a:buSzPts val="1800"/>
              <a:buFont typeface="+mj-lt"/>
              <a:buAutoNum type="arabicPeriod"/>
            </a:pPr>
            <a:r>
              <a:rPr lang="en-US" altLang="ko" sz="2000" dirty="0">
                <a:solidFill>
                  <a:schemeClr val="dk1"/>
                </a:solidFill>
                <a:latin typeface="Roboto" panose="02000000000000000000" pitchFamily="2" charset="0"/>
                <a:ea typeface="Roboto" panose="02000000000000000000" pitchFamily="2" charset="0"/>
                <a:cs typeface="Calibri"/>
                <a:sym typeface="Calibri"/>
              </a:rPr>
              <a:t>a function-driven user simulator</a:t>
            </a:r>
          </a:p>
          <a:p>
            <a:pPr marL="1066796" lvl="1" indent="-457200">
              <a:lnSpc>
                <a:spcPct val="150000"/>
              </a:lnSpc>
              <a:buClr>
                <a:schemeClr val="dk1"/>
              </a:buClr>
              <a:buSzPts val="1800"/>
              <a:buFont typeface="+mj-lt"/>
              <a:buAutoNum type="arabicPeriod"/>
            </a:pPr>
            <a:r>
              <a:rPr lang="en-US" altLang="ko" sz="2000" dirty="0">
                <a:solidFill>
                  <a:schemeClr val="dk1"/>
                </a:solidFill>
                <a:latin typeface="Roboto" panose="02000000000000000000" pitchFamily="2" charset="0"/>
                <a:ea typeface="Roboto" panose="02000000000000000000" pitchFamily="2" charset="0"/>
                <a:cs typeface="Calibri"/>
                <a:sym typeface="Calibri"/>
              </a:rPr>
              <a:t>dual settings: conversational and agentic modes</a:t>
            </a:r>
          </a:p>
          <a:p>
            <a:pPr marL="1066796" lvl="1" indent="-457200">
              <a:lnSpc>
                <a:spcPct val="150000"/>
              </a:lnSpc>
              <a:buClr>
                <a:schemeClr val="dk1"/>
              </a:buClr>
              <a:buSzPts val="1800"/>
              <a:buFont typeface="+mj-lt"/>
              <a:buAutoNum type="arabicPeriod"/>
            </a:pPr>
            <a:r>
              <a:rPr lang="en-US" altLang="ko" sz="2000" dirty="0">
                <a:solidFill>
                  <a:schemeClr val="dk1"/>
                </a:solidFill>
                <a:latin typeface="Roboto" panose="02000000000000000000" pitchFamily="2" charset="0"/>
                <a:ea typeface="Roboto" panose="02000000000000000000" pitchFamily="2" charset="0"/>
                <a:cs typeface="Calibri"/>
                <a:sym typeface="Calibri"/>
              </a:rPr>
              <a:t>900 challenging tasks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Main finding: </a:t>
            </a:r>
            <a:r>
              <a:rPr lang="en-US" altLang="ko" sz="2000" b="1" dirty="0">
                <a:solidFill>
                  <a:schemeClr val="dk1"/>
                </a:solidFill>
                <a:latin typeface="Roboto" panose="02000000000000000000" pitchFamily="2" charset="0"/>
                <a:ea typeface="Roboto" panose="02000000000000000000" pitchFamily="2" charset="0"/>
                <a:cs typeface="Calibri"/>
                <a:sym typeface="Calibri"/>
              </a:rPr>
              <a:t>SQL competence ≠ interaction competence</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Future work</a:t>
            </a:r>
          </a:p>
          <a:p>
            <a:pPr marL="1066785" lvl="1"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human-aligned local user simulator</a:t>
            </a:r>
          </a:p>
          <a:p>
            <a:pPr marL="1066785" lvl="1"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free-mode evaluation beyond strict budget constraints</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55675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텍스트 개체 틀 2">
            <a:extLst>
              <a:ext uri="{FF2B5EF4-FFF2-40B4-BE49-F238E27FC236}">
                <a16:creationId xmlns:a16="http://schemas.microsoft.com/office/drawing/2014/main" id="{7E860EF4-0C22-4CDB-8CC8-0583747AE8D3}"/>
              </a:ext>
            </a:extLst>
          </p:cNvPr>
          <p:cNvSpPr>
            <a:spLocks noGrp="1"/>
          </p:cNvSpPr>
          <p:nvPr>
            <p:ph type="body" idx="1"/>
          </p:nvPr>
        </p:nvSpPr>
        <p:spPr>
          <a:xfrm>
            <a:off x="288000" y="882000"/>
            <a:ext cx="11520000" cy="5615515"/>
          </a:xfrm>
        </p:spPr>
        <p:txBody>
          <a:bodyPr anchor="ctr">
            <a:normAutofit/>
          </a:bodyPr>
          <a:lstStyle/>
          <a:p>
            <a:pPr marL="152396" indent="0" algn="ctr">
              <a:buNone/>
            </a:pPr>
            <a:r>
              <a:rPr lang="en-US" sz="4000" b="0" dirty="0">
                <a:latin typeface="Arial Rounded MT Bold" panose="020F0704030504030204" pitchFamily="34" charset="0"/>
              </a:rPr>
              <a:t>Thank you for listening</a:t>
            </a:r>
          </a:p>
        </p:txBody>
      </p:sp>
    </p:spTree>
    <p:extLst>
      <p:ext uri="{BB962C8B-B14F-4D97-AF65-F5344CB8AC3E}">
        <p14:creationId xmlns:p14="http://schemas.microsoft.com/office/powerpoint/2010/main" val="955554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solidFill>
                  <a:srgbClr val="DC2314"/>
                </a:solidFill>
                <a:latin typeface="Roboto" panose="02000000000000000000" pitchFamily="2" charset="0"/>
                <a:ea typeface="Roboto" panose="02000000000000000000" pitchFamily="2" charset="0"/>
              </a:rPr>
              <a:t>Impact Factor</a:t>
            </a:r>
            <a:endParaRPr dirty="0">
              <a:solidFill>
                <a:srgbClr val="DC2314"/>
              </a:solidFill>
              <a:latin typeface="Roboto" panose="02000000000000000000" pitchFamily="2" charset="0"/>
              <a:ea typeface="Roboto" panose="02000000000000000000" pitchFamily="2" charset="0"/>
            </a:endParaRPr>
          </a:p>
        </p:txBody>
      </p:sp>
      <p:sp>
        <p:nvSpPr>
          <p:cNvPr id="110" name="Google Shape;110;p19"/>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r>
              <a:rPr lang="en-US" altLang="ko" kern="0" dirty="0">
                <a:solidFill>
                  <a:srgbClr val="000000"/>
                </a:solidFill>
              </a:rPr>
              <a:t>INFONET LAB.</a:t>
            </a:r>
            <a:endParaRPr kern="0" dirty="0">
              <a:solidFill>
                <a:srgbClr val="000000"/>
              </a:solidFill>
            </a:endParaRPr>
          </a:p>
        </p:txBody>
      </p:sp>
      <p:sp>
        <p:nvSpPr>
          <p:cNvPr id="111" name="Google Shape;111;p19"/>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fld id="{00000000-1234-1234-1234-123412341234}" type="slidenum">
              <a:rPr lang="en-US" altLang="ko" kern="0">
                <a:solidFill>
                  <a:srgbClr val="000000"/>
                </a:solidFill>
              </a:rPr>
              <a:pPr defTabSz="1219170" latinLnBrk="0">
                <a:buClr>
                  <a:srgbClr val="000000"/>
                </a:buClr>
              </a:pPr>
              <a:t>3</a:t>
            </a:fld>
            <a:endParaRPr kern="0">
              <a:solidFill>
                <a:srgbClr val="000000"/>
              </a:solidFill>
            </a:endParaRPr>
          </a:p>
        </p:txBody>
      </p:sp>
      <p:pic>
        <p:nvPicPr>
          <p:cNvPr id="2" name="그림 1">
            <a:extLst>
              <a:ext uri="{FF2B5EF4-FFF2-40B4-BE49-F238E27FC236}">
                <a16:creationId xmlns:a16="http://schemas.microsoft.com/office/drawing/2014/main" id="{830AB6E2-BB42-400C-A319-0F77932AC4AF}"/>
              </a:ext>
            </a:extLst>
          </p:cNvPr>
          <p:cNvPicPr>
            <a:picLocks noChangeAspect="1"/>
          </p:cNvPicPr>
          <p:nvPr/>
        </p:nvPicPr>
        <p:blipFill>
          <a:blip r:embed="rId3"/>
          <a:stretch>
            <a:fillRect/>
          </a:stretch>
        </p:blipFill>
        <p:spPr>
          <a:xfrm>
            <a:off x="6251296" y="896614"/>
            <a:ext cx="5627009" cy="5527089"/>
          </a:xfrm>
          <a:prstGeom prst="rect">
            <a:avLst/>
          </a:prstGeom>
        </p:spPr>
      </p:pic>
      <p:sp>
        <p:nvSpPr>
          <p:cNvPr id="3" name="직사각형 2">
            <a:extLst>
              <a:ext uri="{FF2B5EF4-FFF2-40B4-BE49-F238E27FC236}">
                <a16:creationId xmlns:a16="http://schemas.microsoft.com/office/drawing/2014/main" id="{E5C9F3B5-3BD4-4D05-BF85-A86DA2B7E4F5}"/>
              </a:ext>
            </a:extLst>
          </p:cNvPr>
          <p:cNvSpPr/>
          <p:nvPr/>
        </p:nvSpPr>
        <p:spPr>
          <a:xfrm>
            <a:off x="9627577" y="5187462"/>
            <a:ext cx="756138" cy="351692"/>
          </a:xfrm>
          <a:prstGeom prst="rect">
            <a:avLst/>
          </a:prstGeom>
          <a:noFill/>
          <a:ln>
            <a:solidFill>
              <a:srgbClr val="DC23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20;p20">
            <a:extLst>
              <a:ext uri="{FF2B5EF4-FFF2-40B4-BE49-F238E27FC236}">
                <a16:creationId xmlns:a16="http://schemas.microsoft.com/office/drawing/2014/main" id="{A7C9ED3D-4B42-4EE2-BC3D-9D155D9DAD34}"/>
              </a:ext>
            </a:extLst>
          </p:cNvPr>
          <p:cNvSpPr txBox="1"/>
          <p:nvPr/>
        </p:nvSpPr>
        <p:spPr>
          <a:xfrm>
            <a:off x="288001" y="1018301"/>
            <a:ext cx="5541300" cy="301617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Published at ICLR 2026</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ICLR is a top-tier ML research venue</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In ML, top conferences often play the role journals play in other fields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This work should be read as a field-level benchmark paper</a:t>
            </a:r>
            <a:endParaRPr sz="2000" dirty="0">
              <a:solidFill>
                <a:schemeClr val="dk1"/>
              </a:solidFill>
              <a:latin typeface="Roboto" panose="02000000000000000000" pitchFamily="2" charset="0"/>
              <a:ea typeface="Roboto" panose="02000000000000000000" pitchFamily="2" charset="0"/>
              <a:cs typeface="Calibri"/>
              <a:sym typeface="Calibri"/>
            </a:endParaRPr>
          </a:p>
        </p:txBody>
      </p:sp>
      <p:pic>
        <p:nvPicPr>
          <p:cNvPr id="4" name="그림 3">
            <a:extLst>
              <a:ext uri="{FF2B5EF4-FFF2-40B4-BE49-F238E27FC236}">
                <a16:creationId xmlns:a16="http://schemas.microsoft.com/office/drawing/2014/main" id="{F8BF6CEB-3AB0-452A-AF83-2D550081D2DB}"/>
              </a:ext>
            </a:extLst>
          </p:cNvPr>
          <p:cNvPicPr>
            <a:picLocks noChangeAspect="1"/>
          </p:cNvPicPr>
          <p:nvPr/>
        </p:nvPicPr>
        <p:blipFill>
          <a:blip r:embed="rId4"/>
          <a:stretch>
            <a:fillRect/>
          </a:stretch>
        </p:blipFill>
        <p:spPr>
          <a:xfrm>
            <a:off x="1201856" y="3916377"/>
            <a:ext cx="4627445" cy="25073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Prior Evaluation Limitation</a:t>
            </a: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4</a:t>
            </a:fld>
            <a:endParaRPr/>
          </a:p>
        </p:txBody>
      </p:sp>
      <p:sp>
        <p:nvSpPr>
          <p:cNvPr id="120" name="Google Shape;120;p20"/>
          <p:cNvSpPr txBox="1"/>
          <p:nvPr/>
        </p:nvSpPr>
        <p:spPr>
          <a:xfrm>
            <a:off x="288000" y="1018301"/>
            <a:ext cx="1152000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Many multi-turn benchmarks use fixed dialogue transcripts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They do not evaluate the model’s own interaction policy</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Existing settings often over-focus on SELECT-style queries</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Clarification, debugging, and tool use are under-evaluated</a:t>
            </a:r>
          </a:p>
        </p:txBody>
      </p:sp>
    </p:spTree>
    <p:extLst>
      <p:ext uri="{BB962C8B-B14F-4D97-AF65-F5344CB8AC3E}">
        <p14:creationId xmlns:p14="http://schemas.microsoft.com/office/powerpoint/2010/main" val="2540989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t>Key Idea of this Paper</a:t>
            </a:r>
            <a:endParaRPr dirty="0"/>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5</a:t>
            </a:fld>
            <a:endParaRPr/>
          </a:p>
        </p:txBody>
      </p:sp>
      <p:sp>
        <p:nvSpPr>
          <p:cNvPr id="120" name="Google Shape;120;p20"/>
          <p:cNvSpPr txBox="1"/>
          <p:nvPr/>
        </p:nvSpPr>
        <p:spPr>
          <a:xfrm>
            <a:off x="288000" y="1018301"/>
            <a:ext cx="11710960" cy="2092840"/>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From static SQL evaluation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To interactive task-solving evaluation</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SQL competence ≠ interaction competence</a:t>
            </a:r>
          </a:p>
          <a:p>
            <a:pPr marL="609585" indent="-457189">
              <a:lnSpc>
                <a:spcPct val="150000"/>
              </a:lnSpc>
              <a:buClr>
                <a:schemeClr val="dk1"/>
              </a:buClr>
              <a:buSzPts val="1800"/>
              <a:buFont typeface="Calibri"/>
              <a:buChar char="●"/>
            </a:pPr>
            <a:r>
              <a:rPr lang="en-US" altLang="ko" sz="2000" dirty="0">
                <a:solidFill>
                  <a:schemeClr val="dk1"/>
                </a:solidFill>
                <a:latin typeface="Roboto" panose="02000000000000000000" pitchFamily="2" charset="0"/>
                <a:ea typeface="Roboto" panose="02000000000000000000" pitchFamily="2" charset="0"/>
                <a:cs typeface="Calibri"/>
                <a:sym typeface="Calibri"/>
              </a:rPr>
              <a:t>Interaction itself should be measured</a:t>
            </a:r>
            <a:endParaRPr sz="2000" dirty="0">
              <a:solidFill>
                <a:schemeClr val="dk1"/>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3962031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Task Definition</a:t>
            </a:r>
            <a:endParaRPr dirty="0">
              <a:latin typeface="Roboto" panose="02000000000000000000" pitchFamily="2" charset="0"/>
              <a:ea typeface="Roboto" panose="02000000000000000000"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6</a:t>
            </a:fld>
            <a:endParaRPr/>
          </a:p>
        </p:txBody>
      </p:sp>
      <p:sp>
        <p:nvSpPr>
          <p:cNvPr id="9" name="Google Shape;120;p20">
            <a:extLst>
              <a:ext uri="{FF2B5EF4-FFF2-40B4-BE49-F238E27FC236}">
                <a16:creationId xmlns:a16="http://schemas.microsoft.com/office/drawing/2014/main" id="{F348BA0F-3AB9-4F38-9FD0-50C75C2C996A}"/>
              </a:ext>
            </a:extLst>
          </p:cNvPr>
          <p:cNvSpPr txBox="1"/>
          <p:nvPr/>
        </p:nvSpPr>
        <p:spPr>
          <a:xfrm>
            <a:off x="287999" y="938905"/>
            <a:ext cx="11520000" cy="4262665"/>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Interactive Text-to-SQL is a collaboration between system </a:t>
            </a:r>
            <a:r>
              <a:rPr lang="ko" altLang="en-US" sz="2000" b="1" dirty="0">
                <a:solidFill>
                  <a:schemeClr val="dk1"/>
                </a:solidFill>
                <a:latin typeface="Roboto" panose="02000000000000000000" pitchFamily="2" charset="0"/>
                <a:ea typeface="Roboto" panose="02000000000000000000" pitchFamily="2" charset="0"/>
                <a:cs typeface="Calibri"/>
                <a:sym typeface="Calibri"/>
              </a:rPr>
              <a:t>𝑆𝜃</a:t>
            </a:r>
            <a:r>
              <a:rPr lang="el-GR" altLang="ko" sz="2000" b="1" dirty="0">
                <a:solidFill>
                  <a:schemeClr val="dk1"/>
                </a:solidFill>
                <a:latin typeface="Roboto" panose="02000000000000000000" pitchFamily="2" charset="0"/>
                <a:ea typeface="Roboto" panose="02000000000000000000" pitchFamily="2" charset="0"/>
                <a:cs typeface="Calibri"/>
                <a:sym typeface="Calibri"/>
              </a:rPr>
              <a:t> </a:t>
            </a:r>
            <a:r>
              <a:rPr lang="en-US" altLang="ko" sz="2000" b="1" dirty="0">
                <a:solidFill>
                  <a:schemeClr val="dk1"/>
                </a:solidFill>
                <a:latin typeface="Roboto" panose="02000000000000000000" pitchFamily="2" charset="0"/>
                <a:ea typeface="Roboto" panose="02000000000000000000" pitchFamily="2" charset="0"/>
                <a:cs typeface="Calibri"/>
                <a:sym typeface="Calibri"/>
              </a:rPr>
              <a:t>and user simulator </a:t>
            </a:r>
            <a:r>
              <a:rPr lang="ko" altLang="en-US" sz="2000" b="1" dirty="0">
                <a:solidFill>
                  <a:schemeClr val="dk1"/>
                </a:solidFill>
                <a:latin typeface="Roboto" panose="02000000000000000000" pitchFamily="2" charset="0"/>
                <a:ea typeface="Roboto" panose="02000000000000000000" pitchFamily="2" charset="0"/>
                <a:cs typeface="Calibri"/>
                <a:sym typeface="Calibri"/>
              </a:rPr>
              <a:t>𝑈𝛾</a:t>
            </a:r>
            <a:endParaRPr lang="en-US" altLang="ko" sz="2000" b="1" dirty="0">
              <a:solidFill>
                <a:schemeClr val="dk1"/>
              </a:solidFill>
              <a:latin typeface="Roboto" panose="02000000000000000000" pitchFamily="2" charset="0"/>
              <a:ea typeface="Roboto" panose="02000000000000000000" pitchFamily="2" charset="0"/>
              <a:cs typeface="Calibri"/>
              <a:sym typeface="Calibri"/>
            </a:endParaRP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The interaction happens over environment</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E = {D, M, K}</a:t>
            </a:r>
          </a:p>
          <a:p>
            <a:pPr marL="1066785" lvl="1"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D: executable database</a:t>
            </a:r>
          </a:p>
          <a:p>
            <a:pPr marL="1066785" lvl="1"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M: schema metadata</a:t>
            </a:r>
          </a:p>
          <a:p>
            <a:pPr marL="1066785" lvl="1"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K: external knowledge</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A task consists of related sub-tasks Q = {q₁, q₂, …, qₙ}</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Every turn, the user simulator provides input, the system responds, and the history is updated</a:t>
            </a:r>
          </a:p>
          <a:p>
            <a:pPr marL="609585" indent="-457189">
              <a:lnSpc>
                <a:spcPct val="150000"/>
              </a:lnSpc>
              <a:buClr>
                <a:schemeClr val="dk1"/>
              </a:buClr>
              <a:buSzPts val="1800"/>
              <a:buFont typeface="Calibri"/>
              <a:buChar char="●"/>
            </a:pPr>
            <a:r>
              <a:rPr lang="en-US" altLang="ko" sz="2000" b="1" dirty="0">
                <a:solidFill>
                  <a:schemeClr val="dk1"/>
                </a:solidFill>
                <a:latin typeface="Roboto" panose="02000000000000000000" pitchFamily="2" charset="0"/>
                <a:ea typeface="Roboto" panose="02000000000000000000" pitchFamily="2" charset="0"/>
                <a:cs typeface="Calibri"/>
                <a:sym typeface="Calibri"/>
              </a:rPr>
              <a:t>The goal is to produce SQL solutions{</a:t>
            </a:r>
            <a:r>
              <a:rPr lang="el-GR" altLang="ko" sz="2000" b="1" dirty="0">
                <a:solidFill>
                  <a:schemeClr val="dk1"/>
                </a:solidFill>
                <a:latin typeface="Roboto" panose="02000000000000000000" pitchFamily="2" charset="0"/>
                <a:ea typeface="Roboto" panose="02000000000000000000" pitchFamily="2" charset="0"/>
                <a:cs typeface="Calibri"/>
                <a:sym typeface="Calibri"/>
              </a:rPr>
              <a:t>σ₁, …, σₙ} </a:t>
            </a:r>
            <a:r>
              <a:rPr lang="en-US" altLang="ko" sz="2000" b="1" dirty="0">
                <a:solidFill>
                  <a:schemeClr val="dk1"/>
                </a:solidFill>
                <a:latin typeface="Roboto" panose="02000000000000000000" pitchFamily="2" charset="0"/>
                <a:ea typeface="Roboto" panose="02000000000000000000" pitchFamily="2" charset="0"/>
                <a:cs typeface="Calibri"/>
                <a:sym typeface="Calibri"/>
              </a:rPr>
              <a:t>through interaction</a:t>
            </a:r>
            <a:endParaRPr sz="2000" dirty="0">
              <a:solidFill>
                <a:srgbClr val="FF0000"/>
              </a:solidFill>
              <a:latin typeface="Roboto" panose="02000000000000000000" pitchFamily="2" charset="0"/>
              <a:ea typeface="Roboto" panose="02000000000000000000" pitchFamily="2" charset="0"/>
              <a:cs typeface="Calibri"/>
              <a:sym typeface="Calibri"/>
            </a:endParaRPr>
          </a:p>
        </p:txBody>
      </p:sp>
      <p:pic>
        <p:nvPicPr>
          <p:cNvPr id="5" name="그림 4">
            <a:extLst>
              <a:ext uri="{FF2B5EF4-FFF2-40B4-BE49-F238E27FC236}">
                <a16:creationId xmlns:a16="http://schemas.microsoft.com/office/drawing/2014/main" id="{84432A63-4E4B-4534-A904-B89C848A6E80}"/>
              </a:ext>
            </a:extLst>
          </p:cNvPr>
          <p:cNvPicPr>
            <a:picLocks noChangeAspect="1"/>
          </p:cNvPicPr>
          <p:nvPr/>
        </p:nvPicPr>
        <p:blipFill>
          <a:blip r:embed="rId3"/>
          <a:stretch>
            <a:fillRect/>
          </a:stretch>
        </p:blipFill>
        <p:spPr>
          <a:xfrm>
            <a:off x="4095085" y="2443038"/>
            <a:ext cx="7808916" cy="7115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Overview</a:t>
            </a:r>
            <a:endParaRPr dirty="0">
              <a:latin typeface="Roboto" panose="02000000000000000000" pitchFamily="2" charset="0"/>
              <a:ea typeface="Roboto" panose="02000000000000000000"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7</a:t>
            </a:fld>
            <a:endParaRPr/>
          </a:p>
        </p:txBody>
      </p:sp>
      <p:sp>
        <p:nvSpPr>
          <p:cNvPr id="120" name="Google Shape;120;p20"/>
          <p:cNvSpPr txBox="1"/>
          <p:nvPr/>
        </p:nvSpPr>
        <p:spPr>
          <a:xfrm>
            <a:off x="288000" y="1018301"/>
            <a:ext cx="11520000" cy="1908174"/>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Ambiguous primary sub-task</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Follow-up sub-task after success</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Some follow-ups are state-dependent</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Executable tests define correctness</a:t>
            </a:r>
            <a:endParaRPr dirty="0">
              <a:solidFill>
                <a:srgbClr val="FF0000"/>
              </a:solidFill>
              <a:latin typeface="Roboto" panose="02000000000000000000" pitchFamily="2" charset="0"/>
              <a:ea typeface="Roboto" panose="02000000000000000000" pitchFamily="2" charset="0"/>
              <a:cs typeface="Calibri"/>
              <a:sym typeface="Calibri"/>
            </a:endParaRPr>
          </a:p>
        </p:txBody>
      </p:sp>
      <p:pic>
        <p:nvPicPr>
          <p:cNvPr id="5" name="그림 4">
            <a:extLst>
              <a:ext uri="{FF2B5EF4-FFF2-40B4-BE49-F238E27FC236}">
                <a16:creationId xmlns:a16="http://schemas.microsoft.com/office/drawing/2014/main" id="{2158848B-AE59-4270-B328-C434A5B77452}"/>
              </a:ext>
            </a:extLst>
          </p:cNvPr>
          <p:cNvPicPr>
            <a:picLocks noChangeAspect="1"/>
          </p:cNvPicPr>
          <p:nvPr/>
        </p:nvPicPr>
        <p:blipFill>
          <a:blip r:embed="rId3"/>
          <a:stretch>
            <a:fillRect/>
          </a:stretch>
        </p:blipFill>
        <p:spPr>
          <a:xfrm>
            <a:off x="553915" y="979552"/>
            <a:ext cx="10988170" cy="5454672"/>
          </a:xfrm>
          <a:prstGeom prst="rect">
            <a:avLst/>
          </a:prstGeom>
        </p:spPr>
      </p:pic>
    </p:spTree>
    <p:extLst>
      <p:ext uri="{BB962C8B-B14F-4D97-AF65-F5344CB8AC3E}">
        <p14:creationId xmlns:p14="http://schemas.microsoft.com/office/powerpoint/2010/main" val="961749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6" name="그림 5">
            <a:extLst>
              <a:ext uri="{FF2B5EF4-FFF2-40B4-BE49-F238E27FC236}">
                <a16:creationId xmlns:a16="http://schemas.microsoft.com/office/drawing/2014/main" id="{9DA1486F-183C-4217-96A0-768A1C1DDEC5}"/>
              </a:ext>
            </a:extLst>
          </p:cNvPr>
          <p:cNvPicPr>
            <a:picLocks noChangeAspect="1"/>
          </p:cNvPicPr>
          <p:nvPr/>
        </p:nvPicPr>
        <p:blipFill>
          <a:blip r:embed="rId3"/>
          <a:stretch>
            <a:fillRect/>
          </a:stretch>
        </p:blipFill>
        <p:spPr>
          <a:xfrm>
            <a:off x="553915" y="979552"/>
            <a:ext cx="10988170" cy="5454672"/>
          </a:xfrm>
          <a:prstGeom prst="rect">
            <a:avLst/>
          </a:prstGeom>
        </p:spPr>
      </p:pic>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8</a:t>
            </a:fld>
            <a:endParaRPr/>
          </a:p>
        </p:txBody>
      </p:sp>
      <p:sp>
        <p:nvSpPr>
          <p:cNvPr id="2" name="직사각형 1">
            <a:extLst>
              <a:ext uri="{FF2B5EF4-FFF2-40B4-BE49-F238E27FC236}">
                <a16:creationId xmlns:a16="http://schemas.microsoft.com/office/drawing/2014/main" id="{4A3A4307-EC6B-45C1-BBB9-ABFD4CD85459}"/>
              </a:ext>
            </a:extLst>
          </p:cNvPr>
          <p:cNvSpPr/>
          <p:nvPr/>
        </p:nvSpPr>
        <p:spPr>
          <a:xfrm>
            <a:off x="650631" y="2725615"/>
            <a:ext cx="2910254" cy="1248508"/>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직사각형 2">
            <a:extLst>
              <a:ext uri="{FF2B5EF4-FFF2-40B4-BE49-F238E27FC236}">
                <a16:creationId xmlns:a16="http://schemas.microsoft.com/office/drawing/2014/main" id="{4EDF3F58-CDE1-4337-A143-AA327387CB4A}"/>
              </a:ext>
            </a:extLst>
          </p:cNvPr>
          <p:cNvSpPr/>
          <p:nvPr/>
        </p:nvSpPr>
        <p:spPr>
          <a:xfrm>
            <a:off x="4803531" y="1670538"/>
            <a:ext cx="5316415" cy="351692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20;p20">
            <a:extLst>
              <a:ext uri="{FF2B5EF4-FFF2-40B4-BE49-F238E27FC236}">
                <a16:creationId xmlns:a16="http://schemas.microsoft.com/office/drawing/2014/main" id="{E079A8EB-ADC1-40DB-BB3A-B00779D9963F}"/>
              </a:ext>
            </a:extLst>
          </p:cNvPr>
          <p:cNvSpPr txBox="1"/>
          <p:nvPr/>
        </p:nvSpPr>
        <p:spPr>
          <a:xfrm>
            <a:off x="4854819" y="2474912"/>
            <a:ext cx="5213838" cy="1908174"/>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Model ↔ User Simulator</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Model ↔ DB Environment</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Clarify, retrieve, execute, revise</a:t>
            </a:r>
          </a:p>
          <a:p>
            <a:pPr marL="609585" indent="-457189">
              <a:lnSpc>
                <a:spcPct val="150000"/>
              </a:lnSpc>
              <a:buClr>
                <a:schemeClr val="dk1"/>
              </a:buClr>
              <a:buSzPts val="1800"/>
              <a:buFont typeface="Calibri"/>
              <a:buChar char="●"/>
            </a:pPr>
            <a:r>
              <a:rPr lang="en-US" altLang="ko" b="1" dirty="0">
                <a:solidFill>
                  <a:schemeClr val="dk1"/>
                </a:solidFill>
                <a:latin typeface="Roboto" panose="02000000000000000000" pitchFamily="2" charset="0"/>
                <a:ea typeface="Roboto" panose="02000000000000000000" pitchFamily="2" charset="0"/>
                <a:cs typeface="Calibri"/>
                <a:sym typeface="Calibri"/>
              </a:rPr>
              <a:t>End-to-end task completion</a:t>
            </a:r>
            <a:endParaRPr dirty="0">
              <a:solidFill>
                <a:srgbClr val="FF0000"/>
              </a:solidFill>
              <a:latin typeface="Roboto" panose="02000000000000000000" pitchFamily="2" charset="0"/>
              <a:ea typeface="Roboto" panose="02000000000000000000" pitchFamily="2" charset="0"/>
              <a:cs typeface="Calibri"/>
              <a:sym typeface="Calibri"/>
            </a:endParaRPr>
          </a:p>
        </p:txBody>
      </p:sp>
      <p:sp>
        <p:nvSpPr>
          <p:cNvPr id="13" name="Google Shape;117;p20">
            <a:extLst>
              <a:ext uri="{FF2B5EF4-FFF2-40B4-BE49-F238E27FC236}">
                <a16:creationId xmlns:a16="http://schemas.microsoft.com/office/drawing/2014/main" id="{299FA0CA-C0AD-4CC3-88A6-6AD13577DEED}"/>
              </a:ext>
            </a:extLst>
          </p:cNvPr>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Overview</a:t>
            </a:r>
            <a:endParaRPr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4399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latin typeface="Roboto" panose="02000000000000000000" pitchFamily="2" charset="0"/>
                <a:ea typeface="Roboto" panose="02000000000000000000" pitchFamily="2" charset="0"/>
              </a:rPr>
              <a:t>Why Interaction Is Necessary</a:t>
            </a:r>
            <a:endParaRPr dirty="0">
              <a:latin typeface="Roboto" panose="02000000000000000000" pitchFamily="2" charset="0"/>
              <a:ea typeface="Roboto" panose="02000000000000000000"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a:t>INFONET LAB.</a:t>
            </a:r>
            <a:endParaRPr/>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9</a:t>
            </a:fld>
            <a:endParaRPr/>
          </a:p>
        </p:txBody>
      </p:sp>
      <p:pic>
        <p:nvPicPr>
          <p:cNvPr id="2" name="그림 1">
            <a:extLst>
              <a:ext uri="{FF2B5EF4-FFF2-40B4-BE49-F238E27FC236}">
                <a16:creationId xmlns:a16="http://schemas.microsoft.com/office/drawing/2014/main" id="{7D2A1FEA-0019-46AA-BE70-AE1C58DC78C4}"/>
              </a:ext>
            </a:extLst>
          </p:cNvPr>
          <p:cNvPicPr>
            <a:picLocks noChangeAspect="1"/>
          </p:cNvPicPr>
          <p:nvPr/>
        </p:nvPicPr>
        <p:blipFill>
          <a:blip r:embed="rId3"/>
          <a:stretch>
            <a:fillRect/>
          </a:stretch>
        </p:blipFill>
        <p:spPr>
          <a:xfrm>
            <a:off x="8026557" y="1285576"/>
            <a:ext cx="3781443" cy="3479855"/>
          </a:xfrm>
          <a:prstGeom prst="rect">
            <a:avLst/>
          </a:prstGeom>
        </p:spPr>
      </p:pic>
      <p:sp>
        <p:nvSpPr>
          <p:cNvPr id="120" name="Google Shape;120;p20"/>
          <p:cNvSpPr txBox="1"/>
          <p:nvPr/>
        </p:nvSpPr>
        <p:spPr>
          <a:xfrm>
            <a:off x="287999" y="1018301"/>
            <a:ext cx="7660247" cy="3985666"/>
          </a:xfrm>
          <a:prstGeom prst="rect">
            <a:avLst/>
          </a:prstGeom>
          <a:noFill/>
          <a:ln>
            <a:noFill/>
          </a:ln>
        </p:spPr>
        <p:txBody>
          <a:bodyPr spcFirstLastPara="1" wrap="square" lIns="121900" tIns="121900" rIns="121900" bIns="121900" anchor="t" anchorCtr="0">
            <a:spAutoFit/>
          </a:bodyPr>
          <a:lstStyle/>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Ambiguity is intentionally injected</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Intent ambiguity (e.g., "elderly people“)</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Implementation/knowledge/environment ambiguity</a:t>
            </a:r>
          </a:p>
          <a:p>
            <a:pPr marL="1066785" lvl="1"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One-shot knowledge ambiguity, where isolated knowledge entries are removed. </a:t>
            </a:r>
          </a:p>
          <a:p>
            <a:pPr marL="1066785" lvl="1"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Knowledge chain breaking, where intermediate nodes in multi-hop knowledge chains are masked. For example, consider the chain "urgent care" →"AVS" → "IF/CPI" in Figure 2.</a:t>
            </a:r>
          </a:p>
          <a:p>
            <a:pPr marL="609585" indent="-457189">
              <a:lnSpc>
                <a:spcPct val="150000"/>
              </a:lnSpc>
              <a:buClr>
                <a:schemeClr val="dk1"/>
              </a:buClr>
              <a:buSzPts val="1800"/>
              <a:buFont typeface="Calibri"/>
              <a:buChar char="●"/>
            </a:pPr>
            <a:r>
              <a:rPr lang="en-US" altLang="ko" dirty="0">
                <a:solidFill>
                  <a:schemeClr val="dk1"/>
                </a:solidFill>
                <a:latin typeface="Roboto" panose="02000000000000000000" pitchFamily="2" charset="0"/>
                <a:ea typeface="Roboto" panose="02000000000000000000" pitchFamily="2" charset="0"/>
                <a:cs typeface="Calibri"/>
                <a:sym typeface="Calibri"/>
              </a:rPr>
              <a:t>The model must ask before acting</a:t>
            </a:r>
            <a:endParaRPr lang="en-US" dirty="0">
              <a:solidFill>
                <a:srgbClr val="FF0000"/>
              </a:solidFill>
              <a:latin typeface="Roboto" panose="02000000000000000000" pitchFamily="2" charset="0"/>
              <a:ea typeface="Roboto" panose="02000000000000000000" pitchFamily="2" charset="0"/>
              <a:cs typeface="Calibri"/>
              <a:sym typeface="Calibri"/>
            </a:endParaRPr>
          </a:p>
        </p:txBody>
      </p:sp>
    </p:spTree>
    <p:extLst>
      <p:ext uri="{BB962C8B-B14F-4D97-AF65-F5344CB8AC3E}">
        <p14:creationId xmlns:p14="http://schemas.microsoft.com/office/powerpoint/2010/main" val="2267852947"/>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TotalTime>
  <Words>4247</Words>
  <Application>Microsoft Office PowerPoint</Application>
  <PresentationFormat>와이드스크린</PresentationFormat>
  <Paragraphs>279</Paragraphs>
  <Slides>24</Slides>
  <Notes>23</Notes>
  <HiddenSlides>0</HiddenSlides>
  <MMClips>0</MMClips>
  <ScaleCrop>false</ScaleCrop>
  <HeadingPairs>
    <vt:vector size="6" baseType="variant">
      <vt:variant>
        <vt:lpstr>사용한 글꼴</vt:lpstr>
      </vt:variant>
      <vt:variant>
        <vt:i4>9</vt:i4>
      </vt:variant>
      <vt:variant>
        <vt:lpstr>테마</vt:lpstr>
      </vt:variant>
      <vt:variant>
        <vt:i4>2</vt:i4>
      </vt:variant>
      <vt:variant>
        <vt:lpstr>슬라이드 제목</vt:lpstr>
      </vt:variant>
      <vt:variant>
        <vt:i4>24</vt:i4>
      </vt:variant>
    </vt:vector>
  </HeadingPairs>
  <TitlesOfParts>
    <vt:vector size="35" baseType="lpstr">
      <vt:lpstr>inter</vt:lpstr>
      <vt:lpstr>Noto Sans Symbols</vt:lpstr>
      <vt:lpstr>Segoe UI Web (West European)</vt:lpstr>
      <vt:lpstr>맑은 고딕</vt:lpstr>
      <vt:lpstr>Arial</vt:lpstr>
      <vt:lpstr>Arial Rounded MT Bold</vt:lpstr>
      <vt:lpstr>Calibri</vt:lpstr>
      <vt:lpstr>Courier New</vt:lpstr>
      <vt:lpstr>Roboto</vt:lpstr>
      <vt:lpstr>Office 테마</vt:lpstr>
      <vt:lpstr>1_Office 테마</vt:lpstr>
      <vt:lpstr>PowerPoint 프레젠테이션</vt:lpstr>
      <vt:lpstr>Problem</vt:lpstr>
      <vt:lpstr>Impact Factor</vt:lpstr>
      <vt:lpstr>Prior Evaluation Limitation</vt:lpstr>
      <vt:lpstr>Key Idea of this Paper</vt:lpstr>
      <vt:lpstr>Task Definition</vt:lpstr>
      <vt:lpstr>Overview</vt:lpstr>
      <vt:lpstr>Overview</vt:lpstr>
      <vt:lpstr>Why Interaction Is Necessary</vt:lpstr>
      <vt:lpstr>Why Follow-Up Matters</vt:lpstr>
      <vt:lpstr>Benchmark Components</vt:lpstr>
      <vt:lpstr>Two Evaluation Modes</vt:lpstr>
      <vt:lpstr>c-Interact</vt:lpstr>
      <vt:lpstr>a-Interact</vt:lpstr>
      <vt:lpstr>Dataset Scale and Coverage</vt:lpstr>
      <vt:lpstr>Experiments</vt:lpstr>
      <vt:lpstr>Main Results</vt:lpstr>
      <vt:lpstr>Main Results</vt:lpstr>
      <vt:lpstr>Discussion 1: Memory Grafting</vt:lpstr>
      <vt:lpstr>Discussion 2: Interaction Test-Time Scaling</vt:lpstr>
      <vt:lpstr>Discussion 3: Action Patterns in a-Interact</vt:lpstr>
      <vt:lpstr>Discussion 4: Simulator Reliability and Human Alignment</vt:lpstr>
      <vt:lpstr>Conclusion</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Sumin</dc:creator>
  <cp:keywords>Journal Club</cp:keywords>
  <cp:lastModifiedBy>김수민</cp:lastModifiedBy>
  <cp:revision>245</cp:revision>
  <dcterms:created xsi:type="dcterms:W3CDTF">2025-03-26T01:17:58Z</dcterms:created>
  <dcterms:modified xsi:type="dcterms:W3CDTF">2026-03-20T02:21:32Z</dcterms:modified>
</cp:coreProperties>
</file>