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64" r:id="rId3"/>
    <p:sldId id="282" r:id="rId4"/>
    <p:sldId id="278" r:id="rId5"/>
    <p:sldId id="279" r:id="rId6"/>
    <p:sldId id="291" r:id="rId7"/>
    <p:sldId id="292" r:id="rId8"/>
    <p:sldId id="294" r:id="rId9"/>
    <p:sldId id="295" r:id="rId10"/>
    <p:sldId id="296" r:id="rId11"/>
    <p:sldId id="293" r:id="rId12"/>
    <p:sldId id="285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18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5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30B3A-62E7-4A7C-9558-23DE2080254E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C57BA-06D2-4ED1-970D-DF1ABC8738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224ff51afe_2_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3224ff51afe_2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0051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66F18B-BF25-4B17-949A-5C1E98EE2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F41DD14-F2E5-4F52-AE67-3E0E0B1BA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26A833-CF83-4F9E-BE89-6D8FAF067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80281A5-B7B8-440E-AA6E-7FEB8A42E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6F500A-772C-4D96-8A2A-92D3AC6B8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229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5C792C-FC80-41BC-BE10-DC87B6126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EE6244E-E715-4BB5-AC1E-7AF72239E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F7253CF-F361-4B58-9708-944FB66D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D9F29D-5E03-42AB-B749-98A03A803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AC3470-C7AD-43C9-97A7-92F998C2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780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A758258-9731-4E84-97A6-7BADCDB80D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493136F-BFFF-42ED-9B74-0E1DDC3CD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47710DD-730E-421A-98CD-5BB0A5E21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0A2B27-0D1F-4EAB-8453-067C4D9C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86BA66A-18ED-416B-8527-9D0931704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4381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>
  <p:cSld name="제목 슬라이드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ctrTitle"/>
          </p:nvPr>
        </p:nvSpPr>
        <p:spPr>
          <a:xfrm>
            <a:off x="1062000" y="2019600"/>
            <a:ext cx="10069200" cy="1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ubTitle" idx="1"/>
          </p:nvPr>
        </p:nvSpPr>
        <p:spPr>
          <a:xfrm>
            <a:off x="1062000" y="3618000"/>
            <a:ext cx="10069200" cy="6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0"/>
            </a:lvl1pPr>
            <a:lvl2pPr lvl="1" algn="ctr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3pPr>
            <a:lvl4pPr lvl="3" algn="ctr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dt" idx="10"/>
          </p:nvPr>
        </p:nvSpPr>
        <p:spPr>
          <a:xfrm>
            <a:off x="4724400" y="6046645"/>
            <a:ext cx="27432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dk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ftr" idx="11"/>
          </p:nvPr>
        </p:nvSpPr>
        <p:spPr>
          <a:xfrm>
            <a:off x="4038600" y="6538844"/>
            <a:ext cx="41148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cxnSp>
        <p:nvCxnSpPr>
          <p:cNvPr id="74" name="Google Shape;74;p14"/>
          <p:cNvCxnSpPr/>
          <p:nvPr/>
        </p:nvCxnSpPr>
        <p:spPr>
          <a:xfrm>
            <a:off x="0" y="1116725"/>
            <a:ext cx="12192000" cy="0"/>
          </a:xfrm>
          <a:prstGeom prst="straightConnector1">
            <a:avLst/>
          </a:prstGeom>
          <a:noFill/>
          <a:ln w="38100" cap="flat" cmpd="sng">
            <a:solidFill>
              <a:srgbClr val="DC231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5" name="Google Shape;75;p14"/>
          <p:cNvCxnSpPr/>
          <p:nvPr/>
        </p:nvCxnSpPr>
        <p:spPr>
          <a:xfrm>
            <a:off x="0" y="4470199"/>
            <a:ext cx="12192000" cy="0"/>
          </a:xfrm>
          <a:prstGeom prst="straightConnector1">
            <a:avLst/>
          </a:prstGeom>
          <a:noFill/>
          <a:ln w="38100" cap="flat" cmpd="sng">
            <a:solidFill>
              <a:srgbClr val="4F5B5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6" name="Google Shape;76;p14"/>
          <p:cNvSpPr txBox="1">
            <a:spLocks noGrp="1"/>
          </p:cNvSpPr>
          <p:nvPr>
            <p:ph type="body" idx="2"/>
          </p:nvPr>
        </p:nvSpPr>
        <p:spPr>
          <a:xfrm>
            <a:off x="1060704" y="4923383"/>
            <a:ext cx="10067600" cy="4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609585" lvl="0" indent="-304792" algn="ctr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1pPr>
            <a:lvl2pPr marL="1219170" lvl="1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o"/>
              <a:defRPr/>
            </a:lvl3pPr>
            <a:lvl4pPr marL="2438339" lvl="3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⮚"/>
              <a:defRPr/>
            </a:lvl4pPr>
            <a:lvl5pPr marL="3047924" lvl="4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✔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98662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>
  <p:cSld name="제목 및 내용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288000" y="288000"/>
            <a:ext cx="1152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>
            <a:off x="288000" y="882000"/>
            <a:ext cx="11520000" cy="55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57189" algn="l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/>
            </a:lvl1pPr>
            <a:lvl2pPr marL="1219170" lvl="1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2pPr>
            <a:lvl3pPr marL="1828754" lvl="2" indent="-406390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/>
              <a:buChar char="o"/>
              <a:defRPr/>
            </a:lvl3pPr>
            <a:lvl4pPr marL="2438339" lvl="3" indent="-3979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Font typeface="Noto Sans Symbols"/>
              <a:buChar char="⮚"/>
              <a:defRPr/>
            </a:lvl4pPr>
            <a:lvl5pPr marL="3047924" lvl="4" indent="-380990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Char char="✔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ftr" idx="11"/>
          </p:nvPr>
        </p:nvSpPr>
        <p:spPr>
          <a:xfrm>
            <a:off x="4038600" y="6538844"/>
            <a:ext cx="41148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sldNum" idx="12"/>
          </p:nvPr>
        </p:nvSpPr>
        <p:spPr>
          <a:xfrm>
            <a:off x="8610600" y="6538844"/>
            <a:ext cx="27432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" smtClean="0"/>
              <a:pPr/>
              <a:t>‹#›</a:t>
            </a:fld>
            <a:endParaRPr lang="ko" altLang="en-US"/>
          </a:p>
        </p:txBody>
      </p:sp>
      <p:cxnSp>
        <p:nvCxnSpPr>
          <p:cNvPr id="82" name="Google Shape;82;p15"/>
          <p:cNvCxnSpPr/>
          <p:nvPr/>
        </p:nvCxnSpPr>
        <p:spPr>
          <a:xfrm>
            <a:off x="288000" y="863241"/>
            <a:ext cx="11520000" cy="0"/>
          </a:xfrm>
          <a:prstGeom prst="straightConnector1">
            <a:avLst/>
          </a:prstGeom>
          <a:noFill/>
          <a:ln w="38100" cap="flat" cmpd="sng">
            <a:solidFill>
              <a:srgbClr val="DC231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" name="Google Shape;83;p15"/>
          <p:cNvCxnSpPr/>
          <p:nvPr/>
        </p:nvCxnSpPr>
        <p:spPr>
          <a:xfrm>
            <a:off x="286353" y="6496183"/>
            <a:ext cx="11520000" cy="0"/>
          </a:xfrm>
          <a:prstGeom prst="straightConnector1">
            <a:avLst/>
          </a:prstGeom>
          <a:noFill/>
          <a:ln w="38100" cap="flat" cmpd="sng">
            <a:solidFill>
              <a:srgbClr val="4F5B54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84" name="Google Shape;84;p15" descr="로고, 폰트, 그래픽, 상징이(가) 표시된 사진&#10;&#10;자동 생성된 설명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6354" y="6538845"/>
            <a:ext cx="801745" cy="2452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9291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>
  <p:cSld name="콘텐츠 2개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288000" y="288000"/>
            <a:ext cx="1152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288000" y="882000"/>
            <a:ext cx="5760000" cy="55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/>
            </a:lvl1pPr>
            <a:lvl2pPr marL="1219170" lvl="1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o"/>
              <a:defRPr/>
            </a:lvl3pPr>
            <a:lvl4pPr marL="2438339" lvl="3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⮚"/>
              <a:defRPr/>
            </a:lvl4pPr>
            <a:lvl5pPr marL="3047924" lvl="4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✔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2"/>
          </p:nvPr>
        </p:nvSpPr>
        <p:spPr>
          <a:xfrm>
            <a:off x="6048000" y="882000"/>
            <a:ext cx="5760000" cy="55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 rtl="0">
              <a:lnSpc>
                <a:spcPct val="10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/>
            </a:lvl1pPr>
            <a:lvl2pPr marL="1219170" lvl="1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o"/>
              <a:defRPr/>
            </a:lvl3pPr>
            <a:lvl4pPr marL="2438339" lvl="3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⮚"/>
              <a:defRPr/>
            </a:lvl4pPr>
            <a:lvl5pPr marL="3047924" lvl="4" indent="-423323" algn="l" rtl="0">
              <a:lnSpc>
                <a:spcPct val="15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✔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ftr" idx="11"/>
          </p:nvPr>
        </p:nvSpPr>
        <p:spPr>
          <a:xfrm>
            <a:off x="4038600" y="6538844"/>
            <a:ext cx="41148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sldNum" idx="12"/>
          </p:nvPr>
        </p:nvSpPr>
        <p:spPr>
          <a:xfrm>
            <a:off x="8610600" y="6538844"/>
            <a:ext cx="27432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" smtClean="0"/>
              <a:pPr/>
              <a:t>‹#›</a:t>
            </a:fld>
            <a:endParaRPr lang="ko" altLang="en-US"/>
          </a:p>
        </p:txBody>
      </p:sp>
      <p:cxnSp>
        <p:nvCxnSpPr>
          <p:cNvPr id="94" name="Google Shape;94;p17"/>
          <p:cNvCxnSpPr/>
          <p:nvPr/>
        </p:nvCxnSpPr>
        <p:spPr>
          <a:xfrm>
            <a:off x="288000" y="863241"/>
            <a:ext cx="11520000" cy="0"/>
          </a:xfrm>
          <a:prstGeom prst="straightConnector1">
            <a:avLst/>
          </a:prstGeom>
          <a:noFill/>
          <a:ln w="38100" cap="flat" cmpd="sng">
            <a:solidFill>
              <a:srgbClr val="DC231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" name="Google Shape;95;p17"/>
          <p:cNvCxnSpPr/>
          <p:nvPr/>
        </p:nvCxnSpPr>
        <p:spPr>
          <a:xfrm>
            <a:off x="286353" y="6496183"/>
            <a:ext cx="11520000" cy="0"/>
          </a:xfrm>
          <a:prstGeom prst="straightConnector1">
            <a:avLst/>
          </a:prstGeom>
          <a:noFill/>
          <a:ln w="38100" cap="flat" cmpd="sng">
            <a:solidFill>
              <a:srgbClr val="4F5B54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96" name="Google Shape;96;p17" descr="로고, 폰트, 그래픽, 상징이(가) 표시된 사진&#10;&#10;자동 생성된 설명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6354" y="6538845"/>
            <a:ext cx="801745" cy="2452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284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404569-D765-43C2-8340-087148904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DBE04EF-251D-46F8-A503-E1A602C70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C09FC58-F98F-4A7F-A227-8AB4A39B1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DCC7B8D-6104-495A-91FE-1B47DE4F5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BB72816-82E2-41C5-BAB0-0950382A1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614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365C0E-E93D-4CAE-B06A-C93825EA3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290ED48-4817-4230-A08A-586DCD455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C45704-2085-481A-860B-A505D23D0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2295324-0FAA-4253-BA97-C87E674E6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A7BB3A-C1BE-4FCE-AC65-191C9B654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371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2AC51D-97C7-4848-ABA0-65C5705E5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BC0B4A0-5E71-4690-BE17-AF46A7075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2A562E1-662A-4491-9D7F-C80CB7893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DB65F56-24F6-444C-9BF4-749ED2E65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94091C2-9A72-4602-A7FB-05F41FDC7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36AE7FA-6A7B-4CA7-B79B-C7F814441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114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5600CC-B091-4AB6-B06A-17A3034B9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D3A6C39-1899-4697-9161-79C8FF7DC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B90F7A0-7361-41C8-A375-45DF4A81C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8682492-7194-466D-A63D-7EF113DE9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45C2366-86A7-4DFE-84E6-D0B6D3764D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FA4FB5F-2131-4656-BF41-DCAF78DA7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D90CC0D-CB44-4834-B093-317C87AEC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3291673-C454-4335-844A-8262DF6F7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671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FEA9AC-B2B9-4086-A59D-4EB40CAD0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AB55F3F-2E38-4027-9228-236818FCA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5499A8D-98C4-4C50-8C3C-26BB88BD3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3300F24-DA3F-4DDD-8532-83E22BAA7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595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D4AD045-EA87-45AC-AD9A-236899ED3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FF9AFC7-D979-48E1-AEF1-9B05F06FF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6DDAD02-ACD2-43B7-8E43-78DD701B1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427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DB2E5C-36F7-4A13-9B51-45B3868C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5793381-7DA6-48D3-A9BC-63D2CCA87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BEAA3EE-2FF4-4EC7-B040-003CC13A5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FD824C2-A9CC-4E6E-B2D9-5F946B0A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B441467-A80D-496D-874B-9B5631110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13CA8A-1AA3-4DA5-8893-02B7B1BF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6212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C2249D-8B5C-4F26-94E2-B95039037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47CBA9A-C604-4F0E-A769-0BA74051CD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94A5BC6-157C-412F-B81B-D718D6BC68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FD7EAF2-CCF3-427D-B323-73F7F0607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4F496EB-629E-4241-8102-F3B3EDA61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7E00982-F607-4E3B-956C-69700CBF3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211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25C2CCD-28CD-4836-85CC-E31843F1A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FDFF97-A252-4C2F-8CE1-4E6026A2D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70D5086-E3CE-40B0-B5E1-4213C44E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14C07-18ED-4257-927C-0E83AA50433D}" type="datetimeFigureOut">
              <a:rPr lang="ko-KR" altLang="en-US" smtClean="0"/>
              <a:t>2026-04-10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F7E4E5-7067-4C35-8D7E-696F4A76C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9DCB1A-E208-4870-BD21-169B1D1294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EC37C-7947-496B-BC71-97BD5835D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16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>
            <a:spLocks noGrp="1"/>
          </p:cNvSpPr>
          <p:nvPr>
            <p:ph type="title"/>
          </p:nvPr>
        </p:nvSpPr>
        <p:spPr>
          <a:xfrm>
            <a:off x="288000" y="288000"/>
            <a:ext cx="11520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body" idx="1"/>
          </p:nvPr>
        </p:nvSpPr>
        <p:spPr>
          <a:xfrm>
            <a:off x="288000" y="882000"/>
            <a:ext cx="11520000" cy="55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48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/>
              <a:buChar char="o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Noto Sans Symbols"/>
              <a:buChar char="⮚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57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Char char="✔"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dt" idx="10"/>
          </p:nvPr>
        </p:nvSpPr>
        <p:spPr>
          <a:xfrm>
            <a:off x="838200" y="6538844"/>
            <a:ext cx="27432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ftr" idx="11"/>
          </p:nvPr>
        </p:nvSpPr>
        <p:spPr>
          <a:xfrm>
            <a:off x="4038600" y="6538844"/>
            <a:ext cx="41148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8610600" y="6538844"/>
            <a:ext cx="2743200" cy="2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ko" smtClean="0"/>
              <a:pPr/>
              <a:t>‹#›</a:t>
            </a:fld>
            <a:endParaRPr lang="ko" altLang="en-US"/>
          </a:p>
        </p:txBody>
      </p:sp>
    </p:spTree>
    <p:extLst>
      <p:ext uri="{BB962C8B-B14F-4D97-AF65-F5344CB8AC3E}">
        <p14:creationId xmlns:p14="http://schemas.microsoft.com/office/powerpoint/2010/main" val="101526062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>
            <a:spLocks noGrp="1"/>
          </p:cNvSpPr>
          <p:nvPr>
            <p:ph type="sldNum" idx="4294967295"/>
          </p:nvPr>
        </p:nvSpPr>
        <p:spPr>
          <a:xfrm>
            <a:off x="9448800" y="6538384"/>
            <a:ext cx="2743200" cy="28786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fld id="{00000000-1234-1234-1234-123412341234}" type="slidenum">
              <a:rPr lang="en-US" altLang="ko"/>
              <a:pPr/>
              <a:t>1</a:t>
            </a:fld>
            <a:endParaRPr/>
          </a:p>
        </p:txBody>
      </p:sp>
      <p:sp>
        <p:nvSpPr>
          <p:cNvPr id="13" name="Google Shape;101;p18">
            <a:extLst>
              <a:ext uri="{FF2B5EF4-FFF2-40B4-BE49-F238E27FC236}">
                <a16:creationId xmlns:a16="http://schemas.microsoft.com/office/drawing/2014/main" id="{3DEF9A4B-287A-4CF3-810E-27802ADD602A}"/>
              </a:ext>
            </a:extLst>
          </p:cNvPr>
          <p:cNvSpPr txBox="1">
            <a:spLocks/>
          </p:cNvSpPr>
          <p:nvPr/>
        </p:nvSpPr>
        <p:spPr>
          <a:xfrm>
            <a:off x="520700" y="1646600"/>
            <a:ext cx="10962800" cy="15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4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4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4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4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4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4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4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4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4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defTabSz="1219170" latinLnBrk="0">
              <a:buClr>
                <a:srgbClr val="FFFFFF"/>
              </a:buClr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Co2: Efficient Distributed Training With Full </a:t>
            </a:r>
            <a:r>
              <a:rPr lang="en-US" sz="2800" dirty="0" smtClean="0">
                <a:solidFill>
                  <a:schemeClr val="tx1"/>
                </a:solidFill>
              </a:rPr>
              <a:t>Communication-Computation </a:t>
            </a:r>
            <a:r>
              <a:rPr lang="en-US" sz="2800" dirty="0" smtClean="0">
                <a:solidFill>
                  <a:schemeClr val="tx1"/>
                </a:solidFill>
              </a:rPr>
              <a:t>Overlap</a:t>
            </a:r>
            <a:endParaRPr lang="en-US" sz="2800" kern="0" dirty="0">
              <a:solidFill>
                <a:schemeClr val="tx1"/>
              </a:solidFill>
            </a:endParaRPr>
          </a:p>
        </p:txBody>
      </p:sp>
      <p:sp>
        <p:nvSpPr>
          <p:cNvPr id="14" name="Google Shape;102;p18">
            <a:extLst>
              <a:ext uri="{FF2B5EF4-FFF2-40B4-BE49-F238E27FC236}">
                <a16:creationId xmlns:a16="http://schemas.microsoft.com/office/drawing/2014/main" id="{86AA0774-A874-42C6-BAC5-9A9F22A16C98}"/>
              </a:ext>
            </a:extLst>
          </p:cNvPr>
          <p:cNvSpPr txBox="1">
            <a:spLocks/>
          </p:cNvSpPr>
          <p:nvPr/>
        </p:nvSpPr>
        <p:spPr>
          <a:xfrm>
            <a:off x="520700" y="3640717"/>
            <a:ext cx="10962800" cy="6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 defTabSz="1219170" latinLnBrk="0">
              <a:buClr>
                <a:srgbClr val="FFFFFF"/>
              </a:buClr>
              <a:defRPr/>
            </a:pPr>
            <a:r>
              <a:rPr lang="en-US" altLang="ko" sz="2400" kern="0" dirty="0" smtClean="0">
                <a:solidFill>
                  <a:srgbClr val="424242"/>
                </a:solidFill>
              </a:rPr>
              <a:t>Malika Bakhtawar</a:t>
            </a:r>
            <a:endParaRPr lang="en-US" sz="2400" kern="0" dirty="0">
              <a:solidFill>
                <a:srgbClr val="424242"/>
              </a:solidFill>
            </a:endParaRPr>
          </a:p>
        </p:txBody>
      </p:sp>
      <p:sp>
        <p:nvSpPr>
          <p:cNvPr id="15" name="Google Shape;103;p18">
            <a:extLst>
              <a:ext uri="{FF2B5EF4-FFF2-40B4-BE49-F238E27FC236}">
                <a16:creationId xmlns:a16="http://schemas.microsoft.com/office/drawing/2014/main" id="{CFB27834-E51D-4382-8A0D-318B47D825B5}"/>
              </a:ext>
            </a:extLst>
          </p:cNvPr>
          <p:cNvSpPr txBox="1"/>
          <p:nvPr/>
        </p:nvSpPr>
        <p:spPr>
          <a:xfrm>
            <a:off x="520700" y="4976033"/>
            <a:ext cx="10962800" cy="451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-US" altLang="ko" sz="1333" i="1" dirty="0" smtClean="0"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rPr>
              <a:t>Journal Club Presentation</a:t>
            </a:r>
            <a:endParaRPr lang="en-US" sz="1333" i="1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" name="Google Shape;104;p18">
            <a:extLst>
              <a:ext uri="{FF2B5EF4-FFF2-40B4-BE49-F238E27FC236}">
                <a16:creationId xmlns:a16="http://schemas.microsoft.com/office/drawing/2014/main" id="{90E79546-DFAE-49DA-9C48-5D72E835E068}"/>
              </a:ext>
            </a:extLst>
          </p:cNvPr>
          <p:cNvSpPr txBox="1"/>
          <p:nvPr/>
        </p:nvSpPr>
        <p:spPr>
          <a:xfrm>
            <a:off x="520700" y="4137117"/>
            <a:ext cx="10962800" cy="410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-US" altLang="ko" sz="1067" dirty="0" smtClean="0">
                <a:solidFill>
                  <a:srgbClr val="424242"/>
                </a:solidFill>
                <a:latin typeface="Roboto"/>
                <a:ea typeface="Roboto"/>
                <a:cs typeface="Roboto"/>
                <a:sym typeface="Roboto"/>
              </a:rPr>
              <a:t>April 10, 2026</a:t>
            </a:r>
            <a:endParaRPr lang="en-US" sz="1067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3086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056" y="1001410"/>
            <a:ext cx="911659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Proposed CO2 for efficient large-scale distributed training on low-bandwidth clusters.</a:t>
            </a:r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Enables scalability through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local updates + asynchronous communication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Achieves near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100% scalability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even with limited communication bandwidth. </a:t>
            </a:r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Improves training stability using: </a:t>
            </a:r>
          </a:p>
          <a:p>
            <a:pPr mar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Staleness gap penalty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Outer momentum clipping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Provides theoretical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convergence guarantees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Compatible with existing optimizers (e.g.,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ZeRO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for memory efficiency </a:t>
            </a:r>
          </a:p>
        </p:txBody>
      </p:sp>
    </p:spTree>
    <p:extLst>
      <p:ext uri="{BB962C8B-B14F-4D97-AF65-F5344CB8AC3E}">
        <p14:creationId xmlns:p14="http://schemas.microsoft.com/office/powerpoint/2010/main" val="2007834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3252" y="283901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Thankyou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2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Overview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8000" y="1036099"/>
            <a:ext cx="1103836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Paper Title: </a:t>
            </a:r>
            <a:r>
              <a:rPr lang="en-US" dirty="0"/>
              <a:t>CO2: </a:t>
            </a:r>
            <a:r>
              <a:rPr lang="en-US" dirty="0" smtClean="0"/>
              <a:t>Efficient Distributed </a:t>
            </a:r>
            <a:r>
              <a:rPr lang="en-US" dirty="0"/>
              <a:t>T</a:t>
            </a:r>
            <a:r>
              <a:rPr lang="en-US" dirty="0" smtClean="0"/>
              <a:t>raining with Full </a:t>
            </a:r>
            <a:r>
              <a:rPr lang="en-US" dirty="0" err="1" smtClean="0"/>
              <a:t>Communication-Computation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verlap</a:t>
            </a:r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Authors</a:t>
            </a: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: </a:t>
            </a:r>
            <a:r>
              <a:rPr kumimoji="0" lang="en-US" alt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US" dirty="0" err="1"/>
              <a:t>Weigao</a:t>
            </a:r>
            <a:r>
              <a:rPr lang="en-US" dirty="0"/>
              <a:t> Sun, Zhen Qin, </a:t>
            </a:r>
            <a:r>
              <a:rPr lang="en-US" dirty="0" err="1"/>
              <a:t>Weixuan</a:t>
            </a:r>
            <a:r>
              <a:rPr lang="en-US" dirty="0"/>
              <a:t> Sun, </a:t>
            </a:r>
            <a:r>
              <a:rPr lang="en-US" dirty="0" err="1"/>
              <a:t>Shidi</a:t>
            </a:r>
            <a:r>
              <a:rPr lang="en-US" dirty="0"/>
              <a:t> Li, Dong Li, </a:t>
            </a:r>
            <a:r>
              <a:rPr lang="en-US" dirty="0" err="1"/>
              <a:t>Xuyang</a:t>
            </a:r>
            <a:r>
              <a:rPr lang="en-US" dirty="0"/>
              <a:t> Shen, Yu </a:t>
            </a:r>
            <a:r>
              <a:rPr lang="en-US" dirty="0" err="1"/>
              <a:t>Qiao</a:t>
            </a:r>
            <a:r>
              <a:rPr lang="en-US" dirty="0"/>
              <a:t>, </a:t>
            </a:r>
            <a:r>
              <a:rPr lang="en-US" dirty="0" err="1"/>
              <a:t>Yiran</a:t>
            </a:r>
            <a:r>
              <a:rPr lang="en-US" dirty="0"/>
              <a:t> </a:t>
            </a:r>
            <a:r>
              <a:rPr lang="en-US" dirty="0" err="1"/>
              <a:t>Zhong</a:t>
            </a:r>
            <a:r>
              <a:rPr lang="en-US" dirty="0"/>
              <a:t>∗ </a:t>
            </a:r>
            <a:endParaRPr lang="en-US" dirty="0" smtClean="0"/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Published </a:t>
            </a: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In: ICLR</a:t>
            </a:r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Published</a:t>
            </a:r>
            <a:r>
              <a:rPr kumimoji="0" lang="en-US" altLang="en-US" sz="1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Year: 2024</a:t>
            </a:r>
            <a:endParaRPr kumimoji="0" lang="en-US" altLang="en-US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453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00" y="224695"/>
            <a:ext cx="11520000" cy="540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Introduction/Motivation</a:t>
            </a:r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48960" y="837000"/>
            <a:ext cx="9438972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Problem: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Training Large Language Models (LLMs) requires massive GPU clusters.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High-Cost Barrier: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High-speed interconnects (like NVIDIA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NVLink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InfiniBand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are extremely expensive. Traditional Distributed Data Parallel (DDP) suffers from "Communication Bottlenecks" on cheaper, limited-bandwidth networks.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Goal: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"Democratize"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large-scale training. Achieve high scalability even on low-bandwidth clusters (e.g., 80Gbps TCP/IP instead of 800Gbps RDMA).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Solution: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CO2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It fully "hides" the communication time by overlapping it entirely with the next round of computation</a:t>
            </a:r>
          </a:p>
        </p:txBody>
      </p:sp>
    </p:spTree>
    <p:extLst>
      <p:ext uri="{BB962C8B-B14F-4D97-AF65-F5344CB8AC3E}">
        <p14:creationId xmlns:p14="http://schemas.microsoft.com/office/powerpoint/2010/main" val="91357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Core Methodology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3F4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8949" y="1305478"/>
            <a:ext cx="6725739" cy="2083844"/>
          </a:xfrm>
          <a:prstGeom prst="rect">
            <a:avLst/>
          </a:prstGeom>
        </p:spPr>
      </p:pic>
      <p:sp>
        <p:nvSpPr>
          <p:cNvPr id="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1648" y="3696235"/>
            <a:ext cx="11759184" cy="2569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"/>
              </a:rPr>
              <a:t>Local Updating (The </a:t>
            </a:r>
            <a:r>
              <a:rPr lang="el-GR" sz="2000" dirty="0"/>
              <a:t>τ</a:t>
            </a:r>
            <a:r>
              <a:rPr lang="el-GR" sz="1600" b="0" dirty="0"/>
              <a:t>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"/>
              </a:rPr>
              <a:t>Step)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Instead communicating to other GPUs after every single step, each GPU works independently for </a:t>
            </a:r>
            <a:r>
              <a:rPr lang="el-GR" sz="1600" dirty="0"/>
              <a:t>τ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steps.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This reduces the 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frequency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 of communication.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While GPUs</a:t>
            </a:r>
            <a:r>
              <a:rPr kumimoji="0" lang="en-US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are doing their next set of local updates, the gradients from the 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previous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 set are being sent asynchronously.</a:t>
            </a:r>
            <a:r>
              <a:rPr kumimoji="0" lang="en-US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 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"/>
              </a:rPr>
              <a:t>Asynchronous Communication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In standard DDP, the GPU stops and waits for the "All-Reduce" (Sync) to finish.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In CO2, the sync happens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asynchronously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Google Sans Text"/>
              </a:rPr>
              <a:t>. The GPU starts the next computation immediately using its local weights, while the network handles the weight exchange in parallel.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936146"/>
            <a:ext cx="9278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 panose="020B0604020202020204" pitchFamily="34" charset="0"/>
                <a:ea typeface="Google Sans Text"/>
              </a:rPr>
              <a:t>CO2 stands for </a:t>
            </a:r>
            <a:r>
              <a:rPr lang="en-US" altLang="en-US" b="1" dirty="0">
                <a:latin typeface="Arial" panose="020B0604020202020204" pitchFamily="34" charset="0"/>
                <a:ea typeface="Google Sans Text"/>
              </a:rPr>
              <a:t>CO</a:t>
            </a:r>
            <a:r>
              <a:rPr lang="en-US" altLang="en-US" dirty="0">
                <a:latin typeface="Arial" panose="020B0604020202020204" pitchFamily="34" charset="0"/>
                <a:ea typeface="Google Sans Text"/>
              </a:rPr>
              <a:t>mmunication-</a:t>
            </a:r>
            <a:r>
              <a:rPr lang="en-US" altLang="en-US" b="1" dirty="0">
                <a:latin typeface="Arial" panose="020B0604020202020204" pitchFamily="34" charset="0"/>
                <a:ea typeface="Google Sans Text"/>
              </a:rPr>
              <a:t>CO</a:t>
            </a:r>
            <a:r>
              <a:rPr lang="en-US" altLang="en-US" dirty="0">
                <a:latin typeface="Arial" panose="020B0604020202020204" pitchFamily="34" charset="0"/>
                <a:ea typeface="Google Sans Text"/>
              </a:rPr>
              <a:t>mputation </a:t>
            </a:r>
            <a:r>
              <a:rPr lang="en-US" altLang="en-US" dirty="0" smtClean="0">
                <a:latin typeface="Arial" panose="020B0604020202020204" pitchFamily="34" charset="0"/>
                <a:ea typeface="Google Sans Text"/>
              </a:rPr>
              <a:t>Overlap</a:t>
            </a:r>
            <a:endParaRPr lang="en-US" altLang="en-US" b="1" dirty="0">
              <a:latin typeface="Arial" panose="020B0604020202020204" pitchFamily="34" charset="0"/>
              <a:ea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608229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Solving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"Convergence"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Problem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" indent="0">
              <a:lnSpc>
                <a:spcPct val="200000"/>
              </a:lnSpc>
              <a:buNone/>
            </a:pPr>
            <a:r>
              <a:rPr lang="en-US" b="0" dirty="0"/>
              <a:t>A</a:t>
            </a:r>
            <a:r>
              <a:rPr lang="en-US" b="0" dirty="0" smtClean="0"/>
              <a:t>synchronous communication comes with "Staleness" (using old weights to calculate new gradients). </a:t>
            </a:r>
            <a:r>
              <a:rPr lang="en-US" b="0" dirty="0"/>
              <a:t>CO2 introduces two tricks to keep the training stable:</a:t>
            </a:r>
          </a:p>
          <a:p>
            <a:pPr marL="152396" indent="0">
              <a:lnSpc>
                <a:spcPct val="200000"/>
              </a:lnSpc>
              <a:buNone/>
            </a:pPr>
            <a:r>
              <a:rPr lang="en-US" dirty="0"/>
              <a:t>Staleness Gap Penalty: </a:t>
            </a:r>
            <a:r>
              <a:rPr lang="en-US" b="0" dirty="0"/>
              <a:t>It adds a mathematical "penalty" to the loss if the local weights drift too far from the global average. This forces the model to stay "correct" even when syncing is slow.</a:t>
            </a:r>
          </a:p>
          <a:p>
            <a:pPr marL="152396" indent="0">
              <a:lnSpc>
                <a:spcPct val="200000"/>
              </a:lnSpc>
              <a:buNone/>
            </a:pPr>
            <a:r>
              <a:rPr lang="en-US" dirty="0"/>
              <a:t>Outer Momentum Clipping: </a:t>
            </a:r>
            <a:r>
              <a:rPr lang="en-US" b="0" dirty="0"/>
              <a:t>A technique to "smooth out" the updates. It prevents the model from making massive, erratic jumps in the weight space caused by delayed synchronization.</a:t>
            </a:r>
          </a:p>
          <a:p>
            <a:pPr>
              <a:lnSpc>
                <a:spcPct val="200000"/>
              </a:lnSpc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61762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and Discussions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048"/>
          <a:stretch/>
        </p:blipFill>
        <p:spPr>
          <a:xfrm>
            <a:off x="3148224" y="920496"/>
            <a:ext cx="5394527" cy="426217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89934" y="5079126"/>
            <a:ext cx="103975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Throughput (words/sec) results on distinctive inter-node network configurations are presented. </a:t>
            </a:r>
            <a:endParaRPr lang="en-US" dirty="0" smtClean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CO2 </a:t>
            </a:r>
            <a:r>
              <a:rPr lang="en-US" dirty="0"/>
              <a:t>exhibits </a:t>
            </a:r>
            <a:r>
              <a:rPr lang="en-US" dirty="0" smtClean="0"/>
              <a:t>perfect </a:t>
            </a:r>
            <a:r>
              <a:rPr lang="en-US" dirty="0"/>
              <a:t>100% scalability on both configurations.</a:t>
            </a:r>
          </a:p>
        </p:txBody>
      </p:sp>
    </p:spTree>
    <p:extLst>
      <p:ext uri="{BB962C8B-B14F-4D97-AF65-F5344CB8AC3E}">
        <p14:creationId xmlns:p14="http://schemas.microsoft.com/office/powerpoint/2010/main" val="476455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and Discussions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10356" b="6213"/>
          <a:stretch/>
        </p:blipFill>
        <p:spPr>
          <a:xfrm>
            <a:off x="3407664" y="993648"/>
            <a:ext cx="4675276" cy="343814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00862" y="4716887"/>
            <a:ext cx="10088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Training speed and generalization performance results w.r.t. </a:t>
            </a:r>
            <a:r>
              <a:rPr lang="el-GR" dirty="0"/>
              <a:t>τ </a:t>
            </a:r>
            <a:r>
              <a:rPr lang="en-US" dirty="0" smtClean="0"/>
              <a:t>are </a:t>
            </a:r>
            <a:r>
              <a:rPr lang="en-US" dirty="0"/>
              <a:t>presented. </a:t>
            </a:r>
            <a:endParaRPr lang="en-US" dirty="0" smtClean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A </a:t>
            </a:r>
            <a:r>
              <a:rPr lang="en-US" dirty="0"/>
              <a:t>larger value of </a:t>
            </a:r>
            <a:r>
              <a:rPr lang="el-GR" dirty="0"/>
              <a:t>τ</a:t>
            </a:r>
            <a:r>
              <a:rPr lang="en-US" dirty="0" smtClean="0"/>
              <a:t> </a:t>
            </a:r>
            <a:r>
              <a:rPr lang="en-US" dirty="0"/>
              <a:t>leads higher communication efficiency but worse generalization behaviors.</a:t>
            </a:r>
          </a:p>
        </p:txBody>
      </p:sp>
    </p:spTree>
    <p:extLst>
      <p:ext uri="{BB962C8B-B14F-4D97-AF65-F5344CB8AC3E}">
        <p14:creationId xmlns:p14="http://schemas.microsoft.com/office/powerpoint/2010/main" val="3500772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and Discussions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8256" y="1377696"/>
            <a:ext cx="7712108" cy="205757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8848" y="3564743"/>
            <a:ext cx="10162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These results </a:t>
            </a:r>
            <a:r>
              <a:rPr lang="en-US" dirty="0"/>
              <a:t>highlight the importance of balancing communication efficiency and model convergence through proper τ selection and stability mechanisms.</a:t>
            </a:r>
          </a:p>
        </p:txBody>
      </p:sp>
    </p:spTree>
    <p:extLst>
      <p:ext uri="{BB962C8B-B14F-4D97-AF65-F5344CB8AC3E}">
        <p14:creationId xmlns:p14="http://schemas.microsoft.com/office/powerpoint/2010/main" val="58852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Effect of τ (Synchronization Delay)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smtClean="0"/>
              <a:t>Increasing </a:t>
            </a:r>
            <a:r>
              <a:rPr lang="en-US" b="0" dirty="0"/>
              <a:t>τ reduces communication frequency, improving training speed </a:t>
            </a:r>
          </a:p>
          <a:p>
            <a:r>
              <a:rPr lang="en-US" b="0" dirty="0" smtClean="0"/>
              <a:t>However </a:t>
            </a:r>
            <a:r>
              <a:rPr lang="en-US" b="0" dirty="0"/>
              <a:t>l</a:t>
            </a:r>
            <a:r>
              <a:rPr lang="en-US" b="0" dirty="0" smtClean="0"/>
              <a:t>arger </a:t>
            </a:r>
            <a:r>
              <a:rPr lang="en-US" b="0" dirty="0"/>
              <a:t>τ values may introduce staleness, leading to higher </a:t>
            </a:r>
            <a:r>
              <a:rPr lang="en-US" b="0" dirty="0" smtClean="0"/>
              <a:t>perplexity.</a:t>
            </a:r>
            <a:endParaRPr lang="en-US" b="0" dirty="0"/>
          </a:p>
          <a:p>
            <a:pPr marL="152396" indent="0">
              <a:buNone/>
            </a:pPr>
            <a:r>
              <a:rPr lang="en-US" dirty="0"/>
              <a:t>Optimal balance observed at τ = 12, achieving: </a:t>
            </a:r>
          </a:p>
          <a:p>
            <a:pPr lvl="1"/>
            <a:r>
              <a:rPr lang="en-US" dirty="0"/>
              <a:t>Effective overlap of computation and communication </a:t>
            </a:r>
          </a:p>
          <a:p>
            <a:pPr lvl="1"/>
            <a:r>
              <a:rPr lang="en-US" dirty="0"/>
              <a:t>Improved training efficiency </a:t>
            </a:r>
          </a:p>
          <a:p>
            <a:pPr lvl="1"/>
            <a:r>
              <a:rPr lang="en-US" dirty="0"/>
              <a:t>Slight regularization effect, leading to better perplexity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747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테마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25304</TotalTime>
  <Words>577</Words>
  <Application>Microsoft Office PowerPoint</Application>
  <PresentationFormat>Widescreen</PresentationFormat>
  <Paragraphs>55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Google Sans</vt:lpstr>
      <vt:lpstr>Google Sans Text</vt:lpstr>
      <vt:lpstr>맑은 고딕</vt:lpstr>
      <vt:lpstr>Noto Sans Symbols</vt:lpstr>
      <vt:lpstr>Roboto</vt:lpstr>
      <vt:lpstr>Arial</vt:lpstr>
      <vt:lpstr>Calibri</vt:lpstr>
      <vt:lpstr>Courier New</vt:lpstr>
      <vt:lpstr>Office 테마</vt:lpstr>
      <vt:lpstr>1_Office 테마</vt:lpstr>
      <vt:lpstr>PowerPoint Presentation</vt:lpstr>
      <vt:lpstr>Overview</vt:lpstr>
      <vt:lpstr>Introduction/Motivation</vt:lpstr>
      <vt:lpstr>Core Methodology</vt:lpstr>
      <vt:lpstr>Solving the "Convergence" Problem</vt:lpstr>
      <vt:lpstr>Results and Discussions</vt:lpstr>
      <vt:lpstr>Results and Discussions</vt:lpstr>
      <vt:lpstr>Results and Discussions</vt:lpstr>
      <vt:lpstr>Effect of τ (Synchronization Delay) </vt:lpstr>
      <vt:lpstr>Conclusion </vt:lpstr>
      <vt:lpstr>Thankyou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INFONET_Minho</dc:creator>
  <cp:lastModifiedBy>Maleeka Bakhtawar</cp:lastModifiedBy>
  <cp:revision>245</cp:revision>
  <dcterms:created xsi:type="dcterms:W3CDTF">2025-03-26T01:17:58Z</dcterms:created>
  <dcterms:modified xsi:type="dcterms:W3CDTF">2026-04-10T04:48:32Z</dcterms:modified>
</cp:coreProperties>
</file>