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2"/>
  </p:notesMasterIdLst>
  <p:sldIdLst>
    <p:sldId id="314" r:id="rId3"/>
    <p:sldId id="315" r:id="rId4"/>
    <p:sldId id="310" r:id="rId5"/>
    <p:sldId id="316" r:id="rId6"/>
    <p:sldId id="317" r:id="rId7"/>
    <p:sldId id="322" r:id="rId8"/>
    <p:sldId id="318" r:id="rId9"/>
    <p:sldId id="323" r:id="rId10"/>
    <p:sldId id="324" r:id="rId11"/>
    <p:sldId id="325" r:id="rId12"/>
    <p:sldId id="326" r:id="rId13"/>
    <p:sldId id="319" r:id="rId14"/>
    <p:sldId id="327" r:id="rId15"/>
    <p:sldId id="328" r:id="rId16"/>
    <p:sldId id="329" r:id="rId17"/>
    <p:sldId id="320" r:id="rId18"/>
    <p:sldId id="330" r:id="rId19"/>
    <p:sldId id="321" r:id="rId20"/>
    <p:sldId id="311" r:id="rId21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테마 스타일 1 - 강조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55" autoAdjust="0"/>
    <p:restoredTop sz="88642" autoAdjust="0"/>
  </p:normalViewPr>
  <p:slideViewPr>
    <p:cSldViewPr snapToGrid="0">
      <p:cViewPr varScale="1">
        <p:scale>
          <a:sx n="144" d="100"/>
          <a:sy n="144" d="100"/>
        </p:scale>
        <p:origin x="78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030B3A-62E7-4A7C-9558-23DE2080254E}" type="datetimeFigureOut">
              <a:rPr lang="ko-KR" altLang="en-US" smtClean="0"/>
              <a:t>2026-03-19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C57BA-06D2-4ED1-970D-DF1ABC87382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569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224ff51afe_2_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7;g3224ff51afe_2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126942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0C57BA-06D2-4ED1-970D-DF1ABC87382F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050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266F18B-BF25-4B17-949A-5C1E98EE2A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2F41DD14-F2E5-4F52-AE67-3E0E0B1BAF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F26A833-CF83-4F9E-BE89-6D8FAF067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2026-03-19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80281A5-B7B8-440E-AA6E-7FEB8A42E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E6F500A-772C-4D96-8A2A-92D3AC6B8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229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85C792C-FC80-41BC-BE10-DC87B6126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EE6244E-E715-4BB5-AC1E-7AF72239E4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F7253CF-F361-4B58-9708-944FB66DA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2026-03-19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FD9F29D-5E03-42AB-B749-98A03A803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CAC3470-C7AD-43C9-97A7-92F998C27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7807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AA758258-9731-4E84-97A6-7BADCDB80D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493136F-BFFF-42ED-9B74-0E1DDC3CD3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47710DD-730E-421A-98CD-5BB0A5E21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2026-03-19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50A2B27-0D1F-4EAB-8453-067C4D9CC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86BA66A-18ED-416B-8527-9D0931704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43814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슬라이드">
  <p:cSld name="제목 슬라이드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>
            <a:spLocks noGrp="1"/>
          </p:cNvSpPr>
          <p:nvPr>
            <p:ph type="ctrTitle"/>
          </p:nvPr>
        </p:nvSpPr>
        <p:spPr>
          <a:xfrm>
            <a:off x="1062000" y="2019600"/>
            <a:ext cx="10069200" cy="1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subTitle" idx="1"/>
          </p:nvPr>
        </p:nvSpPr>
        <p:spPr>
          <a:xfrm>
            <a:off x="1062000" y="3618000"/>
            <a:ext cx="100692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 b="0"/>
            </a:lvl1pPr>
            <a:lvl2pPr lvl="1" algn="ctr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3pPr>
            <a:lvl4pPr lvl="3" algn="ctr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dt" idx="10"/>
          </p:nvPr>
        </p:nvSpPr>
        <p:spPr>
          <a:xfrm>
            <a:off x="4724400" y="6046645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dk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ftr" idx="11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cxnSp>
        <p:nvCxnSpPr>
          <p:cNvPr id="74" name="Google Shape;74;p14"/>
          <p:cNvCxnSpPr/>
          <p:nvPr/>
        </p:nvCxnSpPr>
        <p:spPr>
          <a:xfrm>
            <a:off x="0" y="1116725"/>
            <a:ext cx="12192000" cy="0"/>
          </a:xfrm>
          <a:prstGeom prst="straightConnector1">
            <a:avLst/>
          </a:prstGeom>
          <a:noFill/>
          <a:ln w="38100" cap="flat" cmpd="sng">
            <a:solidFill>
              <a:srgbClr val="DC231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5" name="Google Shape;75;p14"/>
          <p:cNvCxnSpPr/>
          <p:nvPr/>
        </p:nvCxnSpPr>
        <p:spPr>
          <a:xfrm>
            <a:off x="0" y="4470199"/>
            <a:ext cx="12192000" cy="0"/>
          </a:xfrm>
          <a:prstGeom prst="straightConnector1">
            <a:avLst/>
          </a:prstGeom>
          <a:noFill/>
          <a:ln w="38100" cap="flat" cmpd="sng">
            <a:solidFill>
              <a:srgbClr val="4F5B5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6" name="Google Shape;76;p14"/>
          <p:cNvSpPr txBox="1">
            <a:spLocks noGrp="1"/>
          </p:cNvSpPr>
          <p:nvPr>
            <p:ph type="body" idx="2"/>
          </p:nvPr>
        </p:nvSpPr>
        <p:spPr>
          <a:xfrm>
            <a:off x="1060704" y="4923383"/>
            <a:ext cx="10067600" cy="4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609585" lvl="0" indent="-304792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1pPr>
            <a:lvl2pPr marL="1219170" lvl="1" indent="-423323" algn="l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828754" lvl="2" indent="-423323" algn="l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o"/>
              <a:defRPr/>
            </a:lvl3pPr>
            <a:lvl4pPr marL="2438339" lvl="3" indent="-423323" algn="l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⮚"/>
              <a:defRPr/>
            </a:lvl4pPr>
            <a:lvl5pPr marL="3047924" lvl="4" indent="-423323" algn="l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✔"/>
              <a:defRPr/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986620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내용" type="obj">
  <p:cSld name="제목 및 내용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>
            <a:spLocks noGrp="1"/>
          </p:cNvSpPr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body" idx="1"/>
          </p:nvPr>
        </p:nvSpPr>
        <p:spPr>
          <a:xfrm>
            <a:off x="288000" y="882000"/>
            <a:ext cx="11520000" cy="55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57189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/>
            </a:lvl1pPr>
            <a:lvl2pPr marL="1219170" lvl="1" indent="-423323" algn="l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/>
            </a:lvl2pPr>
            <a:lvl3pPr marL="1828754" lvl="2" indent="-406390" algn="l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urier New"/>
              <a:buChar char="o"/>
              <a:defRPr/>
            </a:lvl3pPr>
            <a:lvl4pPr marL="2438339" lvl="3" indent="-397923" algn="l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Char char="⮚"/>
              <a:defRPr/>
            </a:lvl4pPr>
            <a:lvl5pPr marL="3047924" lvl="4" indent="-380990" algn="l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✔"/>
              <a:defRPr/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ftr" idx="11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sldNum" idx="12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altLang="ko" smtClean="0"/>
              <a:pPr/>
              <a:t>‹#›</a:t>
            </a:fld>
            <a:endParaRPr lang="ko" altLang="en-US"/>
          </a:p>
        </p:txBody>
      </p:sp>
      <p:cxnSp>
        <p:nvCxnSpPr>
          <p:cNvPr id="82" name="Google Shape;82;p15"/>
          <p:cNvCxnSpPr/>
          <p:nvPr/>
        </p:nvCxnSpPr>
        <p:spPr>
          <a:xfrm>
            <a:off x="288000" y="863241"/>
            <a:ext cx="11520000" cy="0"/>
          </a:xfrm>
          <a:prstGeom prst="straightConnector1">
            <a:avLst/>
          </a:prstGeom>
          <a:noFill/>
          <a:ln w="38100" cap="flat" cmpd="sng">
            <a:solidFill>
              <a:srgbClr val="DC231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3" name="Google Shape;83;p15"/>
          <p:cNvCxnSpPr/>
          <p:nvPr/>
        </p:nvCxnSpPr>
        <p:spPr>
          <a:xfrm>
            <a:off x="286353" y="6496183"/>
            <a:ext cx="11520000" cy="0"/>
          </a:xfrm>
          <a:prstGeom prst="straightConnector1">
            <a:avLst/>
          </a:prstGeom>
          <a:noFill/>
          <a:ln w="38100" cap="flat" cmpd="sng">
            <a:solidFill>
              <a:srgbClr val="4F5B5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4" name="Google Shape;84;p15" descr="로고, 폰트, 그래픽, 상징이(가) 표시된 사진&#10;&#10;자동 생성된 설명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6354" y="6538845"/>
            <a:ext cx="801745" cy="2452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092918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콘텐츠 2개" type="twoObj">
  <p:cSld name="콘텐츠 2개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>
            <a:spLocks noGrp="1"/>
          </p:cNvSpPr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7"/>
          <p:cNvSpPr txBox="1">
            <a:spLocks noGrp="1"/>
          </p:cNvSpPr>
          <p:nvPr>
            <p:ph type="body" idx="1"/>
          </p:nvPr>
        </p:nvSpPr>
        <p:spPr>
          <a:xfrm>
            <a:off x="288000" y="882000"/>
            <a:ext cx="5760000" cy="55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400"/>
              <a:buChar char="▪"/>
              <a:defRPr/>
            </a:lvl1pPr>
            <a:lvl2pPr marL="1219170" lvl="1" indent="-423323" algn="l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828754" lvl="2" indent="-423323" algn="l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o"/>
              <a:defRPr/>
            </a:lvl3pPr>
            <a:lvl4pPr marL="2438339" lvl="3" indent="-423323" algn="l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⮚"/>
              <a:defRPr/>
            </a:lvl4pPr>
            <a:lvl5pPr marL="3047924" lvl="4" indent="-423323" algn="l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✔"/>
              <a:defRPr/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17"/>
          <p:cNvSpPr txBox="1">
            <a:spLocks noGrp="1"/>
          </p:cNvSpPr>
          <p:nvPr>
            <p:ph type="body" idx="2"/>
          </p:nvPr>
        </p:nvSpPr>
        <p:spPr>
          <a:xfrm>
            <a:off x="6048000" y="882000"/>
            <a:ext cx="5760000" cy="55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400"/>
              <a:buChar char="▪"/>
              <a:defRPr/>
            </a:lvl1pPr>
            <a:lvl2pPr marL="1219170" lvl="1" indent="-423323" algn="l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828754" lvl="2" indent="-423323" algn="l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o"/>
              <a:defRPr/>
            </a:lvl3pPr>
            <a:lvl4pPr marL="2438339" lvl="3" indent="-423323" algn="l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⮚"/>
              <a:defRPr/>
            </a:lvl4pPr>
            <a:lvl5pPr marL="3047924" lvl="4" indent="-423323" algn="l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✔"/>
              <a:defRPr/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17"/>
          <p:cNvSpPr txBox="1">
            <a:spLocks noGrp="1"/>
          </p:cNvSpPr>
          <p:nvPr>
            <p:ph type="ftr" idx="11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7"/>
          <p:cNvSpPr txBox="1">
            <a:spLocks noGrp="1"/>
          </p:cNvSpPr>
          <p:nvPr>
            <p:ph type="sldNum" idx="12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altLang="ko" smtClean="0"/>
              <a:pPr/>
              <a:t>‹#›</a:t>
            </a:fld>
            <a:endParaRPr lang="ko" altLang="en-US"/>
          </a:p>
        </p:txBody>
      </p:sp>
      <p:cxnSp>
        <p:nvCxnSpPr>
          <p:cNvPr id="94" name="Google Shape;94;p17"/>
          <p:cNvCxnSpPr/>
          <p:nvPr/>
        </p:nvCxnSpPr>
        <p:spPr>
          <a:xfrm>
            <a:off x="288000" y="863241"/>
            <a:ext cx="11520000" cy="0"/>
          </a:xfrm>
          <a:prstGeom prst="straightConnector1">
            <a:avLst/>
          </a:prstGeom>
          <a:noFill/>
          <a:ln w="38100" cap="flat" cmpd="sng">
            <a:solidFill>
              <a:srgbClr val="DC231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5" name="Google Shape;95;p17"/>
          <p:cNvCxnSpPr/>
          <p:nvPr/>
        </p:nvCxnSpPr>
        <p:spPr>
          <a:xfrm>
            <a:off x="286353" y="6496183"/>
            <a:ext cx="11520000" cy="0"/>
          </a:xfrm>
          <a:prstGeom prst="straightConnector1">
            <a:avLst/>
          </a:prstGeom>
          <a:noFill/>
          <a:ln w="38100" cap="flat" cmpd="sng">
            <a:solidFill>
              <a:srgbClr val="4F5B5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96" name="Google Shape;96;p17" descr="로고, 폰트, 그래픽, 상징이(가) 표시된 사진&#10;&#10;자동 생성된 설명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6354" y="6538845"/>
            <a:ext cx="801745" cy="2452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12847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8404569-D765-43C2-8340-087148904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DBE04EF-251D-46F8-A503-E1A602C706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C09FC58-F98F-4A7F-A227-8AB4A39B1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2026-03-19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DCC7B8D-6104-495A-91FE-1B47DE4F5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BB72816-82E2-41C5-BAB0-0950382A1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6145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365C0E-E93D-4CAE-B06A-C93825EA3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290ED48-4817-4230-A08A-586DCD4553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7C45704-2085-481A-860B-A505D23D0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2026-03-19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2295324-0FAA-4253-BA97-C87E674E6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EA7BB3A-C1BE-4FCE-AC65-191C9B654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1371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F2AC51D-97C7-4848-ABA0-65C5705E5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BC0B4A0-5E71-4690-BE17-AF46A70751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2A562E1-662A-4491-9D7F-C80CB7893F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DB65F56-24F6-444C-9BF4-749ED2E65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2026-03-19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94091C2-9A72-4602-A7FB-05F41FDC7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36AE7FA-6A7B-4CA7-B79B-C7F814441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1140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15600CC-B091-4AB6-B06A-17A3034B9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D3A6C39-1899-4697-9161-79C8FF7DC8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B90F7A0-7361-41C8-A375-45DF4A81CA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F8682492-7194-466D-A63D-7EF113DE90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745C2366-86A7-4DFE-84E6-D0B6D3764D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AFA4FB5F-2131-4656-BF41-DCAF78DA7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2026-03-19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5D90CC0D-CB44-4834-B093-317C87AEC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93291673-C454-4335-844A-8262DF6F7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7671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DFEA9AC-B2B9-4086-A59D-4EB40CAD0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FAB55F3F-2E38-4027-9228-236818FCA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2026-03-19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85499A8D-98C4-4C50-8C3C-26BB88BD3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83300F24-DA3F-4DDD-8532-83E22BAA7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5951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2D4AD045-EA87-45AC-AD9A-236899ED3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2026-03-19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8FF9AFC7-D979-48E1-AEF1-9B05F06FF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6DDAD02-ACD2-43B7-8E43-78DD701B1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4275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0DB2E5C-36F7-4A13-9B51-45B3868C9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5793381-7DA6-48D3-A9BC-63D2CCA874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BEAA3EE-2FF4-4EC7-B040-003CC13A5A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FD824C2-A9CC-4E6E-B2D9-5F946B0AC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2026-03-19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B441467-A80D-496D-874B-9B5631110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613CA8A-1AA3-4DA5-8893-02B7B1BFB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6212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1C2249D-8B5C-4F26-94E2-B95039037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47CBA9A-C604-4F0E-A769-0BA74051CD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94A5BC6-157C-412F-B81B-D718D6BC68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FD7EAF2-CCF3-427D-B323-73F7F0607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2026-03-19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4F496EB-629E-4241-8102-F3B3EDA61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7E00982-F607-4E3B-956C-69700CBF3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2112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C25C2CCD-28CD-4836-85CC-E31843F1A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3FDFF97-A252-4C2F-8CE1-4E6026A2D6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70D5086-E3CE-40B0-B5E1-4213C44E5B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14C07-18ED-4257-927C-0E83AA50433D}" type="datetimeFigureOut">
              <a:rPr lang="ko-KR" altLang="en-US" smtClean="0"/>
              <a:t>2026-03-19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4F7E4E5-7067-4C35-8D7E-696F4A76C8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79DCB1A-E208-4870-BD21-169B1D1294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16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>
            <a:spLocks noGrp="1"/>
          </p:cNvSpPr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body" idx="1"/>
          </p:nvPr>
        </p:nvSpPr>
        <p:spPr>
          <a:xfrm>
            <a:off x="288000" y="882000"/>
            <a:ext cx="11520000" cy="55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175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48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urier New"/>
              <a:buChar char="o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845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Char char="⮚"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8575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✔"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dt" idx="10"/>
          </p:nvPr>
        </p:nvSpPr>
        <p:spPr>
          <a:xfrm>
            <a:off x="8382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ftr" idx="11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ldNum" idx="12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altLang="ko" smtClean="0"/>
              <a:pPr/>
              <a:t>‹#›</a:t>
            </a:fld>
            <a:endParaRPr lang="ko" altLang="en-US"/>
          </a:p>
        </p:txBody>
      </p:sp>
    </p:spTree>
    <p:extLst>
      <p:ext uri="{BB962C8B-B14F-4D97-AF65-F5344CB8AC3E}">
        <p14:creationId xmlns:p14="http://schemas.microsoft.com/office/powerpoint/2010/main" val="101526062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9"/>
          <p:cNvSpPr txBox="1">
            <a:spLocks noGrp="1"/>
          </p:cNvSpPr>
          <p:nvPr>
            <p:ph type="sldNum" idx="4294967295"/>
          </p:nvPr>
        </p:nvSpPr>
        <p:spPr>
          <a:xfrm>
            <a:off x="9448800" y="6538384"/>
            <a:ext cx="2743200" cy="2878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ctr" anchorCtr="0">
            <a:noAutofit/>
          </a:bodyPr>
          <a:lstStyle/>
          <a:p>
            <a:fld id="{00000000-1234-1234-1234-123412341234}" type="slidenum">
              <a:rPr lang="en-US" altLang="ko"/>
              <a:pPr/>
              <a:t>1</a:t>
            </a:fld>
            <a:endParaRPr/>
          </a:p>
        </p:txBody>
      </p:sp>
      <p:sp>
        <p:nvSpPr>
          <p:cNvPr id="13" name="Google Shape;101;p18">
            <a:extLst>
              <a:ext uri="{FF2B5EF4-FFF2-40B4-BE49-F238E27FC236}">
                <a16:creationId xmlns:a16="http://schemas.microsoft.com/office/drawing/2014/main" id="{3DEF9A4B-287A-4CF3-810E-27802ADD602A}"/>
              </a:ext>
            </a:extLst>
          </p:cNvPr>
          <p:cNvSpPr txBox="1">
            <a:spLocks/>
          </p:cNvSpPr>
          <p:nvPr/>
        </p:nvSpPr>
        <p:spPr>
          <a:xfrm>
            <a:off x="520700" y="866872"/>
            <a:ext cx="10962800" cy="15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sz="4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sz="4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sz="4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sz="4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sz="4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sz="4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sz="4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sz="4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sz="4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defTabSz="1219170" latinLnBrk="0">
              <a:buClr>
                <a:srgbClr val="FFFFFF"/>
              </a:buClr>
              <a:defRPr/>
            </a:pPr>
            <a:r>
              <a:rPr lang="en-US" sz="4000" dirty="0" err="1">
                <a:solidFill>
                  <a:schemeClr val="tx1"/>
                </a:solidFill>
              </a:rPr>
              <a:t>Blockchain</a:t>
            </a:r>
            <a:r>
              <a:rPr lang="en-US" sz="4000" dirty="0">
                <a:solidFill>
                  <a:schemeClr val="tx1"/>
                </a:solidFill>
              </a:rPr>
              <a:t>-Based Access Control Approaches</a:t>
            </a:r>
            <a:endParaRPr lang="en-US" sz="4000" b="1" kern="0" dirty="0">
              <a:solidFill>
                <a:schemeClr val="tx1"/>
              </a:solidFill>
            </a:endParaRPr>
          </a:p>
        </p:txBody>
      </p:sp>
      <p:sp>
        <p:nvSpPr>
          <p:cNvPr id="14" name="Google Shape;102;p18">
            <a:extLst>
              <a:ext uri="{FF2B5EF4-FFF2-40B4-BE49-F238E27FC236}">
                <a16:creationId xmlns:a16="http://schemas.microsoft.com/office/drawing/2014/main" id="{86AA0774-A874-42C6-BAC5-9A9F22A16C98}"/>
              </a:ext>
            </a:extLst>
          </p:cNvPr>
          <p:cNvSpPr txBox="1">
            <a:spLocks/>
          </p:cNvSpPr>
          <p:nvPr/>
        </p:nvSpPr>
        <p:spPr>
          <a:xfrm>
            <a:off x="699605" y="5688556"/>
            <a:ext cx="3577575" cy="6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defTabSz="1219170" latinLnBrk="0">
              <a:buClr>
                <a:srgbClr val="FFFFFF"/>
              </a:buClr>
              <a:defRPr/>
            </a:pPr>
            <a:r>
              <a:rPr lang="en-US" sz="2400" kern="0" dirty="0" smtClean="0">
                <a:solidFill>
                  <a:srgbClr val="424242"/>
                </a:solidFill>
              </a:rPr>
              <a:t>Dr. David Samuel Bhatti</a:t>
            </a:r>
            <a:endParaRPr lang="en-US" sz="2400" kern="0" dirty="0">
              <a:solidFill>
                <a:srgbClr val="424242"/>
              </a:solidFill>
            </a:endParaRPr>
          </a:p>
        </p:txBody>
      </p:sp>
      <p:sp>
        <p:nvSpPr>
          <p:cNvPr id="15" name="Google Shape;103;p18">
            <a:extLst>
              <a:ext uri="{FF2B5EF4-FFF2-40B4-BE49-F238E27FC236}">
                <a16:creationId xmlns:a16="http://schemas.microsoft.com/office/drawing/2014/main" id="{CFB27834-E51D-4382-8A0D-318B47D825B5}"/>
              </a:ext>
            </a:extLst>
          </p:cNvPr>
          <p:cNvSpPr txBox="1"/>
          <p:nvPr/>
        </p:nvSpPr>
        <p:spPr>
          <a:xfrm>
            <a:off x="746409" y="6141762"/>
            <a:ext cx="4445816" cy="451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-US" sz="1333" i="1" dirty="0" smtClean="0">
                <a:solidFill>
                  <a:srgbClr val="424242"/>
                </a:solidFill>
                <a:latin typeface="Roboto"/>
                <a:ea typeface="Roboto"/>
                <a:cs typeface="Roboto"/>
                <a:sym typeface="Roboto"/>
              </a:rPr>
              <a:t>Mar. 20</a:t>
            </a:r>
            <a:r>
              <a:rPr lang="en-US" sz="1333" i="1" baseline="30000" dirty="0" smtClean="0">
                <a:solidFill>
                  <a:srgbClr val="424242"/>
                </a:solidFill>
                <a:latin typeface="Roboto"/>
                <a:ea typeface="Roboto"/>
                <a:cs typeface="Roboto"/>
                <a:sym typeface="Roboto"/>
              </a:rPr>
              <a:t>th</a:t>
            </a:r>
            <a:r>
              <a:rPr lang="en-US" sz="1333" i="1" dirty="0" smtClean="0">
                <a:solidFill>
                  <a:srgbClr val="424242"/>
                </a:solidFill>
                <a:latin typeface="Roboto"/>
                <a:ea typeface="Roboto"/>
                <a:cs typeface="Roboto"/>
                <a:sym typeface="Roboto"/>
              </a:rPr>
              <a:t> 2026</a:t>
            </a:r>
            <a:endParaRPr sz="1333" i="1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121965" y="2503923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2021 8th IEEE International Conference on Cyber Security and Cloud Computing (</a:t>
            </a:r>
            <a:r>
              <a:rPr lang="en-US" dirty="0" err="1"/>
              <a:t>CSCloud</a:t>
            </a:r>
            <a:r>
              <a:rPr lang="en-US" dirty="0"/>
              <a:t>)/2021 7th IEEE International Conference on Edge Computing and Scalable Cloud (</a:t>
            </a:r>
            <a:r>
              <a:rPr lang="en-US" dirty="0" err="1"/>
              <a:t>EdgeCom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121965" y="3811750"/>
            <a:ext cx="48304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/>
              <a:t>Yizhong</a:t>
            </a:r>
            <a:r>
              <a:rPr lang="en-US" sz="1200" dirty="0"/>
              <a:t> Liu</a:t>
            </a:r>
            <a:r>
              <a:rPr lang="en-US" sz="1200" baseline="30000" dirty="0"/>
              <a:t>1</a:t>
            </a:r>
            <a:r>
              <a:rPr lang="en-US" sz="1200" dirty="0"/>
              <a:t> , </a:t>
            </a:r>
            <a:r>
              <a:rPr lang="en-US" sz="1200" dirty="0" err="1"/>
              <a:t>Meikang</a:t>
            </a:r>
            <a:r>
              <a:rPr lang="en-US" sz="1200" dirty="0"/>
              <a:t> </a:t>
            </a:r>
            <a:r>
              <a:rPr lang="en-US" sz="1200" dirty="0" smtClean="0"/>
              <a:t>Qiu</a:t>
            </a:r>
            <a:r>
              <a:rPr lang="en-US" sz="1200" baseline="30000" dirty="0" smtClean="0"/>
              <a:t>2</a:t>
            </a:r>
            <a:r>
              <a:rPr lang="en-US" sz="1200" dirty="0" smtClean="0"/>
              <a:t> </a:t>
            </a:r>
            <a:r>
              <a:rPr lang="en-US" sz="1200" dirty="0"/>
              <a:t>, </a:t>
            </a:r>
            <a:r>
              <a:rPr lang="en-US" sz="1200" dirty="0" err="1"/>
              <a:t>Jianwei</a:t>
            </a:r>
            <a:r>
              <a:rPr lang="en-US" sz="1200" dirty="0"/>
              <a:t> Liu</a:t>
            </a:r>
            <a:r>
              <a:rPr lang="en-US" sz="1200" baseline="30000" dirty="0"/>
              <a:t>1</a:t>
            </a:r>
            <a:r>
              <a:rPr lang="en-US" sz="1200" dirty="0"/>
              <a:t> , </a:t>
            </a:r>
            <a:r>
              <a:rPr lang="en-US" sz="1200" dirty="0" err="1"/>
              <a:t>Meiqin</a:t>
            </a:r>
            <a:r>
              <a:rPr lang="en-US" sz="1200" dirty="0"/>
              <a:t> Liu</a:t>
            </a:r>
            <a:r>
              <a:rPr lang="en-US" sz="1200" baseline="30000" dirty="0"/>
              <a:t>3</a:t>
            </a:r>
            <a:r>
              <a:rPr lang="en-US" sz="1200" dirty="0"/>
              <a:t> </a:t>
            </a:r>
            <a:endParaRPr lang="en-US" sz="1200" dirty="0" smtClean="0"/>
          </a:p>
          <a:p>
            <a:r>
              <a:rPr lang="en-US" sz="1200" baseline="30000" dirty="0" smtClean="0"/>
              <a:t>1</a:t>
            </a:r>
            <a:r>
              <a:rPr lang="en-US" sz="1200" dirty="0" smtClean="0"/>
              <a:t>School </a:t>
            </a:r>
            <a:r>
              <a:rPr lang="en-US" sz="1200" dirty="0"/>
              <a:t>of Cyber Science and Technology, </a:t>
            </a:r>
            <a:r>
              <a:rPr lang="en-US" sz="1200" dirty="0" err="1"/>
              <a:t>Beihang</a:t>
            </a:r>
            <a:r>
              <a:rPr lang="en-US" sz="1200" dirty="0"/>
              <a:t> University, Beijing, China </a:t>
            </a:r>
            <a:endParaRPr lang="en-US" sz="1200" dirty="0" smtClean="0"/>
          </a:p>
          <a:p>
            <a:r>
              <a:rPr lang="en-US" sz="1200" baseline="30000" dirty="0" smtClean="0"/>
              <a:t>2</a:t>
            </a:r>
            <a:r>
              <a:rPr lang="en-US" sz="1200" dirty="0" smtClean="0"/>
              <a:t>Department </a:t>
            </a:r>
            <a:r>
              <a:rPr lang="en-US" sz="1200" dirty="0"/>
              <a:t>of Computer Science, Texas A&amp;M University-Commerce, Commerce, TX, USA </a:t>
            </a:r>
            <a:endParaRPr lang="en-US" sz="1200" dirty="0" smtClean="0"/>
          </a:p>
          <a:p>
            <a:r>
              <a:rPr lang="en-US" sz="1200" baseline="30000" dirty="0" smtClean="0"/>
              <a:t>3</a:t>
            </a:r>
            <a:r>
              <a:rPr lang="en-US" sz="1200" dirty="0" smtClean="0"/>
              <a:t>College </a:t>
            </a:r>
            <a:r>
              <a:rPr lang="en-US" sz="1200" dirty="0"/>
              <a:t>of Electrical Engineering, Zhejiang University, Hangzhou 310027, China liuyizhong@buaa.edu.cn, qiumeikang@yahoo.com, liujianwei@buaa.edu.cn, liumeiqin@zju.edu.cn </a:t>
            </a:r>
          </a:p>
        </p:txBody>
      </p:sp>
    </p:spTree>
    <p:extLst>
      <p:ext uri="{BB962C8B-B14F-4D97-AF65-F5344CB8AC3E}">
        <p14:creationId xmlns:p14="http://schemas.microsoft.com/office/powerpoint/2010/main" val="40692956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Single-Committee Based </a:t>
            </a:r>
            <a:r>
              <a:rPr lang="en-US" dirty="0" err="1" smtClean="0"/>
              <a:t>Blockchains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8000" y="882000"/>
            <a:ext cx="5293650" cy="5580000"/>
          </a:xfrm>
        </p:spPr>
        <p:txBody>
          <a:bodyPr>
            <a:normAutofit/>
          </a:bodyPr>
          <a:lstStyle/>
          <a:p>
            <a:r>
              <a:rPr lang="en-US" dirty="0" smtClean="0"/>
              <a:t>Group </a:t>
            </a:r>
            <a:r>
              <a:rPr lang="en-US" dirty="0"/>
              <a:t>of nodes form a single committee</a:t>
            </a:r>
          </a:p>
          <a:p>
            <a:r>
              <a:rPr lang="en-US" dirty="0" smtClean="0"/>
              <a:t>Run </a:t>
            </a:r>
            <a:r>
              <a:rPr lang="en-US" dirty="0"/>
              <a:t>Byzantine Fault Tolerance (BFT) consensus</a:t>
            </a:r>
          </a:p>
          <a:p>
            <a:r>
              <a:rPr lang="en-US" dirty="0" smtClean="0"/>
              <a:t>Committee </a:t>
            </a:r>
            <a:r>
              <a:rPr lang="en-US" dirty="0"/>
              <a:t>Formation:</a:t>
            </a:r>
          </a:p>
          <a:p>
            <a:pPr lvl="1"/>
            <a:r>
              <a:rPr lang="en-US" dirty="0" err="1" smtClean="0"/>
              <a:t>Permissionless</a:t>
            </a:r>
            <a:r>
              <a:rPr lang="en-US" dirty="0"/>
              <a:t>: </a:t>
            </a:r>
            <a:r>
              <a:rPr lang="en-US" dirty="0" err="1"/>
              <a:t>PoW</a:t>
            </a:r>
            <a:r>
              <a:rPr lang="en-US" dirty="0"/>
              <a:t> / </a:t>
            </a:r>
            <a:r>
              <a:rPr lang="en-US" dirty="0" err="1"/>
              <a:t>PoS</a:t>
            </a:r>
            <a:r>
              <a:rPr lang="en-US" dirty="0"/>
              <a:t> for selection</a:t>
            </a:r>
          </a:p>
          <a:p>
            <a:pPr lvl="1"/>
            <a:r>
              <a:rPr lang="en-US" dirty="0" smtClean="0"/>
              <a:t>Permissioned</a:t>
            </a:r>
            <a:r>
              <a:rPr lang="en-US" dirty="0"/>
              <a:t>: CA-based authentication</a:t>
            </a:r>
          </a:p>
          <a:p>
            <a:r>
              <a:rPr lang="en-US" dirty="0" smtClean="0"/>
              <a:t>Key </a:t>
            </a:r>
            <a:r>
              <a:rPr lang="en-US" dirty="0"/>
              <a:t>Challenges:</a:t>
            </a:r>
          </a:p>
          <a:p>
            <a:pPr lvl="1"/>
            <a:r>
              <a:rPr lang="en-US" dirty="0" smtClean="0"/>
              <a:t>Member </a:t>
            </a:r>
            <a:r>
              <a:rPr lang="en-US" dirty="0"/>
              <a:t>selection problem</a:t>
            </a:r>
          </a:p>
          <a:p>
            <a:pPr lvl="1"/>
            <a:r>
              <a:rPr lang="en-US" dirty="0" smtClean="0"/>
              <a:t>Scalability </a:t>
            </a:r>
            <a:r>
              <a:rPr lang="en-US" dirty="0"/>
              <a:t>limits due to O(n) communication</a:t>
            </a:r>
          </a:p>
          <a:p>
            <a:pPr lvl="1"/>
            <a:r>
              <a:rPr lang="en-US" dirty="0" smtClean="0"/>
              <a:t>BFT </a:t>
            </a:r>
            <a:r>
              <a:rPr lang="en-US" dirty="0"/>
              <a:t>message exchange overhead</a:t>
            </a:r>
          </a:p>
          <a:p>
            <a:r>
              <a:rPr lang="en-US" dirty="0" smtClean="0"/>
              <a:t>Advantages</a:t>
            </a:r>
            <a:r>
              <a:rPr lang="en-US" dirty="0"/>
              <a:t>:</a:t>
            </a:r>
          </a:p>
          <a:p>
            <a:pPr lvl="1"/>
            <a:r>
              <a:rPr lang="en-US" dirty="0" smtClean="0"/>
              <a:t>Strong </a:t>
            </a:r>
            <a:r>
              <a:rPr lang="en-US" dirty="0"/>
              <a:t>consistency</a:t>
            </a:r>
          </a:p>
          <a:p>
            <a:pPr lvl="1"/>
            <a:r>
              <a:rPr lang="en-US" dirty="0" smtClean="0"/>
              <a:t>Fast </a:t>
            </a:r>
            <a:r>
              <a:rPr lang="en-US" dirty="0"/>
              <a:t>transaction confirmation</a:t>
            </a:r>
          </a:p>
          <a:p>
            <a:pPr lvl="1"/>
            <a:r>
              <a:rPr lang="en-US" dirty="0" smtClean="0"/>
              <a:t>Efficient </a:t>
            </a:r>
            <a:r>
              <a:rPr lang="en-US" dirty="0"/>
              <a:t>access control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581650" y="1015350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b="1" dirty="0"/>
              <a:t>Byzantine Fault Tolerance (BFT)</a:t>
            </a:r>
            <a:r>
              <a:rPr lang="en-US" sz="1200" dirty="0"/>
              <a:t> is a consensus mechanism that allows distributed nodes to agree on a single state even when some nodes are malicious or faulty.</a:t>
            </a:r>
            <a:br>
              <a:rPr lang="en-US" sz="1200" dirty="0"/>
            </a:br>
            <a:r>
              <a:rPr lang="en-US" sz="1200" dirty="0"/>
              <a:t>In single-committee </a:t>
            </a:r>
            <a:r>
              <a:rPr lang="en-US" sz="1200" dirty="0" err="1"/>
              <a:t>blockchains</a:t>
            </a:r>
            <a:r>
              <a:rPr lang="en-US" sz="1200" dirty="0"/>
              <a:t>, BFT ensures strong consistency by requiring committee members to exchange votes and reach agreement on transactions despite Byzantine (adversarial) behavior</a:t>
            </a:r>
            <a:r>
              <a:rPr lang="en-US" sz="1200" dirty="0" smtClean="0"/>
              <a:t>. [Ref: GPT]</a:t>
            </a:r>
            <a:endParaRPr lang="en-US" sz="1200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712000" y="2413427"/>
            <a:ext cx="6096000" cy="83099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Arial" panose="020B0604020202020204" pitchFamily="34" charset="0"/>
                <a:ea typeface="Google Sans"/>
              </a:rPr>
              <a:t>Key Concepts of Byzantine Faults in </a:t>
            </a:r>
            <a:r>
              <a:rPr kumimoji="0" lang="en-US" altLang="en-US" sz="1200" b="1" i="0" u="none" strike="noStrike" cap="none" normalizeH="0" baseline="0" dirty="0" err="1" smtClean="0">
                <a:ln>
                  <a:noFill/>
                </a:ln>
                <a:solidFill>
                  <a:srgbClr val="0A0A0A"/>
                </a:solidFill>
                <a:effectLst/>
                <a:latin typeface="Arial" panose="020B0604020202020204" pitchFamily="34" charset="0"/>
                <a:ea typeface="Google Sans"/>
              </a:rPr>
              <a:t>Blockchain</a:t>
            </a:r>
            <a:endParaRPr kumimoji="0" lang="en-US" alt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Arial" panose="020B0604020202020204" pitchFamily="34" charset="0"/>
                <a:ea typeface="Google Sans"/>
              </a:rPr>
              <a:t>The Problem: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Arial" panose="020B0604020202020204" pitchFamily="34" charset="0"/>
                <a:ea typeface="Google Sans"/>
              </a:rPr>
              <a:t> Nodes can act arbitrarily—sending conflicting information, acting maliciously, or failing completely—which can lead to inconsistent ledger states or forks.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2570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Sharding</a:t>
            </a:r>
            <a:r>
              <a:rPr lang="en-US" dirty="0"/>
              <a:t> </a:t>
            </a:r>
            <a:r>
              <a:rPr lang="en-US" dirty="0" err="1" smtClean="0"/>
              <a:t>Blockchains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8000" y="882000"/>
            <a:ext cx="7798724" cy="4156725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100" dirty="0"/>
              <a:t>What is </a:t>
            </a:r>
            <a:r>
              <a:rPr lang="en-US" sz="1100" dirty="0" err="1"/>
              <a:t>Sharding</a:t>
            </a:r>
            <a:r>
              <a:rPr lang="en-US" sz="1100" dirty="0"/>
              <a:t>?</a:t>
            </a:r>
          </a:p>
          <a:p>
            <a:pPr lvl="1">
              <a:lnSpc>
                <a:spcPct val="110000"/>
              </a:lnSpc>
            </a:pPr>
            <a:r>
              <a:rPr lang="en-US" sz="1100" dirty="0" err="1"/>
              <a:t>Sharding</a:t>
            </a:r>
            <a:r>
              <a:rPr lang="en-US" sz="1100" dirty="0"/>
              <a:t> is a scalability technique originally used in databases</a:t>
            </a:r>
          </a:p>
          <a:p>
            <a:pPr lvl="1">
              <a:lnSpc>
                <a:spcPct val="110000"/>
              </a:lnSpc>
            </a:pPr>
            <a:r>
              <a:rPr lang="en-US" sz="1100" dirty="0"/>
              <a:t>It divides the </a:t>
            </a:r>
            <a:r>
              <a:rPr lang="en-US" sz="1100" dirty="0" err="1"/>
              <a:t>blockchain</a:t>
            </a:r>
            <a:r>
              <a:rPr lang="en-US" sz="1100" dirty="0"/>
              <a:t> network into multiple smaller groups called shards</a:t>
            </a:r>
          </a:p>
          <a:p>
            <a:pPr lvl="1">
              <a:lnSpc>
                <a:spcPct val="110000"/>
              </a:lnSpc>
            </a:pPr>
            <a:r>
              <a:rPr lang="en-US" sz="1100" dirty="0"/>
              <a:t>Each shard processes only a subset of transactions</a:t>
            </a:r>
          </a:p>
          <a:p>
            <a:pPr>
              <a:lnSpc>
                <a:spcPct val="110000"/>
              </a:lnSpc>
            </a:pPr>
            <a:r>
              <a:rPr lang="en-US" sz="1100" dirty="0"/>
              <a:t>How it Works</a:t>
            </a:r>
          </a:p>
          <a:p>
            <a:pPr lvl="1">
              <a:lnSpc>
                <a:spcPct val="110000"/>
              </a:lnSpc>
            </a:pPr>
            <a:r>
              <a:rPr lang="en-US" sz="1100" dirty="0"/>
              <a:t>Network nodes are split into multiple shards based on rules (e.g., location, function)</a:t>
            </a:r>
          </a:p>
          <a:p>
            <a:pPr lvl="1">
              <a:lnSpc>
                <a:spcPct val="110000"/>
              </a:lnSpc>
            </a:pPr>
            <a:r>
              <a:rPr lang="en-US" sz="1100" dirty="0"/>
              <a:t>Each shard operates like a mini-</a:t>
            </a:r>
            <a:r>
              <a:rPr lang="en-US" sz="1100" dirty="0" err="1"/>
              <a:t>blockchain</a:t>
            </a:r>
            <a:endParaRPr lang="en-US" sz="1100" dirty="0"/>
          </a:p>
          <a:p>
            <a:pPr lvl="1">
              <a:lnSpc>
                <a:spcPct val="110000"/>
              </a:lnSpc>
            </a:pPr>
            <a:r>
              <a:rPr lang="en-US" sz="1100" dirty="0"/>
              <a:t>Nodes in one shard:</a:t>
            </a:r>
          </a:p>
          <a:p>
            <a:pPr lvl="2">
              <a:lnSpc>
                <a:spcPct val="110000"/>
              </a:lnSpc>
            </a:pPr>
            <a:r>
              <a:rPr lang="en-US" sz="1100" dirty="0"/>
              <a:t>Process only their shard’s transactions</a:t>
            </a:r>
          </a:p>
          <a:p>
            <a:pPr lvl="2">
              <a:lnSpc>
                <a:spcPct val="110000"/>
              </a:lnSpc>
            </a:pPr>
            <a:r>
              <a:rPr lang="en-US" sz="1100" dirty="0"/>
              <a:t>Store only shard-specific data</a:t>
            </a:r>
          </a:p>
          <a:p>
            <a:pPr lvl="2">
              <a:lnSpc>
                <a:spcPct val="110000"/>
              </a:lnSpc>
            </a:pPr>
            <a:r>
              <a:rPr lang="en-US" sz="1100" dirty="0"/>
              <a:t>Communicate mostly within the shard</a:t>
            </a:r>
          </a:p>
          <a:p>
            <a:pPr>
              <a:lnSpc>
                <a:spcPct val="110000"/>
              </a:lnSpc>
            </a:pPr>
            <a:r>
              <a:rPr lang="en-US" sz="1100" dirty="0"/>
              <a:t>Types of </a:t>
            </a:r>
            <a:r>
              <a:rPr lang="en-US" sz="1100" dirty="0" err="1"/>
              <a:t>Sharding</a:t>
            </a:r>
            <a:endParaRPr lang="en-US" sz="1100" dirty="0"/>
          </a:p>
          <a:p>
            <a:pPr lvl="1">
              <a:lnSpc>
                <a:spcPct val="110000"/>
              </a:lnSpc>
            </a:pPr>
            <a:r>
              <a:rPr lang="en-US" sz="1100" dirty="0"/>
              <a:t>Computation </a:t>
            </a:r>
            <a:r>
              <a:rPr lang="en-US" sz="1100" dirty="0" err="1"/>
              <a:t>Sharding</a:t>
            </a:r>
            <a:r>
              <a:rPr lang="en-US" sz="1100" dirty="0"/>
              <a:t> → Nodes process only assigned </a:t>
            </a:r>
            <a:r>
              <a:rPr lang="en-US" sz="1100" dirty="0" smtClean="0"/>
              <a:t>transactions [31]</a:t>
            </a:r>
            <a:endParaRPr lang="en-US" sz="1100" dirty="0"/>
          </a:p>
          <a:p>
            <a:pPr lvl="1">
              <a:lnSpc>
                <a:spcPct val="110000"/>
              </a:lnSpc>
            </a:pPr>
            <a:r>
              <a:rPr lang="en-US" sz="1100" dirty="0"/>
              <a:t>Communication </a:t>
            </a:r>
            <a:r>
              <a:rPr lang="en-US" sz="1100" dirty="0" err="1"/>
              <a:t>Sharding</a:t>
            </a:r>
            <a:r>
              <a:rPr lang="en-US" sz="1100" dirty="0"/>
              <a:t> → Mostly intra-shard messaging</a:t>
            </a:r>
          </a:p>
          <a:p>
            <a:pPr lvl="1">
              <a:lnSpc>
                <a:spcPct val="110000"/>
              </a:lnSpc>
            </a:pPr>
            <a:r>
              <a:rPr lang="en-US" sz="1100" dirty="0"/>
              <a:t>Storage </a:t>
            </a:r>
            <a:r>
              <a:rPr lang="en-US" sz="1100" dirty="0" err="1"/>
              <a:t>Sharding</a:t>
            </a:r>
            <a:r>
              <a:rPr lang="en-US" sz="1100" dirty="0"/>
              <a:t> → Each node stores only partial </a:t>
            </a:r>
            <a:r>
              <a:rPr lang="en-US" sz="1100" dirty="0" err="1"/>
              <a:t>blockchain</a:t>
            </a:r>
            <a:r>
              <a:rPr lang="en-US" sz="1100" dirty="0"/>
              <a:t> history</a:t>
            </a:r>
          </a:p>
          <a:p>
            <a:pPr>
              <a:lnSpc>
                <a:spcPct val="110000"/>
              </a:lnSpc>
            </a:pPr>
            <a:endParaRPr lang="en-US" sz="1100" dirty="0"/>
          </a:p>
        </p:txBody>
      </p:sp>
      <p:sp>
        <p:nvSpPr>
          <p:cNvPr id="4" name="Rectangle 3"/>
          <p:cNvSpPr/>
          <p:nvPr/>
        </p:nvSpPr>
        <p:spPr>
          <a:xfrm>
            <a:off x="8086724" y="1090136"/>
            <a:ext cx="475297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Why </a:t>
            </a:r>
            <a:r>
              <a:rPr lang="en-US" sz="1400" b="1" dirty="0" err="1"/>
              <a:t>Sharding</a:t>
            </a:r>
            <a:r>
              <a:rPr lang="en-US" sz="1400" b="1" dirty="0"/>
              <a:t>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Improves </a:t>
            </a:r>
            <a:r>
              <a:rPr lang="en-US" sz="1400" b="1" dirty="0" smtClean="0"/>
              <a:t>scalability [32-35]</a:t>
            </a:r>
            <a:endParaRPr lang="en-US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Reduces </a:t>
            </a:r>
            <a:r>
              <a:rPr lang="en-US" sz="1400" b="1" dirty="0"/>
              <a:t>computational and storage load</a:t>
            </a:r>
            <a:endParaRPr lang="en-US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Enables </a:t>
            </a:r>
            <a:r>
              <a:rPr lang="en-US" sz="1400" b="1" dirty="0"/>
              <a:t>parallel transaction processing</a:t>
            </a:r>
            <a:endParaRPr lang="en-US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Useful for large-scale systems like </a:t>
            </a:r>
            <a:r>
              <a:rPr lang="en-US" sz="1400" b="1" dirty="0" err="1"/>
              <a:t>IoT</a:t>
            </a:r>
            <a:r>
              <a:rPr lang="en-US" sz="1400" b="1" dirty="0"/>
              <a:t> networks</a:t>
            </a:r>
            <a:endParaRPr lang="en-US" sz="1400" dirty="0"/>
          </a:p>
        </p:txBody>
      </p:sp>
      <p:sp>
        <p:nvSpPr>
          <p:cNvPr id="5" name="Rectangle 4"/>
          <p:cNvSpPr/>
          <p:nvPr/>
        </p:nvSpPr>
        <p:spPr>
          <a:xfrm>
            <a:off x="8086724" y="2829600"/>
            <a:ext cx="410527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Shard (Simple Meaning)</a:t>
            </a:r>
          </a:p>
          <a:p>
            <a:r>
              <a:rPr lang="en-US" sz="1400" dirty="0"/>
              <a:t>A </a:t>
            </a:r>
            <a:r>
              <a:rPr lang="en-US" sz="1400" b="1" dirty="0"/>
              <a:t>shard is a small subgroup of nodes in the </a:t>
            </a:r>
            <a:r>
              <a:rPr lang="en-US" sz="1400" b="1" dirty="0" err="1"/>
              <a:t>blockchain</a:t>
            </a:r>
            <a:r>
              <a:rPr lang="en-US" sz="1400" b="1" dirty="0"/>
              <a:t> network that works independently to process only a portion of the total transactions</a:t>
            </a:r>
            <a:r>
              <a:rPr lang="en-US" sz="1400" dirty="0"/>
              <a:t>, like dividing a big workload into smaller teams</a:t>
            </a:r>
          </a:p>
        </p:txBody>
      </p:sp>
      <p:sp>
        <p:nvSpPr>
          <p:cNvPr id="6" name="Rectangle 5"/>
          <p:cNvSpPr/>
          <p:nvPr/>
        </p:nvSpPr>
        <p:spPr>
          <a:xfrm>
            <a:off x="857250" y="5376709"/>
            <a:ext cx="1155382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[31] Y. Liu, J. Liu, J. Yin, G. Li, H. Yu, Q. Wu, Cross-shard transaction processing in </a:t>
            </a:r>
            <a:r>
              <a:rPr lang="en-US" sz="1100" dirty="0" err="1"/>
              <a:t>sharding</a:t>
            </a:r>
            <a:r>
              <a:rPr lang="en-US" sz="1100" dirty="0"/>
              <a:t> </a:t>
            </a:r>
            <a:r>
              <a:rPr lang="en-US" sz="1100" dirty="0" err="1"/>
              <a:t>blockchains</a:t>
            </a:r>
            <a:r>
              <a:rPr lang="en-US" sz="1100" dirty="0"/>
              <a:t>, in: ICA3PP 2020, 2020, pp. 324– 339. </a:t>
            </a:r>
            <a:endParaRPr lang="en-US" sz="1100" dirty="0" smtClean="0"/>
          </a:p>
          <a:p>
            <a:r>
              <a:rPr lang="en-US" sz="1100" dirty="0" smtClean="0"/>
              <a:t>[</a:t>
            </a:r>
            <a:r>
              <a:rPr lang="en-US" sz="1100" dirty="0"/>
              <a:t>32] E. Kokoris-</a:t>
            </a:r>
            <a:r>
              <a:rPr lang="en-US" sz="1100" dirty="0" err="1"/>
              <a:t>Kogias</a:t>
            </a:r>
            <a:r>
              <a:rPr lang="en-US" sz="1100" dirty="0"/>
              <a:t>, P. </a:t>
            </a:r>
            <a:r>
              <a:rPr lang="en-US" sz="1100" dirty="0" err="1"/>
              <a:t>Jovanovic</a:t>
            </a:r>
            <a:r>
              <a:rPr lang="en-US" sz="1100" dirty="0"/>
              <a:t>, L. Gasser, N. </a:t>
            </a:r>
            <a:r>
              <a:rPr lang="en-US" sz="1100" dirty="0" err="1"/>
              <a:t>Gailly</a:t>
            </a:r>
            <a:r>
              <a:rPr lang="en-US" sz="1100" dirty="0"/>
              <a:t>, E. </a:t>
            </a:r>
            <a:r>
              <a:rPr lang="en-US" sz="1100" dirty="0" err="1"/>
              <a:t>Syta</a:t>
            </a:r>
            <a:r>
              <a:rPr lang="en-US" sz="1100" dirty="0"/>
              <a:t>, B. Ford, </a:t>
            </a:r>
            <a:r>
              <a:rPr lang="en-US" sz="1100" dirty="0" err="1"/>
              <a:t>Omniledger</a:t>
            </a:r>
            <a:r>
              <a:rPr lang="en-US" sz="1100" dirty="0"/>
              <a:t>: A secure, scale-out, decentralized ledger via </a:t>
            </a:r>
            <a:r>
              <a:rPr lang="en-US" sz="1100" dirty="0" err="1"/>
              <a:t>sharding</a:t>
            </a:r>
            <a:r>
              <a:rPr lang="en-US" sz="1100" dirty="0"/>
              <a:t>, in: S&amp;P 2018, 2018, pp. 583–598. </a:t>
            </a:r>
            <a:endParaRPr lang="en-US" sz="1100" dirty="0" smtClean="0"/>
          </a:p>
          <a:p>
            <a:r>
              <a:rPr lang="en-US" sz="1100" dirty="0" smtClean="0"/>
              <a:t>[</a:t>
            </a:r>
            <a:r>
              <a:rPr lang="en-US" sz="1100" dirty="0"/>
              <a:t>33] Y. Liu, J. Liu, D. Li, H. Yu, Q. Wu, </a:t>
            </a:r>
            <a:r>
              <a:rPr lang="en-US" sz="1100" dirty="0" err="1"/>
              <a:t>Fleetchain</a:t>
            </a:r>
            <a:r>
              <a:rPr lang="en-US" sz="1100" dirty="0"/>
              <a:t>: A secure scalable and responsive </a:t>
            </a:r>
            <a:r>
              <a:rPr lang="en-US" sz="1100" dirty="0" err="1"/>
              <a:t>blockchain</a:t>
            </a:r>
            <a:r>
              <a:rPr lang="en-US" sz="1100" dirty="0"/>
              <a:t> achieving optimal </a:t>
            </a:r>
            <a:r>
              <a:rPr lang="en-US" sz="1100" dirty="0" err="1"/>
              <a:t>sharding</a:t>
            </a:r>
            <a:r>
              <a:rPr lang="en-US" sz="1100" dirty="0"/>
              <a:t>, in: ICA3PP 2020, 2020, pp. 409–425. </a:t>
            </a:r>
            <a:endParaRPr lang="en-US" sz="1100" dirty="0" smtClean="0"/>
          </a:p>
          <a:p>
            <a:r>
              <a:rPr lang="en-US" sz="1100" dirty="0" smtClean="0"/>
              <a:t>[</a:t>
            </a:r>
            <a:r>
              <a:rPr lang="en-US" sz="1100" dirty="0"/>
              <a:t>34] M. </a:t>
            </a:r>
            <a:r>
              <a:rPr lang="en-US" sz="1100" dirty="0" err="1"/>
              <a:t>Zamani</a:t>
            </a:r>
            <a:r>
              <a:rPr lang="en-US" sz="1100" dirty="0"/>
              <a:t>, M. </a:t>
            </a:r>
            <a:r>
              <a:rPr lang="en-US" sz="1100" dirty="0" err="1"/>
              <a:t>Movahedi</a:t>
            </a:r>
            <a:r>
              <a:rPr lang="en-US" sz="1100" dirty="0"/>
              <a:t>, M. </a:t>
            </a:r>
            <a:r>
              <a:rPr lang="en-US" sz="1100" dirty="0" err="1"/>
              <a:t>Raykova</a:t>
            </a:r>
            <a:r>
              <a:rPr lang="en-US" sz="1100" dirty="0"/>
              <a:t>, </a:t>
            </a:r>
            <a:r>
              <a:rPr lang="en-US" sz="1100" dirty="0" err="1"/>
              <a:t>Rapidchain</a:t>
            </a:r>
            <a:r>
              <a:rPr lang="en-US" sz="1100" dirty="0"/>
              <a:t>: Scaling </a:t>
            </a:r>
            <a:r>
              <a:rPr lang="en-US" sz="1100" dirty="0" err="1"/>
              <a:t>blockchain</a:t>
            </a:r>
            <a:r>
              <a:rPr lang="en-US" sz="1100" dirty="0"/>
              <a:t> via full </a:t>
            </a:r>
            <a:r>
              <a:rPr lang="en-US" sz="1100" dirty="0" err="1"/>
              <a:t>sharding</a:t>
            </a:r>
            <a:r>
              <a:rPr lang="en-US" sz="1100" dirty="0"/>
              <a:t>, in: CCS 2018, 2018, pp. 931–948. </a:t>
            </a:r>
            <a:endParaRPr lang="en-US" sz="1100" dirty="0" smtClean="0"/>
          </a:p>
          <a:p>
            <a:r>
              <a:rPr lang="en-US" sz="1100" dirty="0" smtClean="0"/>
              <a:t>[</a:t>
            </a:r>
            <a:r>
              <a:rPr lang="en-US" sz="1100" dirty="0"/>
              <a:t>35] Y. Liu, J. Liu, Q. Wu, H. Yu, H. </a:t>
            </a:r>
            <a:r>
              <a:rPr lang="en-US" sz="1100" dirty="0" err="1"/>
              <a:t>Yiming</a:t>
            </a:r>
            <a:r>
              <a:rPr lang="en-US" sz="1100" dirty="0"/>
              <a:t>, Z. Zhou, SSHC: A secure and scalable hybrid consensus protocol for </a:t>
            </a:r>
            <a:r>
              <a:rPr lang="en-US" sz="1100" dirty="0" err="1"/>
              <a:t>sharding</a:t>
            </a:r>
            <a:r>
              <a:rPr lang="en-US" sz="1100" dirty="0"/>
              <a:t> </a:t>
            </a:r>
            <a:r>
              <a:rPr lang="en-US" sz="1100" dirty="0" err="1"/>
              <a:t>blockchains</a:t>
            </a:r>
            <a:r>
              <a:rPr lang="en-US" sz="1100" dirty="0"/>
              <a:t> with a formal security framework, IEEE Transactions on Dependable and Secure Computing (2020)</a:t>
            </a:r>
          </a:p>
        </p:txBody>
      </p:sp>
    </p:spTree>
    <p:extLst>
      <p:ext uri="{BB962C8B-B14F-4D97-AF65-F5344CB8AC3E}">
        <p14:creationId xmlns:p14="http://schemas.microsoft.com/office/powerpoint/2010/main" val="40386434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ACL Models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Role-Based Access </a:t>
            </a:r>
            <a:r>
              <a:rPr lang="en-US" dirty="0" smtClean="0"/>
              <a:t>Control</a:t>
            </a:r>
            <a:endParaRPr lang="en-US" dirty="0"/>
          </a:p>
          <a:p>
            <a:r>
              <a:rPr lang="en-US" dirty="0"/>
              <a:t>Attribute-Based Access </a:t>
            </a:r>
            <a:r>
              <a:rPr lang="en-US" dirty="0" smtClean="0"/>
              <a:t>Control</a:t>
            </a:r>
          </a:p>
          <a:p>
            <a:r>
              <a:rPr lang="en-US" dirty="0"/>
              <a:t>Identity-based access </a:t>
            </a:r>
            <a:r>
              <a:rPr lang="en-US" dirty="0" smtClean="0"/>
              <a:t>control</a:t>
            </a:r>
          </a:p>
          <a:p>
            <a:r>
              <a:rPr lang="en-US" dirty="0"/>
              <a:t>History-based access control</a:t>
            </a:r>
          </a:p>
        </p:txBody>
      </p:sp>
    </p:spTree>
    <p:extLst>
      <p:ext uri="{BB962C8B-B14F-4D97-AF65-F5344CB8AC3E}">
        <p14:creationId xmlns:p14="http://schemas.microsoft.com/office/powerpoint/2010/main" val="2454973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Role-Based Access Control (RBAC) in Access Control Models</a:t>
            </a:r>
          </a:p>
        </p:txBody>
      </p:sp>
      <p:sp>
        <p:nvSpPr>
          <p:cNvPr id="4" name="Rectangle 3"/>
          <p:cNvSpPr/>
          <p:nvPr/>
        </p:nvSpPr>
        <p:spPr>
          <a:xfrm>
            <a:off x="6669313" y="1201413"/>
            <a:ext cx="523460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Policy Formation Process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Resource owner defines which </a:t>
            </a:r>
            <a:r>
              <a:rPr lang="en-US" sz="1400" b="1" dirty="0"/>
              <a:t>roles can access resources</a:t>
            </a:r>
            <a:endParaRPr lang="en-US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User–role assignments are negotiated between: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Users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System administrator / manager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Access relationships are stored in a </a:t>
            </a:r>
            <a:r>
              <a:rPr lang="en-US" sz="1400" b="1" dirty="0"/>
              <a:t>central access control system</a:t>
            </a:r>
            <a:endParaRPr lang="en-US" sz="1400" dirty="0"/>
          </a:p>
        </p:txBody>
      </p:sp>
      <p:sp>
        <p:nvSpPr>
          <p:cNvPr id="5" name="Rectangle 4"/>
          <p:cNvSpPr/>
          <p:nvPr/>
        </p:nvSpPr>
        <p:spPr>
          <a:xfrm>
            <a:off x="6811617" y="3351410"/>
            <a:ext cx="546683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</a:rPr>
              <a:t>Limitations of RBAC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C00000"/>
                </a:solidFill>
              </a:rPr>
              <a:t>Requires storing </a:t>
            </a:r>
            <a:r>
              <a:rPr lang="en-US" sz="1400" b="1" dirty="0">
                <a:solidFill>
                  <a:srgbClr val="C00000"/>
                </a:solidFill>
              </a:rPr>
              <a:t>large amounts of relationship data</a:t>
            </a:r>
            <a:endParaRPr lang="en-US" sz="1400" dirty="0">
              <a:solidFill>
                <a:srgbClr val="C0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C00000"/>
                </a:solidFill>
              </a:rPr>
              <a:t>High </a:t>
            </a:r>
            <a:r>
              <a:rPr lang="en-US" sz="1400" b="1" dirty="0">
                <a:solidFill>
                  <a:srgbClr val="C00000"/>
                </a:solidFill>
              </a:rPr>
              <a:t>storage and management overhead</a:t>
            </a:r>
            <a:endParaRPr lang="en-US" sz="1400" dirty="0">
              <a:solidFill>
                <a:srgbClr val="C0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C00000"/>
                </a:solidFill>
              </a:rPr>
              <a:t>Less flexible in dynamic environments (e.g., </a:t>
            </a:r>
            <a:r>
              <a:rPr lang="en-US" sz="1400" dirty="0" err="1">
                <a:solidFill>
                  <a:srgbClr val="C00000"/>
                </a:solidFill>
              </a:rPr>
              <a:t>IoT</a:t>
            </a:r>
            <a:r>
              <a:rPr lang="en-US" sz="1400" dirty="0">
                <a:solidFill>
                  <a:srgbClr val="C00000"/>
                </a:solidFill>
              </a:rPr>
              <a:t>, </a:t>
            </a:r>
            <a:r>
              <a:rPr lang="en-US" sz="1400" dirty="0" err="1">
                <a:solidFill>
                  <a:srgbClr val="C00000"/>
                </a:solidFill>
              </a:rPr>
              <a:t>blockchain</a:t>
            </a:r>
            <a:r>
              <a:rPr lang="en-US" sz="1400" dirty="0">
                <a:solidFill>
                  <a:srgbClr val="C00000"/>
                </a:solidFill>
              </a:rPr>
              <a:t> </a:t>
            </a:r>
            <a:r>
              <a:rPr lang="en-US" sz="1400" dirty="0" smtClean="0">
                <a:solidFill>
                  <a:srgbClr val="C00000"/>
                </a:solidFill>
              </a:rPr>
              <a:t>systems [38])</a:t>
            </a:r>
            <a:endParaRPr lang="en-US" sz="1400" dirty="0">
              <a:solidFill>
                <a:srgbClr val="C0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8000" y="882000"/>
            <a:ext cx="6053166" cy="5580000"/>
          </a:xfrm>
        </p:spPr>
        <p:txBody>
          <a:bodyPr>
            <a:normAutofit/>
          </a:bodyPr>
          <a:lstStyle/>
          <a:p>
            <a:r>
              <a:rPr lang="en-US" sz="1400" dirty="0"/>
              <a:t>Access Control Model Overview</a:t>
            </a:r>
          </a:p>
          <a:p>
            <a:pPr lvl="1"/>
            <a:r>
              <a:rPr lang="en-US" dirty="0"/>
              <a:t>Defines how access policies are formed and enforced</a:t>
            </a:r>
          </a:p>
          <a:p>
            <a:pPr lvl="1"/>
            <a:r>
              <a:rPr lang="en-US" dirty="0"/>
              <a:t>Focuses on rules used to determine who can access what resources</a:t>
            </a:r>
          </a:p>
          <a:p>
            <a:r>
              <a:rPr lang="en-US" sz="1400" dirty="0" smtClean="0"/>
              <a:t>Traditional </a:t>
            </a:r>
            <a:r>
              <a:rPr lang="en-US" sz="1400" dirty="0"/>
              <a:t>access control model based </a:t>
            </a:r>
            <a:r>
              <a:rPr lang="en-US" sz="1400" dirty="0" smtClean="0"/>
              <a:t>on [36][37]:</a:t>
            </a:r>
            <a:endParaRPr lang="en-US" sz="1400" dirty="0"/>
          </a:p>
          <a:p>
            <a:pPr lvl="1"/>
            <a:r>
              <a:rPr lang="en-US" b="1" dirty="0" smtClean="0"/>
              <a:t>Users, Roles, Access </a:t>
            </a:r>
            <a:r>
              <a:rPr lang="en-US" b="1" dirty="0"/>
              <a:t>permissions</a:t>
            </a:r>
            <a:endParaRPr lang="en-US" dirty="0"/>
          </a:p>
          <a:p>
            <a:r>
              <a:rPr lang="en-US" sz="1400" dirty="0"/>
              <a:t>Access is granted through role </a:t>
            </a:r>
            <a:r>
              <a:rPr lang="en-US" sz="1400" dirty="0" smtClean="0"/>
              <a:t>assignment</a:t>
            </a:r>
          </a:p>
          <a:p>
            <a:r>
              <a:rPr lang="en-US" sz="1400" dirty="0"/>
              <a:t>Key Characteristics</a:t>
            </a:r>
          </a:p>
          <a:p>
            <a:pPr lvl="1"/>
            <a:r>
              <a:rPr lang="en-US" dirty="0"/>
              <a:t>Relationships can be:</a:t>
            </a:r>
          </a:p>
          <a:p>
            <a:pPr lvl="2"/>
            <a:r>
              <a:rPr lang="en-US" sz="1400" b="1" dirty="0"/>
              <a:t>One-to-many</a:t>
            </a:r>
            <a:endParaRPr lang="en-US" sz="1400" dirty="0"/>
          </a:p>
          <a:p>
            <a:pPr lvl="2"/>
            <a:r>
              <a:rPr lang="en-US" sz="1400" b="1" dirty="0"/>
              <a:t>Many-to-many</a:t>
            </a:r>
            <a:endParaRPr lang="en-US" sz="1400" dirty="0"/>
          </a:p>
          <a:p>
            <a:pPr lvl="1"/>
            <a:r>
              <a:rPr lang="en-US" dirty="0"/>
              <a:t>Many users may belong to different roles</a:t>
            </a:r>
          </a:p>
          <a:p>
            <a:pPr lvl="1"/>
            <a:r>
              <a:rPr lang="en-US" dirty="0"/>
              <a:t>Roles determine access rights to resources</a:t>
            </a:r>
          </a:p>
          <a:p>
            <a:endParaRPr lang="en-US" sz="1400" dirty="0"/>
          </a:p>
          <a:p>
            <a:endParaRPr lang="en-US" sz="1400" dirty="0"/>
          </a:p>
        </p:txBody>
      </p:sp>
      <p:sp>
        <p:nvSpPr>
          <p:cNvPr id="6" name="Rectangle 5"/>
          <p:cNvSpPr/>
          <p:nvPr/>
        </p:nvSpPr>
        <p:spPr>
          <a:xfrm>
            <a:off x="344557" y="5766259"/>
            <a:ext cx="1129779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[36] R. S. Sandhu, E. J. Coyne, H. L. Feinstein, C. E. </a:t>
            </a:r>
            <a:r>
              <a:rPr lang="en-US" sz="1100" dirty="0" err="1"/>
              <a:t>Youman</a:t>
            </a:r>
            <a:r>
              <a:rPr lang="en-US" sz="1100" dirty="0"/>
              <a:t>, Role-based access control models, Computer 29 (2) (1996) 38–47. </a:t>
            </a:r>
            <a:endParaRPr lang="en-US" sz="1100" dirty="0" smtClean="0"/>
          </a:p>
          <a:p>
            <a:r>
              <a:rPr lang="en-US" sz="1100" dirty="0" smtClean="0"/>
              <a:t>[</a:t>
            </a:r>
            <a:r>
              <a:rPr lang="en-US" sz="1100" dirty="0"/>
              <a:t>37] E. </a:t>
            </a:r>
            <a:r>
              <a:rPr lang="en-US" sz="1100" dirty="0" err="1"/>
              <a:t>Bertino</a:t>
            </a:r>
            <a:r>
              <a:rPr lang="en-US" sz="1100" dirty="0"/>
              <a:t>, P. A. </a:t>
            </a:r>
            <a:r>
              <a:rPr lang="en-US" sz="1100" dirty="0" err="1"/>
              <a:t>Bonatti</a:t>
            </a:r>
            <a:r>
              <a:rPr lang="en-US" sz="1100" dirty="0"/>
              <a:t>, E. Ferrari, TRBAC: A temporal role-based access control model, ACM Trans. Inf. Syst. </a:t>
            </a:r>
            <a:r>
              <a:rPr lang="en-US" sz="1100" dirty="0" err="1"/>
              <a:t>Secur</a:t>
            </a:r>
            <a:r>
              <a:rPr lang="en-US" sz="1100" dirty="0"/>
              <a:t>. 4 (3) (2001) 191– 233. </a:t>
            </a:r>
            <a:endParaRPr lang="en-US" sz="1100" dirty="0" smtClean="0"/>
          </a:p>
          <a:p>
            <a:r>
              <a:rPr lang="en-US" sz="1100" dirty="0" smtClean="0"/>
              <a:t>[</a:t>
            </a:r>
            <a:r>
              <a:rPr lang="en-US" sz="1100" dirty="0"/>
              <a:t>38] J. P. Cruz, Y. </a:t>
            </a:r>
            <a:r>
              <a:rPr lang="en-US" sz="1100" dirty="0" err="1"/>
              <a:t>Kaji</a:t>
            </a:r>
            <a:r>
              <a:rPr lang="en-US" sz="1100" dirty="0"/>
              <a:t>, N. </a:t>
            </a:r>
            <a:r>
              <a:rPr lang="en-US" sz="1100" dirty="0" err="1"/>
              <a:t>Yanai</a:t>
            </a:r>
            <a:r>
              <a:rPr lang="en-US" sz="1100" dirty="0"/>
              <a:t>, RBAC-SC: role-based access control using smart contract, IEEE Access 6 (2018) 12240–12251. </a:t>
            </a:r>
          </a:p>
        </p:txBody>
      </p:sp>
    </p:spTree>
    <p:extLst>
      <p:ext uri="{BB962C8B-B14F-4D97-AF65-F5344CB8AC3E}">
        <p14:creationId xmlns:p14="http://schemas.microsoft.com/office/powerpoint/2010/main" val="36773157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Attribute-Based Access </a:t>
            </a:r>
            <a:r>
              <a:rPr lang="en-US" dirty="0" smtClean="0"/>
              <a:t>Control </a:t>
            </a:r>
            <a:r>
              <a:rPr lang="en-US" dirty="0"/>
              <a:t>(ABAC) 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8000" y="882001"/>
            <a:ext cx="11520000" cy="3100278"/>
          </a:xfrm>
        </p:spPr>
        <p:txBody>
          <a:bodyPr>
            <a:normAutofit/>
          </a:bodyPr>
          <a:lstStyle/>
          <a:p>
            <a:r>
              <a:rPr lang="en-US" sz="1400" dirty="0" smtClean="0"/>
              <a:t>ABAC </a:t>
            </a:r>
            <a:r>
              <a:rPr lang="en-US" sz="1400" dirty="0"/>
              <a:t>is a security access control model where access to a resource is granted based on a set of attributes (</a:t>
            </a:r>
            <a:r>
              <a:rPr lang="en-US" sz="1400" dirty="0" smtClean="0"/>
              <a:t>properties</a:t>
            </a:r>
            <a:r>
              <a:rPr lang="en-US" sz="1400" dirty="0"/>
              <a:t>) rather than fixed roles or </a:t>
            </a:r>
            <a:r>
              <a:rPr lang="en-US" sz="1400" dirty="0" smtClean="0"/>
              <a:t>identities [40][41]</a:t>
            </a:r>
          </a:p>
          <a:p>
            <a:pPr lvl="0"/>
            <a:r>
              <a:rPr lang="en-US" altLang="en-US" sz="1400" b="0" dirty="0">
                <a:solidFill>
                  <a:schemeClr val="tx1"/>
                </a:solidFill>
                <a:latin typeface="Arial" panose="020B0604020202020204" pitchFamily="34" charset="0"/>
              </a:rPr>
              <a:t>Often implemented using </a:t>
            </a:r>
            <a:r>
              <a:rPr lang="en-US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Attribute-Based Encryption (ABE</a:t>
            </a:r>
            <a:r>
              <a:rPr lang="en-US" altLang="en-US" sz="1400" dirty="0" smtClean="0">
                <a:solidFill>
                  <a:schemeClr val="tx1"/>
                </a:solidFill>
                <a:latin typeface="Arial" panose="020B0604020202020204" pitchFamily="34" charset="0"/>
              </a:rPr>
              <a:t>) [39]</a:t>
            </a:r>
          </a:p>
          <a:p>
            <a:pPr lvl="1"/>
            <a:r>
              <a:rPr lang="en-US" altLang="en-US" sz="1000" b="0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i.e</a:t>
            </a:r>
            <a:r>
              <a:rPr lang="en-US" altLang="en-US" sz="1000" b="0" dirty="0" smtClean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sz="1000" b="0" dirty="0">
                <a:solidFill>
                  <a:schemeClr val="tx1"/>
                </a:solidFill>
                <a:latin typeface="Arial" panose="020B0604020202020204" pitchFamily="34" charset="0"/>
              </a:rPr>
              <a:t>Only users with matching attributes can </a:t>
            </a:r>
            <a:r>
              <a:rPr lang="en-US" altLang="en-US" sz="1000" dirty="0">
                <a:solidFill>
                  <a:schemeClr val="tx1"/>
                </a:solidFill>
                <a:latin typeface="Arial" panose="020B0604020202020204" pitchFamily="34" charset="0"/>
              </a:rPr>
              <a:t>decrypt </a:t>
            </a:r>
            <a:r>
              <a:rPr lang="en-US" altLang="en-US" sz="1000" dirty="0" smtClean="0">
                <a:solidFill>
                  <a:schemeClr val="tx1"/>
                </a:solidFill>
                <a:latin typeface="Arial" panose="020B0604020202020204" pitchFamily="34" charset="0"/>
              </a:rPr>
              <a:t>data</a:t>
            </a:r>
            <a:endParaRPr lang="en-US" sz="1000" dirty="0" smtClean="0"/>
          </a:p>
          <a:p>
            <a:r>
              <a:rPr lang="en-US" altLang="en-US" sz="1400" dirty="0" smtClean="0">
                <a:solidFill>
                  <a:schemeClr val="tx1"/>
                </a:solidFill>
                <a:latin typeface="Arial" panose="020B0604020202020204" pitchFamily="34" charset="0"/>
              </a:rPr>
              <a:t>Key Idea</a:t>
            </a:r>
          </a:p>
          <a:p>
            <a:pPr lvl="1"/>
            <a:r>
              <a:rPr lang="en-US" altLang="en-US" sz="1000" b="0" dirty="0" smtClean="0">
                <a:solidFill>
                  <a:schemeClr val="tx1"/>
                </a:solidFill>
                <a:latin typeface="Arial" panose="020B0604020202020204" pitchFamily="34" charset="0"/>
              </a:rPr>
              <a:t>Instead </a:t>
            </a:r>
            <a:r>
              <a:rPr lang="en-US" altLang="en-US" sz="1000" b="0" dirty="0">
                <a:solidFill>
                  <a:schemeClr val="tx1"/>
                </a:solidFill>
                <a:latin typeface="Arial" panose="020B0604020202020204" pitchFamily="34" charset="0"/>
              </a:rPr>
              <a:t>of asking</a:t>
            </a:r>
            <a:r>
              <a:rPr lang="en-US" altLang="en-US" sz="1000" b="0" dirty="0" smtClean="0">
                <a:solidFill>
                  <a:schemeClr val="tx1"/>
                </a:solidFill>
                <a:latin typeface="Arial" panose="020B0604020202020204" pitchFamily="34" charset="0"/>
              </a:rPr>
              <a:t>: “</a:t>
            </a:r>
            <a:r>
              <a:rPr lang="en-US" altLang="en-US" sz="1000" b="0" dirty="0">
                <a:solidFill>
                  <a:schemeClr val="tx1"/>
                </a:solidFill>
                <a:latin typeface="Arial" panose="020B0604020202020204" pitchFamily="34" charset="0"/>
              </a:rPr>
              <a:t>Who are you?” (like in Role-Based Access </a:t>
            </a:r>
            <a:r>
              <a:rPr lang="en-US" altLang="en-US" sz="1000" b="0" dirty="0" smtClean="0">
                <a:solidFill>
                  <a:schemeClr val="tx1"/>
                </a:solidFill>
                <a:latin typeface="Arial" panose="020B0604020202020204" pitchFamily="34" charset="0"/>
              </a:rPr>
              <a:t>Control)</a:t>
            </a:r>
          </a:p>
          <a:p>
            <a:pPr lvl="1"/>
            <a:r>
              <a:rPr lang="en-US" altLang="en-US" sz="1000" b="0" dirty="0" smtClean="0">
                <a:solidFill>
                  <a:schemeClr val="tx1"/>
                </a:solidFill>
                <a:latin typeface="Arial" panose="020B0604020202020204" pitchFamily="34" charset="0"/>
              </a:rPr>
              <a:t>ABAC </a:t>
            </a:r>
            <a:r>
              <a:rPr lang="en-US" altLang="en-US" sz="1000" b="0" dirty="0">
                <a:solidFill>
                  <a:schemeClr val="tx1"/>
                </a:solidFill>
                <a:latin typeface="Arial" panose="020B0604020202020204" pitchFamily="34" charset="0"/>
              </a:rPr>
              <a:t>asks</a:t>
            </a:r>
            <a:r>
              <a:rPr lang="en-US" altLang="en-US" sz="1000" b="0" dirty="0" smtClean="0">
                <a:solidFill>
                  <a:schemeClr val="tx1"/>
                </a:solidFill>
                <a:latin typeface="Arial" panose="020B0604020202020204" pitchFamily="34" charset="0"/>
              </a:rPr>
              <a:t>: “</a:t>
            </a:r>
            <a:r>
              <a:rPr lang="en-US" altLang="en-US" sz="1000" b="0" dirty="0">
                <a:solidFill>
                  <a:schemeClr val="tx1"/>
                </a:solidFill>
                <a:latin typeface="Arial" panose="020B0604020202020204" pitchFamily="34" charset="0"/>
              </a:rPr>
              <a:t>Do your attributes match the policy rules?”</a:t>
            </a:r>
          </a:p>
          <a:p>
            <a:pPr lvl="1"/>
            <a:endParaRPr lang="en-US" sz="1000" dirty="0" smtClean="0"/>
          </a:p>
          <a:p>
            <a:pPr marL="895335" lvl="1" indent="-28575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</a:pPr>
            <a:r>
              <a:rPr lang="en-US" altLang="en-US" b="0" dirty="0">
                <a:solidFill>
                  <a:schemeClr val="tx1"/>
                </a:solidFill>
                <a:latin typeface="Arial" panose="020B0604020202020204" pitchFamily="34" charset="0"/>
              </a:rPr>
              <a:t>Example </a:t>
            </a:r>
            <a:r>
              <a:rPr lang="en-US" altLang="en-US" b="0" dirty="0" smtClean="0">
                <a:solidFill>
                  <a:schemeClr val="tx1"/>
                </a:solidFill>
                <a:latin typeface="Arial" panose="020B0604020202020204" pitchFamily="34" charset="0"/>
              </a:rPr>
              <a:t>policy: Allow </a:t>
            </a:r>
            <a:r>
              <a:rPr lang="en-US" altLang="en-US" b="0" dirty="0">
                <a:solidFill>
                  <a:schemeClr val="tx1"/>
                </a:solidFill>
                <a:latin typeface="Arial" panose="020B0604020202020204" pitchFamily="34" charset="0"/>
              </a:rPr>
              <a:t>access </a:t>
            </a:r>
            <a:r>
              <a:rPr lang="en-US" altLang="en-US" b="0" dirty="0" smtClean="0">
                <a:solidFill>
                  <a:schemeClr val="tx1"/>
                </a:solidFill>
                <a:latin typeface="Arial" panose="020B0604020202020204" pitchFamily="34" charset="0"/>
              </a:rPr>
              <a:t>if </a:t>
            </a:r>
            <a:r>
              <a:rPr lang="en-US" altLang="en-US" b="0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user.department</a:t>
            </a:r>
            <a:r>
              <a:rPr lang="en-US" altLang="en-US" b="0" dirty="0" smtClean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b="0" dirty="0">
                <a:solidFill>
                  <a:schemeClr val="tx1"/>
                </a:solidFill>
                <a:latin typeface="Arial" panose="020B0604020202020204" pitchFamily="34" charset="0"/>
              </a:rPr>
              <a:t>= "</a:t>
            </a:r>
            <a:r>
              <a:rPr lang="en-US" altLang="en-US" b="0" dirty="0" smtClean="0">
                <a:solidFill>
                  <a:schemeClr val="tx1"/>
                </a:solidFill>
                <a:latin typeface="Arial" panose="020B0604020202020204" pitchFamily="34" charset="0"/>
              </a:rPr>
              <a:t>Research“ AND </a:t>
            </a:r>
            <a:r>
              <a:rPr lang="en-US" altLang="en-US" b="0" dirty="0" err="1">
                <a:solidFill>
                  <a:schemeClr val="tx1"/>
                </a:solidFill>
                <a:latin typeface="Arial" panose="020B0604020202020204" pitchFamily="34" charset="0"/>
              </a:rPr>
              <a:t>resource.classification</a:t>
            </a:r>
            <a:r>
              <a:rPr lang="en-US" altLang="en-US" b="0" dirty="0">
                <a:solidFill>
                  <a:schemeClr val="tx1"/>
                </a:solidFill>
                <a:latin typeface="Arial" panose="020B0604020202020204" pitchFamily="34" charset="0"/>
              </a:rPr>
              <a:t> = "</a:t>
            </a:r>
            <a:r>
              <a:rPr lang="en-US" altLang="en-US" b="0" dirty="0" smtClean="0">
                <a:solidFill>
                  <a:schemeClr val="tx1"/>
                </a:solidFill>
                <a:latin typeface="Arial" panose="020B0604020202020204" pitchFamily="34" charset="0"/>
              </a:rPr>
              <a:t>Public“ AND </a:t>
            </a:r>
            <a:r>
              <a:rPr lang="en-US" altLang="en-US" b="0" dirty="0">
                <a:solidFill>
                  <a:schemeClr val="tx1"/>
                </a:solidFill>
                <a:latin typeface="Arial" panose="020B0604020202020204" pitchFamily="34" charset="0"/>
              </a:rPr>
              <a:t>time = working hours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</a:pPr>
            <a:endParaRPr lang="en-US" altLang="en-US" b="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/>
            <a:endParaRPr lang="en-US" sz="1000" dirty="0"/>
          </a:p>
        </p:txBody>
      </p:sp>
      <p:sp>
        <p:nvSpPr>
          <p:cNvPr id="6" name="Rectangle 5"/>
          <p:cNvSpPr/>
          <p:nvPr/>
        </p:nvSpPr>
        <p:spPr>
          <a:xfrm>
            <a:off x="821636" y="3910833"/>
            <a:ext cx="98198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C00000"/>
                </a:solidFill>
              </a:rPr>
              <a:t>Why ABAC is </a:t>
            </a:r>
            <a:r>
              <a:rPr lang="en-US" sz="1400" b="1" dirty="0" smtClean="0">
                <a:solidFill>
                  <a:srgbClr val="C00000"/>
                </a:solidFill>
              </a:rPr>
              <a:t>Powerful? </a:t>
            </a:r>
            <a:r>
              <a:rPr lang="en-US" sz="1400" dirty="0" smtClean="0">
                <a:solidFill>
                  <a:srgbClr val="C00000"/>
                </a:solidFill>
              </a:rPr>
              <a:t>Very </a:t>
            </a:r>
            <a:r>
              <a:rPr lang="en-US" sz="1400" b="1" dirty="0">
                <a:solidFill>
                  <a:srgbClr val="C00000"/>
                </a:solidFill>
              </a:rPr>
              <a:t>fine-grained </a:t>
            </a:r>
            <a:r>
              <a:rPr lang="en-US" sz="1400" b="1" dirty="0" smtClean="0">
                <a:solidFill>
                  <a:srgbClr val="C00000"/>
                </a:solidFill>
              </a:rPr>
              <a:t>control; </a:t>
            </a:r>
            <a:r>
              <a:rPr lang="en-US" sz="1400" dirty="0" smtClean="0">
                <a:solidFill>
                  <a:srgbClr val="C00000"/>
                </a:solidFill>
              </a:rPr>
              <a:t>Highly </a:t>
            </a:r>
            <a:r>
              <a:rPr lang="en-US" sz="1400" b="1" dirty="0">
                <a:solidFill>
                  <a:srgbClr val="C00000"/>
                </a:solidFill>
              </a:rPr>
              <a:t>flexible and dynamic</a:t>
            </a:r>
            <a:endParaRPr lang="en-US" sz="1400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C00000"/>
                </a:solidFill>
              </a:rPr>
              <a:t>Suitable for large systems </a:t>
            </a:r>
            <a:r>
              <a:rPr lang="en-US" sz="1400" dirty="0" smtClean="0">
                <a:solidFill>
                  <a:srgbClr val="C00000"/>
                </a:solidFill>
              </a:rPr>
              <a:t>like: Cloud computing, </a:t>
            </a:r>
            <a:r>
              <a:rPr lang="en-US" sz="1400" dirty="0" err="1" smtClean="0">
                <a:solidFill>
                  <a:srgbClr val="C00000"/>
                </a:solidFill>
              </a:rPr>
              <a:t>IoT</a:t>
            </a:r>
            <a:r>
              <a:rPr lang="en-US" sz="1400" dirty="0" smtClean="0">
                <a:solidFill>
                  <a:srgbClr val="C00000"/>
                </a:solidFill>
              </a:rPr>
              <a:t> networks, </a:t>
            </a:r>
            <a:r>
              <a:rPr lang="en-US" sz="1400" dirty="0" err="1" smtClean="0">
                <a:solidFill>
                  <a:srgbClr val="C00000"/>
                </a:solidFill>
              </a:rPr>
              <a:t>Blockchain</a:t>
            </a:r>
            <a:r>
              <a:rPr lang="en-US" sz="1400" dirty="0" smtClean="0">
                <a:solidFill>
                  <a:srgbClr val="C00000"/>
                </a:solidFill>
              </a:rPr>
              <a:t>-based </a:t>
            </a:r>
            <a:r>
              <a:rPr lang="en-US" sz="1400" dirty="0">
                <a:solidFill>
                  <a:srgbClr val="C00000"/>
                </a:solidFill>
              </a:rPr>
              <a:t>access control systems</a:t>
            </a:r>
          </a:p>
        </p:txBody>
      </p:sp>
      <p:sp>
        <p:nvSpPr>
          <p:cNvPr id="8" name="Rectangle 7"/>
          <p:cNvSpPr/>
          <p:nvPr/>
        </p:nvSpPr>
        <p:spPr>
          <a:xfrm>
            <a:off x="545034" y="5297631"/>
            <a:ext cx="11005931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[39] D. Feng, C. Chen, Research on attribute-based cryptography, Journal of Cryptologic Research 1 (1) (2014) 1–12. </a:t>
            </a:r>
            <a:endParaRPr lang="en-US" sz="1100" dirty="0" smtClean="0"/>
          </a:p>
          <a:p>
            <a:r>
              <a:rPr lang="en-US" sz="1100" dirty="0" smtClean="0"/>
              <a:t>[</a:t>
            </a:r>
            <a:r>
              <a:rPr lang="en-US" sz="1100" dirty="0"/>
              <a:t>40] H. </a:t>
            </a:r>
            <a:r>
              <a:rPr lang="en-US" sz="1100" dirty="0" err="1"/>
              <a:t>Ouechtati</a:t>
            </a:r>
            <a:r>
              <a:rPr lang="en-US" sz="1100" dirty="0"/>
              <a:t>, N. B. </a:t>
            </a:r>
            <a:r>
              <a:rPr lang="en-US" sz="1100" dirty="0" err="1"/>
              <a:t>Azzouna</a:t>
            </a:r>
            <a:r>
              <a:rPr lang="en-US" sz="1100" dirty="0"/>
              <a:t>, Trust-</a:t>
            </a:r>
            <a:r>
              <a:rPr lang="en-US" sz="1100" dirty="0" err="1"/>
              <a:t>abac</a:t>
            </a:r>
            <a:r>
              <a:rPr lang="en-US" sz="1100" dirty="0"/>
              <a:t> towards an access control system for the internet of things, in: M. H. A. Au, A. Castiglione, K. R. Choo, F. Palmieri, K. Li (Eds.), GPC 2017, Vol. 10232, 2017, pp. 75–89. </a:t>
            </a:r>
            <a:endParaRPr lang="en-US" sz="1100" dirty="0" smtClean="0"/>
          </a:p>
          <a:p>
            <a:r>
              <a:rPr lang="en-US" sz="1100" dirty="0" smtClean="0"/>
              <a:t>[</a:t>
            </a:r>
            <a:r>
              <a:rPr lang="en-US" sz="1100" dirty="0"/>
              <a:t>41] R. Sandhu, J. Park, Usage control: A vision for next generation access control, in: International Workshop on Mathematical Methods, Models, and Architectures for Computer Network Security, 2003, pp. 17–31</a:t>
            </a:r>
          </a:p>
        </p:txBody>
      </p:sp>
    </p:spTree>
    <p:extLst>
      <p:ext uri="{BB962C8B-B14F-4D97-AF65-F5344CB8AC3E}">
        <p14:creationId xmlns:p14="http://schemas.microsoft.com/office/powerpoint/2010/main" val="18217503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Identity-Based Access Control (IBAC</a:t>
            </a:r>
            <a:r>
              <a:rPr lang="en-US" dirty="0" smtClean="0"/>
              <a:t>), </a:t>
            </a:r>
            <a:r>
              <a:rPr lang="en-US" dirty="0"/>
              <a:t>History-Based Access Control (HBAC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8000" y="882000"/>
            <a:ext cx="4694817" cy="3928539"/>
          </a:xfrm>
        </p:spPr>
        <p:txBody>
          <a:bodyPr>
            <a:normAutofit/>
          </a:bodyPr>
          <a:lstStyle/>
          <a:p>
            <a:r>
              <a:rPr lang="en-US" dirty="0" smtClean="0"/>
              <a:t>IBAC [42]</a:t>
            </a:r>
            <a:endParaRPr lang="en-US" dirty="0"/>
          </a:p>
          <a:p>
            <a:pPr lvl="1">
              <a:lnSpc>
                <a:spcPct val="100000"/>
              </a:lnSpc>
            </a:pPr>
            <a:r>
              <a:rPr lang="en-US" dirty="0"/>
              <a:t>Access is granted based on the identity of the user or device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The system checks </a:t>
            </a:r>
            <a:r>
              <a:rPr lang="en-US" i="1" dirty="0"/>
              <a:t>“who you are”</a:t>
            </a:r>
            <a:endParaRPr lang="en-US" dirty="0"/>
          </a:p>
          <a:p>
            <a:pPr lvl="1">
              <a:lnSpc>
                <a:spcPct val="100000"/>
              </a:lnSpc>
            </a:pPr>
            <a:r>
              <a:rPr lang="en-US" dirty="0"/>
              <a:t>Permissions are directly assigned to specific identities (users, IDs, accounts)</a:t>
            </a:r>
          </a:p>
          <a:p>
            <a:r>
              <a:rPr lang="en-US" dirty="0"/>
              <a:t>Example:</a:t>
            </a:r>
          </a:p>
          <a:p>
            <a:pPr lvl="1"/>
            <a:r>
              <a:rPr lang="en-US" dirty="0"/>
              <a:t>User “Alice” can access File A</a:t>
            </a:r>
          </a:p>
          <a:p>
            <a:pPr lvl="1"/>
            <a:r>
              <a:rPr lang="en-US" dirty="0"/>
              <a:t>User “Bob” cannot access File A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dirty="0"/>
              <a:t>Key Idea: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dirty="0"/>
              <a:t>Access depends on explicit identity </a:t>
            </a:r>
            <a:r>
              <a:rPr lang="en-US" altLang="en-US" dirty="0" smtClean="0"/>
              <a:t>verification</a:t>
            </a:r>
            <a:endParaRPr lang="en-US" altLang="en-US" dirty="0"/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5668382" y="882000"/>
            <a:ext cx="6523618" cy="3796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57189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marR="0" lvl="1" indent="-423323" algn="l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marR="0" lvl="2" indent="-406390" algn="l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urier New"/>
              <a:buChar char="o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marR="0" lvl="3" indent="-397923" algn="l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Char char="⮚"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marR="0" lvl="4" indent="-380990" algn="l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✔"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marR="0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marR="0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marR="0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marR="0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 smtClean="0"/>
              <a:t>HBAC [43]</a:t>
            </a:r>
            <a:endParaRPr lang="en-US" dirty="0"/>
          </a:p>
          <a:p>
            <a:pPr lvl="1"/>
            <a:r>
              <a:rPr lang="en-US" dirty="0"/>
              <a:t>Access is granted based on the past behavior or access history</a:t>
            </a:r>
          </a:p>
          <a:p>
            <a:pPr lvl="1"/>
            <a:r>
              <a:rPr lang="en-US" dirty="0"/>
              <a:t>The system checks </a:t>
            </a:r>
            <a:r>
              <a:rPr lang="en-US" i="1" dirty="0"/>
              <a:t>“what you have done before”</a:t>
            </a:r>
            <a:endParaRPr lang="en-US" dirty="0"/>
          </a:p>
          <a:p>
            <a:pPr lvl="1"/>
            <a:r>
              <a:rPr lang="en-US" dirty="0"/>
              <a:t>Decisions depend on previous actions, patterns, or usage records</a:t>
            </a:r>
          </a:p>
          <a:p>
            <a:r>
              <a:rPr lang="en-US" dirty="0"/>
              <a:t>Example:</a:t>
            </a:r>
          </a:p>
          <a:p>
            <a:pPr lvl="1"/>
            <a:r>
              <a:rPr lang="en-US" dirty="0"/>
              <a:t>A user is allowed access only if they have successfully completed previous authentication steps or have a trusted usage history</a:t>
            </a:r>
          </a:p>
          <a:p>
            <a:pPr lvl="1"/>
            <a:r>
              <a:rPr lang="en-US" dirty="0"/>
              <a:t>Suspicious behavior in past → access </a:t>
            </a:r>
            <a:r>
              <a:rPr lang="en-US" dirty="0" smtClean="0"/>
              <a:t>denied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dirty="0" smtClean="0"/>
              <a:t>Key </a:t>
            </a:r>
            <a:r>
              <a:rPr lang="en-US" altLang="en-US" dirty="0"/>
              <a:t>Idea: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dirty="0"/>
              <a:t>Access depends on past behavior and trust history</a:t>
            </a:r>
            <a:endParaRPr lang="en-US" kern="0" dirty="0"/>
          </a:p>
        </p:txBody>
      </p:sp>
      <p:sp>
        <p:nvSpPr>
          <p:cNvPr id="9" name="Rectangle 8"/>
          <p:cNvSpPr/>
          <p:nvPr/>
        </p:nvSpPr>
        <p:spPr>
          <a:xfrm>
            <a:off x="288000" y="5116782"/>
            <a:ext cx="1152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[42] A. V. </a:t>
            </a:r>
            <a:r>
              <a:rPr lang="en-US" sz="1200" dirty="0" err="1"/>
              <a:t>Sonwane</a:t>
            </a:r>
            <a:r>
              <a:rPr lang="en-US" sz="1200" dirty="0"/>
              <a:t>, J. H. </a:t>
            </a:r>
            <a:r>
              <a:rPr lang="en-US" sz="1200" dirty="0" err="1"/>
              <a:t>Mahadevia</a:t>
            </a:r>
            <a:r>
              <a:rPr lang="en-US" sz="1200" dirty="0"/>
              <a:t>, S. M. </a:t>
            </a:r>
            <a:r>
              <a:rPr lang="en-US" sz="1200" dirty="0" err="1"/>
              <a:t>Malek</a:t>
            </a:r>
            <a:r>
              <a:rPr lang="en-US" sz="1200" dirty="0"/>
              <a:t>, S. Pandya, N. S. Shah, R. H. </a:t>
            </a:r>
            <a:r>
              <a:rPr lang="en-US" sz="1200" dirty="0" err="1"/>
              <a:t>Modhwadiya</a:t>
            </a:r>
            <a:r>
              <a:rPr lang="en-US" sz="1200" dirty="0"/>
              <a:t>, Identity and policy-based network security and management system and method, </a:t>
            </a:r>
            <a:r>
              <a:rPr lang="en-US" sz="1200" dirty="0" err="1"/>
              <a:t>uS</a:t>
            </a:r>
            <a:r>
              <a:rPr lang="en-US" sz="1200" dirty="0"/>
              <a:t> Patent 8,984,620 (Mar. 17 2015). </a:t>
            </a:r>
            <a:endParaRPr lang="en-US" sz="1200" dirty="0" smtClean="0"/>
          </a:p>
          <a:p>
            <a:r>
              <a:rPr lang="en-US" sz="1200" dirty="0" smtClean="0"/>
              <a:t>[</a:t>
            </a:r>
            <a:r>
              <a:rPr lang="en-US" sz="1200" dirty="0"/>
              <a:t>43] M. </a:t>
            </a:r>
            <a:r>
              <a:rPr lang="en-US" sz="1200" dirty="0" err="1"/>
              <a:t>Schapranow</a:t>
            </a:r>
            <a:r>
              <a:rPr lang="en-US" sz="1200" dirty="0"/>
              <a:t>, Real-time security extensions for </a:t>
            </a:r>
            <a:r>
              <a:rPr lang="en-US" sz="1200" dirty="0" err="1"/>
              <a:t>epcglobal</a:t>
            </a:r>
            <a:r>
              <a:rPr lang="en-US" sz="1200" dirty="0"/>
              <a:t> networks: case study for the pharmaceutical industry, Ph.D. thesis, University of Potsdam (2014)</a:t>
            </a:r>
          </a:p>
        </p:txBody>
      </p:sp>
    </p:spTree>
    <p:extLst>
      <p:ext uri="{BB962C8B-B14F-4D97-AF65-F5344CB8AC3E}">
        <p14:creationId xmlns:p14="http://schemas.microsoft.com/office/powerpoint/2010/main" val="11032932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 CONTROL PROCEDURES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8000" y="882000"/>
            <a:ext cx="5330922" cy="1770182"/>
          </a:xfrm>
        </p:spPr>
        <p:txBody>
          <a:bodyPr>
            <a:normAutofit fontScale="77500" lnSpcReduction="20000"/>
          </a:bodyPr>
          <a:lstStyle/>
          <a:p>
            <a:pPr>
              <a:buFont typeface="+mj-lt"/>
              <a:buAutoNum type="arabicPeriod"/>
            </a:pPr>
            <a:r>
              <a:rPr lang="en-US" dirty="0" smtClean="0">
                <a:solidFill>
                  <a:srgbClr val="0070C0"/>
                </a:solidFill>
              </a:rPr>
              <a:t>Access </a:t>
            </a:r>
            <a:r>
              <a:rPr lang="en-US" dirty="0">
                <a:solidFill>
                  <a:srgbClr val="0070C0"/>
                </a:solidFill>
              </a:rPr>
              <a:t>Control Policy Upload and </a:t>
            </a:r>
            <a:r>
              <a:rPr lang="en-US" dirty="0" smtClean="0">
                <a:solidFill>
                  <a:srgbClr val="0070C0"/>
                </a:solidFill>
              </a:rPr>
              <a:t>Storage</a:t>
            </a:r>
          </a:p>
          <a:p>
            <a:pPr lvl="1"/>
            <a:r>
              <a:rPr lang="en-US" sz="1500" dirty="0">
                <a:solidFill>
                  <a:srgbClr val="0070C0"/>
                </a:solidFill>
              </a:rPr>
              <a:t>Centralized Storage </a:t>
            </a:r>
            <a:r>
              <a:rPr lang="en-US" sz="1500" dirty="0" smtClean="0">
                <a:solidFill>
                  <a:srgbClr val="0070C0"/>
                </a:solidFill>
              </a:rPr>
              <a:t>Institution, Decentralized </a:t>
            </a:r>
            <a:r>
              <a:rPr lang="en-US" sz="1500" dirty="0">
                <a:solidFill>
                  <a:srgbClr val="0070C0"/>
                </a:solidFill>
              </a:rPr>
              <a:t>Storage </a:t>
            </a:r>
            <a:r>
              <a:rPr lang="en-US" sz="1500" dirty="0" smtClean="0">
                <a:solidFill>
                  <a:srgbClr val="0070C0"/>
                </a:solidFill>
              </a:rPr>
              <a:t>Institution</a:t>
            </a:r>
          </a:p>
          <a:p>
            <a:pPr>
              <a:buFont typeface="+mj-lt"/>
              <a:buAutoNum type="arabicPeriod"/>
            </a:pPr>
            <a:r>
              <a:rPr lang="en-US" dirty="0" smtClean="0"/>
              <a:t>Access Control </a:t>
            </a:r>
            <a:r>
              <a:rPr lang="en-US" dirty="0"/>
              <a:t>Request and </a:t>
            </a:r>
            <a:r>
              <a:rPr lang="en-US" dirty="0"/>
              <a:t>Processing	</a:t>
            </a:r>
            <a:endParaRPr lang="en-US" dirty="0" smtClean="0"/>
          </a:p>
          <a:p>
            <a:pPr lvl="1"/>
            <a:r>
              <a:rPr lang="en-US" dirty="0"/>
              <a:t>Centralized Processing </a:t>
            </a:r>
            <a:r>
              <a:rPr lang="en-US" dirty="0" smtClean="0"/>
              <a:t>Institution, Decentralized </a:t>
            </a:r>
            <a:r>
              <a:rPr lang="en-US" dirty="0"/>
              <a:t>Processing Institution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850" y="2652182"/>
            <a:ext cx="2802705" cy="210295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712000" y="954391"/>
            <a:ext cx="6096000" cy="1938992"/>
          </a:xfrm>
          <a:prstGeom prst="rect">
            <a:avLst/>
          </a:prstGeom>
          <a:ln>
            <a:solidFill>
              <a:schemeClr val="bg2"/>
            </a:solidFill>
          </a:ln>
        </p:spPr>
        <p:txBody>
          <a:bodyPr>
            <a:spAutoFit/>
          </a:bodyPr>
          <a:lstStyle/>
          <a:p>
            <a:r>
              <a:rPr lang="en-US" sz="1200" b="1" dirty="0">
                <a:solidFill>
                  <a:srgbClr val="0070C0"/>
                </a:solidFill>
              </a:rPr>
              <a:t>1. Centralized Storage </a:t>
            </a:r>
            <a:r>
              <a:rPr lang="en-US" sz="1200" b="1" dirty="0" smtClean="0">
                <a:solidFill>
                  <a:srgbClr val="0070C0"/>
                </a:solidFill>
              </a:rPr>
              <a:t>Institution [44,45]</a:t>
            </a:r>
            <a:endParaRPr lang="en-US" sz="1200" b="1" dirty="0">
              <a:solidFill>
                <a:srgbClr val="0070C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/>
              <a:t>Uses a single authorization server to store and manage policies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/>
              <a:t>Resource owner uploads policies; server verifies and stores them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b="1" dirty="0"/>
              <a:t>Advantages:</a:t>
            </a:r>
            <a:endParaRPr lang="en-US" sz="12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Fast policy processing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Low latency and quick access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b="1" dirty="0"/>
              <a:t>Limitations:</a:t>
            </a:r>
            <a:endParaRPr lang="en-US" sz="12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Single point of failure (e.g., </a:t>
            </a:r>
            <a:r>
              <a:rPr lang="en-US" sz="1200" dirty="0" err="1"/>
              <a:t>DDoS</a:t>
            </a:r>
            <a:r>
              <a:rPr lang="en-US" sz="1200" dirty="0"/>
              <a:t> vulnerability)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Requires full trust in a third-party server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Higher risk of data loss and privacy leakage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2000" y="2940261"/>
            <a:ext cx="6096000" cy="3416320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>
            <a:spAutoFit/>
          </a:bodyPr>
          <a:lstStyle/>
          <a:p>
            <a:r>
              <a:rPr lang="en-US" sz="1200" b="1" dirty="0">
                <a:solidFill>
                  <a:srgbClr val="0070C0"/>
                </a:solidFill>
              </a:rPr>
              <a:t>2. Decentralized Storage Institution</a:t>
            </a:r>
          </a:p>
          <a:p>
            <a:r>
              <a:rPr lang="en-US" sz="1200" b="1" dirty="0"/>
              <a:t>(a) </a:t>
            </a:r>
            <a:r>
              <a:rPr lang="en-US" sz="1200" b="1" dirty="0" err="1"/>
              <a:t>IoT</a:t>
            </a:r>
            <a:r>
              <a:rPr lang="en-US" sz="1200" b="1" dirty="0"/>
              <a:t> / Edge-based Distributed </a:t>
            </a:r>
            <a:r>
              <a:rPr lang="en-US" sz="1200" b="1" dirty="0" smtClean="0"/>
              <a:t>Storage [46]</a:t>
            </a:r>
            <a:endParaRPr lang="en-US" sz="12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/>
              <a:t>Uses </a:t>
            </a:r>
            <a:r>
              <a:rPr lang="en-US" sz="1200" dirty="0" err="1"/>
              <a:t>IoT</a:t>
            </a:r>
            <a:r>
              <a:rPr lang="en-US" sz="1200" dirty="0"/>
              <a:t> devices as distributed policy managers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/>
              <a:t>Based on capability-based access control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b="1" dirty="0"/>
              <a:t>Advantages:</a:t>
            </a:r>
            <a:endParaRPr lang="en-US" sz="12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Better utilization of edge/</a:t>
            </a:r>
            <a:r>
              <a:rPr lang="en-US" sz="1200" dirty="0" err="1"/>
              <a:t>IoT</a:t>
            </a:r>
            <a:r>
              <a:rPr lang="en-US" sz="1200" dirty="0"/>
              <a:t> resources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b="1" dirty="0"/>
              <a:t>Limitations:</a:t>
            </a:r>
            <a:endParaRPr lang="en-US" sz="12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Limited computation &amp; storage capacity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Lower access control efficiency</a:t>
            </a:r>
          </a:p>
          <a:p>
            <a:r>
              <a:rPr lang="en-US" sz="1200" b="1" dirty="0"/>
              <a:t>(</a:t>
            </a:r>
            <a:r>
              <a:rPr lang="en-US" sz="1200" b="1" dirty="0">
                <a:solidFill>
                  <a:srgbClr val="C00000"/>
                </a:solidFill>
              </a:rPr>
              <a:t>b) </a:t>
            </a:r>
            <a:r>
              <a:rPr lang="en-US" sz="1200" b="1" dirty="0" err="1">
                <a:solidFill>
                  <a:srgbClr val="C00000"/>
                </a:solidFill>
              </a:rPr>
              <a:t>Blockchain</a:t>
            </a:r>
            <a:r>
              <a:rPr lang="en-US" sz="1200" b="1" dirty="0">
                <a:solidFill>
                  <a:srgbClr val="C00000"/>
                </a:solidFill>
              </a:rPr>
              <a:t>-based </a:t>
            </a:r>
            <a:r>
              <a:rPr lang="en-US" sz="1200" b="1" dirty="0" smtClean="0">
                <a:solidFill>
                  <a:srgbClr val="C00000"/>
                </a:solidFill>
              </a:rPr>
              <a:t>Storage [47, 48]</a:t>
            </a:r>
            <a:endParaRPr lang="en-US" sz="1200" b="1" dirty="0">
              <a:solidFill>
                <a:srgbClr val="C0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/>
              <a:t>Policies stored on </a:t>
            </a:r>
            <a:r>
              <a:rPr lang="en-US" sz="1200" dirty="0" err="1"/>
              <a:t>blockchain</a:t>
            </a:r>
            <a:r>
              <a:rPr lang="en-US" sz="1200" dirty="0"/>
              <a:t> by resource owners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/>
              <a:t>Miners/validators store policies in blocks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7030A0"/>
                </a:solidFill>
              </a:rPr>
              <a:t>Two approaches: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7030A0"/>
                </a:solidFill>
              </a:rPr>
              <a:t>Direct storage in blocks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7030A0"/>
                </a:solidFill>
              </a:rPr>
              <a:t>Store hashes on-chain, policies off-chain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FFC000"/>
                </a:solidFill>
              </a:rPr>
              <a:t>Advantages:</a:t>
            </a:r>
            <a:endParaRPr lang="en-US" sz="1200" dirty="0">
              <a:solidFill>
                <a:srgbClr val="FFC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C000"/>
                </a:solidFill>
              </a:rPr>
              <a:t>Tamper-resistant and highly secure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C000"/>
                </a:solidFill>
              </a:rPr>
              <a:t>Reduced on-chain storage when using off-chain design</a:t>
            </a:r>
          </a:p>
        </p:txBody>
      </p:sp>
      <p:sp>
        <p:nvSpPr>
          <p:cNvPr id="7" name="Rectangle 6"/>
          <p:cNvSpPr/>
          <p:nvPr/>
        </p:nvSpPr>
        <p:spPr>
          <a:xfrm>
            <a:off x="194922" y="4856276"/>
            <a:ext cx="542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[44] K. Thakur, M. </a:t>
            </a:r>
            <a:r>
              <a:rPr lang="en-US" sz="1000" dirty="0" err="1"/>
              <a:t>Qiu</a:t>
            </a:r>
            <a:r>
              <a:rPr lang="en-US" sz="1000" dirty="0"/>
              <a:t>, K. </a:t>
            </a:r>
            <a:r>
              <a:rPr lang="en-US" sz="1000" dirty="0" err="1"/>
              <a:t>Gai</a:t>
            </a:r>
            <a:r>
              <a:rPr lang="en-US" sz="1000" dirty="0"/>
              <a:t>, M. L. Ali, An investigation on cyber security threats and security models, in: IEEE </a:t>
            </a:r>
            <a:r>
              <a:rPr lang="en-US" sz="1000" dirty="0" err="1"/>
              <a:t>CSCloud</a:t>
            </a:r>
            <a:r>
              <a:rPr lang="en-US" sz="1000" dirty="0"/>
              <a:t>, 2015, pp. 307–311. </a:t>
            </a:r>
            <a:endParaRPr lang="en-US" sz="1000" dirty="0" smtClean="0"/>
          </a:p>
          <a:p>
            <a:r>
              <a:rPr lang="en-US" sz="1000" dirty="0" smtClean="0"/>
              <a:t>[</a:t>
            </a:r>
            <a:r>
              <a:rPr lang="en-US" sz="1000" dirty="0"/>
              <a:t>45] K. </a:t>
            </a:r>
            <a:r>
              <a:rPr lang="en-US" sz="1000" dirty="0" err="1"/>
              <a:t>Gai</a:t>
            </a:r>
            <a:r>
              <a:rPr lang="en-US" sz="1000" dirty="0"/>
              <a:t>, M. </a:t>
            </a:r>
            <a:r>
              <a:rPr lang="en-US" sz="1000" dirty="0" err="1"/>
              <a:t>Qiu</a:t>
            </a:r>
            <a:r>
              <a:rPr lang="en-US" sz="1000" dirty="0"/>
              <a:t>, X. Sun, H. Zhao, Security and privacy issues: A survey on </a:t>
            </a:r>
            <a:r>
              <a:rPr lang="en-US" sz="1000" dirty="0" err="1"/>
              <a:t>FinTech</a:t>
            </a:r>
            <a:r>
              <a:rPr lang="en-US" sz="1000" dirty="0"/>
              <a:t>, in: </a:t>
            </a:r>
            <a:r>
              <a:rPr lang="en-US" sz="1000" dirty="0" err="1"/>
              <a:t>SmartCom</a:t>
            </a:r>
            <a:r>
              <a:rPr lang="en-US" sz="1000" dirty="0"/>
              <a:t>, 2016, pp. 236–247. </a:t>
            </a:r>
            <a:endParaRPr lang="en-US" sz="1000" dirty="0" smtClean="0"/>
          </a:p>
          <a:p>
            <a:r>
              <a:rPr lang="en-US" sz="1000" dirty="0" smtClean="0"/>
              <a:t>[</a:t>
            </a:r>
            <a:r>
              <a:rPr lang="en-US" sz="1000" dirty="0"/>
              <a:t>46] K. </a:t>
            </a:r>
            <a:r>
              <a:rPr lang="en-US" sz="1000" dirty="0" err="1"/>
              <a:t>Gai</a:t>
            </a:r>
            <a:r>
              <a:rPr lang="en-US" sz="1000" dirty="0"/>
              <a:t>, Y. Wu, L. Zhu, Z. Zhang, M. </a:t>
            </a:r>
            <a:r>
              <a:rPr lang="en-US" sz="1000" dirty="0" err="1"/>
              <a:t>Qiu</a:t>
            </a:r>
            <a:r>
              <a:rPr lang="en-US" sz="1000" dirty="0"/>
              <a:t>, Differential privacy-based </a:t>
            </a:r>
            <a:r>
              <a:rPr lang="en-US" sz="1000" dirty="0" err="1"/>
              <a:t>blockchain</a:t>
            </a:r>
            <a:r>
              <a:rPr lang="en-US" sz="1000" dirty="0"/>
              <a:t> for industrial internet-of-things, IEEE Trans. on Industrial Informatics 16 (6) (2020) 4156–4165. </a:t>
            </a:r>
            <a:endParaRPr lang="en-US" sz="1000" dirty="0" smtClean="0"/>
          </a:p>
          <a:p>
            <a:r>
              <a:rPr lang="en-US" sz="1000" dirty="0" smtClean="0"/>
              <a:t>[</a:t>
            </a:r>
            <a:r>
              <a:rPr lang="en-US" sz="1000" dirty="0"/>
              <a:t>47] A. </a:t>
            </a:r>
            <a:r>
              <a:rPr lang="en-US" sz="1000" dirty="0" err="1"/>
              <a:t>Dorri</a:t>
            </a:r>
            <a:r>
              <a:rPr lang="en-US" sz="1000" dirty="0"/>
              <a:t>, S. S. </a:t>
            </a:r>
            <a:r>
              <a:rPr lang="en-US" sz="1000" dirty="0" err="1"/>
              <a:t>Kanhere</a:t>
            </a:r>
            <a:r>
              <a:rPr lang="en-US" sz="1000" dirty="0"/>
              <a:t>, R. </a:t>
            </a:r>
            <a:r>
              <a:rPr lang="en-US" sz="1000" dirty="0" err="1"/>
              <a:t>Jurdak</a:t>
            </a:r>
            <a:r>
              <a:rPr lang="en-US" sz="1000" dirty="0"/>
              <a:t>, P. </a:t>
            </a:r>
            <a:r>
              <a:rPr lang="en-US" sz="1000" dirty="0" err="1"/>
              <a:t>Gauravaram</a:t>
            </a:r>
            <a:r>
              <a:rPr lang="en-US" sz="1000" dirty="0"/>
              <a:t>, </a:t>
            </a:r>
            <a:r>
              <a:rPr lang="en-US" sz="1000" dirty="0" err="1"/>
              <a:t>Blockchain</a:t>
            </a:r>
            <a:r>
              <a:rPr lang="en-US" sz="1000" dirty="0"/>
              <a:t> for </a:t>
            </a:r>
            <a:r>
              <a:rPr lang="en-US" sz="1000" dirty="0" err="1"/>
              <a:t>iot</a:t>
            </a:r>
            <a:r>
              <a:rPr lang="en-US" sz="1000" dirty="0"/>
              <a:t> security and privacy: The case study of a smart home, in: </a:t>
            </a:r>
            <a:r>
              <a:rPr lang="en-US" sz="1000" dirty="0" err="1"/>
              <a:t>PerCom</a:t>
            </a:r>
            <a:r>
              <a:rPr lang="en-US" sz="1000" dirty="0"/>
              <a:t> Workshops 2017, IEEE, 2017, pp. 618–623. </a:t>
            </a:r>
            <a:endParaRPr lang="en-US" sz="1000" dirty="0" smtClean="0"/>
          </a:p>
          <a:p>
            <a:r>
              <a:rPr lang="en-US" sz="1000" dirty="0" smtClean="0"/>
              <a:t>[</a:t>
            </a:r>
            <a:r>
              <a:rPr lang="en-US" sz="1000" dirty="0"/>
              <a:t>48] N. </a:t>
            </a:r>
            <a:r>
              <a:rPr lang="en-US" sz="1000" dirty="0" err="1"/>
              <a:t>Rifi</a:t>
            </a:r>
            <a:r>
              <a:rPr lang="en-US" sz="1000" dirty="0"/>
              <a:t>, E. </a:t>
            </a:r>
            <a:r>
              <a:rPr lang="en-US" sz="1000" dirty="0" err="1"/>
              <a:t>Rachkidi</a:t>
            </a:r>
            <a:r>
              <a:rPr lang="en-US" sz="1000" dirty="0"/>
              <a:t>, N. </a:t>
            </a:r>
            <a:r>
              <a:rPr lang="en-US" sz="1000" dirty="0" err="1"/>
              <a:t>Agoulmine</a:t>
            </a:r>
            <a:r>
              <a:rPr lang="en-US" sz="1000" dirty="0"/>
              <a:t>, N. C. </a:t>
            </a:r>
            <a:r>
              <a:rPr lang="en-US" sz="1000" dirty="0" err="1"/>
              <a:t>Taher</a:t>
            </a:r>
            <a:r>
              <a:rPr lang="en-US" sz="1000" dirty="0"/>
              <a:t>, Towards using </a:t>
            </a:r>
            <a:r>
              <a:rPr lang="en-US" sz="1000" dirty="0" err="1"/>
              <a:t>blockchain</a:t>
            </a:r>
            <a:r>
              <a:rPr lang="en-US" sz="1000" dirty="0"/>
              <a:t> technology for </a:t>
            </a:r>
            <a:r>
              <a:rPr lang="en-US" sz="1000" dirty="0" err="1"/>
              <a:t>iot</a:t>
            </a:r>
            <a:r>
              <a:rPr lang="en-US" sz="1000" dirty="0"/>
              <a:t> data access protection, in: ICUWB 2017, IEEE, 2017, pp. 1–5.</a:t>
            </a:r>
          </a:p>
        </p:txBody>
      </p:sp>
    </p:spTree>
    <p:extLst>
      <p:ext uri="{BB962C8B-B14F-4D97-AF65-F5344CB8AC3E}">
        <p14:creationId xmlns:p14="http://schemas.microsoft.com/office/powerpoint/2010/main" val="28975878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Access Control Request and </a:t>
            </a:r>
            <a:r>
              <a:rPr lang="en-US" dirty="0" smtClean="0"/>
              <a:t>Processing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8000" y="881999"/>
            <a:ext cx="5824330" cy="4263805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Centralized Processing Institution</a:t>
            </a:r>
          </a:p>
          <a:p>
            <a:pPr lvl="1"/>
            <a:r>
              <a:rPr lang="en-US" sz="1700" dirty="0"/>
              <a:t>Central hub processes all access requests</a:t>
            </a:r>
          </a:p>
          <a:p>
            <a:pPr lvl="1"/>
            <a:r>
              <a:rPr lang="en-US" sz="1700" dirty="0" err="1"/>
              <a:t>Blockchain</a:t>
            </a:r>
            <a:r>
              <a:rPr lang="en-US" sz="1700" dirty="0"/>
              <a:t> used as trusted policy database (not for consensus participation)</a:t>
            </a:r>
          </a:p>
          <a:p>
            <a:pPr lvl="1"/>
            <a:r>
              <a:rPr lang="en-US" sz="1700" dirty="0"/>
              <a:t>Example: management hub connecting multiple </a:t>
            </a:r>
            <a:r>
              <a:rPr lang="en-US" sz="1700" dirty="0" err="1"/>
              <a:t>IoT</a:t>
            </a:r>
            <a:r>
              <a:rPr lang="en-US" sz="1700" dirty="0"/>
              <a:t> </a:t>
            </a:r>
            <a:r>
              <a:rPr lang="en-US" sz="1700" dirty="0" smtClean="0"/>
              <a:t>devices [49]</a:t>
            </a:r>
          </a:p>
          <a:p>
            <a:r>
              <a:rPr lang="en-US" dirty="0">
                <a:solidFill>
                  <a:srgbClr val="C00000"/>
                </a:solidFill>
              </a:rPr>
              <a:t>The Centralized institution does not participate in the </a:t>
            </a:r>
            <a:r>
              <a:rPr lang="en-US" dirty="0" err="1">
                <a:solidFill>
                  <a:srgbClr val="C00000"/>
                </a:solidFill>
              </a:rPr>
              <a:t>blockchain</a:t>
            </a:r>
            <a:r>
              <a:rPr lang="en-US" dirty="0">
                <a:solidFill>
                  <a:srgbClr val="C00000"/>
                </a:solidFill>
              </a:rPr>
              <a:t> consensus but only connects to a primary node in the </a:t>
            </a:r>
            <a:r>
              <a:rPr lang="en-US" dirty="0" err="1">
                <a:solidFill>
                  <a:srgbClr val="C00000"/>
                </a:solidFill>
              </a:rPr>
              <a:t>blockchain</a:t>
            </a:r>
            <a:r>
              <a:rPr lang="en-US" dirty="0">
                <a:solidFill>
                  <a:srgbClr val="C00000"/>
                </a:solidFill>
              </a:rPr>
              <a:t> network and obtain the current state as well as </a:t>
            </a:r>
            <a:r>
              <a:rPr lang="en-US" dirty="0" err="1">
                <a:solidFill>
                  <a:srgbClr val="C00000"/>
                </a:solidFill>
              </a:rPr>
              <a:t>blockchain</a:t>
            </a:r>
            <a:r>
              <a:rPr lang="en-US" dirty="0">
                <a:solidFill>
                  <a:srgbClr val="C00000"/>
                </a:solidFill>
              </a:rPr>
              <a:t> historical data through the primary node, including the previously formulated access control policies</a:t>
            </a:r>
          </a:p>
          <a:p>
            <a:r>
              <a:rPr lang="en-US" dirty="0"/>
              <a:t>Advantages:</a:t>
            </a:r>
          </a:p>
          <a:p>
            <a:pPr lvl="1"/>
            <a:r>
              <a:rPr lang="en-US" dirty="0"/>
              <a:t>Tamper-resistant policy storage via </a:t>
            </a:r>
            <a:r>
              <a:rPr lang="en-US" dirty="0" err="1"/>
              <a:t>blockchain</a:t>
            </a:r>
            <a:r>
              <a:rPr lang="en-US" dirty="0"/>
              <a:t> integration</a:t>
            </a:r>
          </a:p>
          <a:p>
            <a:pPr lvl="1"/>
            <a:r>
              <a:rPr lang="en-US" dirty="0"/>
              <a:t>Simple architecture and fast lookup</a:t>
            </a:r>
          </a:p>
          <a:p>
            <a:r>
              <a:rPr lang="en-US" dirty="0"/>
              <a:t>Limitations:</a:t>
            </a:r>
          </a:p>
          <a:p>
            <a:pPr lvl="1"/>
            <a:r>
              <a:rPr lang="en-US" dirty="0"/>
              <a:t>Single point of failure</a:t>
            </a:r>
          </a:p>
          <a:p>
            <a:pPr lvl="1"/>
            <a:r>
              <a:rPr lang="en-US" dirty="0"/>
              <a:t>Possible service unavailability (non-response issues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6112330" y="881998"/>
            <a:ext cx="5907392" cy="4153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77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57189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marR="0" lvl="1" indent="-423323" algn="l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marR="0" lvl="2" indent="-406390" algn="l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urier New"/>
              <a:buChar char="o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marR="0" lvl="3" indent="-397923" algn="l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Char char="⮚"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marR="0" lvl="4" indent="-380990" algn="l" rtl="0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✔"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marR="0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marR="0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marR="0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marR="0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Decentralized Processing Institution</a:t>
            </a:r>
          </a:p>
          <a:p>
            <a:pPr lvl="1"/>
            <a:r>
              <a:rPr lang="en-US" dirty="0" err="1"/>
              <a:t>Blockchain</a:t>
            </a:r>
            <a:r>
              <a:rPr lang="en-US" dirty="0"/>
              <a:t> nodes directly handle access control </a:t>
            </a:r>
            <a:r>
              <a:rPr lang="en-US" dirty="0" smtClean="0"/>
              <a:t>requests [15, 47]</a:t>
            </a:r>
            <a:endParaRPr lang="en-US" dirty="0"/>
          </a:p>
          <a:p>
            <a:pPr lvl="1"/>
            <a:r>
              <a:rPr lang="en-US" dirty="0"/>
              <a:t>Requests sent to multiple consensus nodes for parallel verification</a:t>
            </a:r>
          </a:p>
          <a:p>
            <a:r>
              <a:rPr lang="en-US" dirty="0"/>
              <a:t>Two implementation approaches:</a:t>
            </a:r>
          </a:p>
          <a:p>
            <a:pPr lvl="1"/>
            <a:r>
              <a:rPr lang="en-US" dirty="0"/>
              <a:t>Transaction-based policy operations (upload/update/process</a:t>
            </a:r>
            <a:r>
              <a:rPr lang="en-US" dirty="0" smtClean="0"/>
              <a:t>): simple but less flexible</a:t>
            </a:r>
            <a:endParaRPr lang="en-US" dirty="0"/>
          </a:p>
          <a:p>
            <a:pPr lvl="1"/>
            <a:r>
              <a:rPr lang="en-US" dirty="0"/>
              <a:t>Smart contract-based access control (e.g., attribute-based systems</a:t>
            </a:r>
            <a:r>
              <a:rPr lang="en-US" dirty="0" smtClean="0"/>
              <a:t>) [16,51]: more flexible, complex logic can be applied</a:t>
            </a:r>
            <a:endParaRPr lang="en-US" dirty="0"/>
          </a:p>
          <a:p>
            <a:r>
              <a:rPr lang="en-US" dirty="0"/>
              <a:t>Advantages:</a:t>
            </a:r>
          </a:p>
          <a:p>
            <a:pPr lvl="1"/>
            <a:r>
              <a:rPr lang="en-US" dirty="0"/>
              <a:t>High availability and no single point of failure</a:t>
            </a:r>
          </a:p>
          <a:p>
            <a:pPr lvl="1"/>
            <a:r>
              <a:rPr lang="en-US" dirty="0"/>
              <a:t>Faster distributed verification</a:t>
            </a:r>
          </a:p>
          <a:p>
            <a:r>
              <a:rPr lang="en-US" dirty="0"/>
              <a:t>Limitations / Considerations:</a:t>
            </a:r>
          </a:p>
          <a:p>
            <a:pPr lvl="1"/>
            <a:r>
              <a:rPr lang="en-US" dirty="0"/>
              <a:t>Requires careful security design for </a:t>
            </a:r>
            <a:r>
              <a:rPr lang="en-US" dirty="0" err="1"/>
              <a:t>IoT</a:t>
            </a:r>
            <a:r>
              <a:rPr lang="en-US" dirty="0"/>
              <a:t> environments</a:t>
            </a:r>
          </a:p>
          <a:p>
            <a:pPr lvl="1"/>
            <a:r>
              <a:rPr lang="en-US" dirty="0"/>
              <a:t>Must handle network attacks and ensure system robustness</a:t>
            </a:r>
          </a:p>
          <a:p>
            <a:pPr latinLnBrk="0"/>
            <a:endParaRPr lang="en-US" kern="0" dirty="0"/>
          </a:p>
        </p:txBody>
      </p:sp>
      <p:sp>
        <p:nvSpPr>
          <p:cNvPr id="5" name="Rectangle 4"/>
          <p:cNvSpPr/>
          <p:nvPr/>
        </p:nvSpPr>
        <p:spPr>
          <a:xfrm>
            <a:off x="690652" y="5145805"/>
            <a:ext cx="1071469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[15] A. </a:t>
            </a:r>
            <a:r>
              <a:rPr lang="en-US" sz="1100" dirty="0" err="1"/>
              <a:t>Ouaddah</a:t>
            </a:r>
            <a:r>
              <a:rPr lang="en-US" sz="1100" dirty="0"/>
              <a:t>, A. A. E. </a:t>
            </a:r>
            <a:r>
              <a:rPr lang="en-US" sz="1100" dirty="0" err="1"/>
              <a:t>Kalam</a:t>
            </a:r>
            <a:r>
              <a:rPr lang="en-US" sz="1100" dirty="0"/>
              <a:t>, A. A. </a:t>
            </a:r>
            <a:r>
              <a:rPr lang="en-US" sz="1100" dirty="0" err="1"/>
              <a:t>Ouahman</a:t>
            </a:r>
            <a:r>
              <a:rPr lang="en-US" sz="1100" dirty="0"/>
              <a:t>, </a:t>
            </a:r>
            <a:r>
              <a:rPr lang="en-US" sz="1100" dirty="0" err="1"/>
              <a:t>Fairaccess</a:t>
            </a:r>
            <a:r>
              <a:rPr lang="en-US" sz="1100" dirty="0"/>
              <a:t>: a new </a:t>
            </a:r>
            <a:r>
              <a:rPr lang="en-US" sz="1100" dirty="0" err="1"/>
              <a:t>blockchain</a:t>
            </a:r>
            <a:r>
              <a:rPr lang="en-US" sz="1100" dirty="0"/>
              <a:t>-based access control framework for the internet of things, </a:t>
            </a:r>
            <a:r>
              <a:rPr lang="en-US" sz="1100" dirty="0" err="1"/>
              <a:t>Secur</a:t>
            </a:r>
            <a:r>
              <a:rPr lang="en-US" sz="1100" dirty="0"/>
              <a:t>. </a:t>
            </a:r>
            <a:r>
              <a:rPr lang="en-US" sz="1100" dirty="0" err="1"/>
              <a:t>Commun</a:t>
            </a:r>
            <a:r>
              <a:rPr lang="en-US" sz="1100" dirty="0"/>
              <a:t>. Networks 9 (18) (2016) 5943–5964. </a:t>
            </a:r>
            <a:endParaRPr lang="en-US" sz="1100" dirty="0" smtClean="0"/>
          </a:p>
          <a:p>
            <a:r>
              <a:rPr lang="en-US" sz="1100" dirty="0" smtClean="0"/>
              <a:t>[</a:t>
            </a:r>
            <a:r>
              <a:rPr lang="en-US" sz="1100" dirty="0"/>
              <a:t>16] Y. Zhang, S. </a:t>
            </a:r>
            <a:r>
              <a:rPr lang="en-US" sz="1100" dirty="0" err="1"/>
              <a:t>Kasahara</a:t>
            </a:r>
            <a:r>
              <a:rPr lang="en-US" sz="1100" dirty="0"/>
              <a:t>, Y. Shen, X. Jiang, J. Wan, Smart contract-based access control for the internet of things, IEEE Internet Things J. 6 (2) (2019) 1594–1605</a:t>
            </a:r>
            <a:r>
              <a:rPr lang="en-US" sz="1100" dirty="0" smtClean="0"/>
              <a:t>.</a:t>
            </a:r>
          </a:p>
          <a:p>
            <a:r>
              <a:rPr lang="en-US" sz="1100" dirty="0"/>
              <a:t>[49] O. Novo, </a:t>
            </a:r>
            <a:r>
              <a:rPr lang="en-US" sz="1100" dirty="0" err="1"/>
              <a:t>Blockchain</a:t>
            </a:r>
            <a:r>
              <a:rPr lang="en-US" sz="1100" dirty="0"/>
              <a:t> meets </a:t>
            </a:r>
            <a:r>
              <a:rPr lang="en-US" sz="1100" dirty="0" err="1"/>
              <a:t>iot</a:t>
            </a:r>
            <a:r>
              <a:rPr lang="en-US" sz="1100" dirty="0"/>
              <a:t>: An architecture for scalable access management in </a:t>
            </a:r>
            <a:r>
              <a:rPr lang="en-US" sz="1100" dirty="0" err="1"/>
              <a:t>iot</a:t>
            </a:r>
            <a:r>
              <a:rPr lang="en-US" sz="1100" dirty="0"/>
              <a:t>, IEEE Internet Things J. 5 (2) (2018) 1184–1195</a:t>
            </a:r>
            <a:r>
              <a:rPr lang="en-US" sz="1100" dirty="0" smtClean="0"/>
              <a:t>.</a:t>
            </a:r>
          </a:p>
          <a:p>
            <a:r>
              <a:rPr lang="en-US" sz="1100" dirty="0"/>
              <a:t>[50] G. Yu, X. </a:t>
            </a:r>
            <a:r>
              <a:rPr lang="en-US" sz="1100" dirty="0" err="1"/>
              <a:t>Zha</a:t>
            </a:r>
            <a:r>
              <a:rPr lang="en-US" sz="1100" dirty="0"/>
              <a:t>, X. Wang, W. Ni, K. Yu, P. Yu, J. A. Zhang, R. P. Liu, Y. J. </a:t>
            </a:r>
            <a:r>
              <a:rPr lang="en-US" sz="1100" dirty="0" err="1"/>
              <a:t>Guo</a:t>
            </a:r>
            <a:r>
              <a:rPr lang="en-US" sz="1100" dirty="0"/>
              <a:t>, Enabling attribute revocation for fine-grained access control in </a:t>
            </a:r>
            <a:r>
              <a:rPr lang="en-US" sz="1100" dirty="0" err="1"/>
              <a:t>blockchain-iot</a:t>
            </a:r>
            <a:r>
              <a:rPr lang="en-US" sz="1100" dirty="0"/>
              <a:t> systems, IEEE Trans. Engineering Management 67 (4) (2020) 1213–1230</a:t>
            </a:r>
          </a:p>
          <a:p>
            <a:r>
              <a:rPr lang="en-US" sz="1100" dirty="0" smtClean="0"/>
              <a:t> </a:t>
            </a:r>
            <a:endParaRPr lang="en-US" sz="1100" dirty="0"/>
          </a:p>
          <a:p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6080856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article is written in highly abstract way probably due to conference page limits. Good to have basic understanding of ACL mechanisms and its integration with </a:t>
            </a:r>
            <a:r>
              <a:rPr lang="en-US" dirty="0" err="1" smtClean="0"/>
              <a:t>Blockchain</a:t>
            </a:r>
            <a:endParaRPr lang="en-US" dirty="0" smtClean="0"/>
          </a:p>
          <a:p>
            <a:r>
              <a:rPr lang="en-US" dirty="0" smtClean="0"/>
              <a:t>I understand that </a:t>
            </a:r>
            <a:r>
              <a:rPr lang="en-US" dirty="0" err="1" smtClean="0"/>
              <a:t>Blockchain</a:t>
            </a:r>
            <a:r>
              <a:rPr lang="en-US" dirty="0" smtClean="0"/>
              <a:t> is a good technology for decentralized storage and processing , but at the same requires researchers to have in-depth understanding associated with storage and processing.</a:t>
            </a:r>
          </a:p>
          <a:p>
            <a:r>
              <a:rPr lang="en-US" dirty="0" smtClean="0"/>
              <a:t>I believe some hybrid solutions are more favorable which makes use of centralized and decentralized features of </a:t>
            </a:r>
            <a:r>
              <a:rPr lang="en-US" dirty="0" err="1" smtClean="0"/>
              <a:t>blockchain</a:t>
            </a:r>
            <a:r>
              <a:rPr lang="en-US" dirty="0" smtClean="0"/>
              <a:t>.</a:t>
            </a:r>
          </a:p>
          <a:p>
            <a:r>
              <a:rPr lang="en-US" dirty="0" smtClean="0"/>
              <a:t>Hard part is how to bring ZKP in the scenario for robust security and getting rid of key/passphrase rotation </a:t>
            </a:r>
            <a:r>
              <a:rPr lang="en-US" smtClean="0"/>
              <a:t>or renewal</a:t>
            </a:r>
          </a:p>
          <a:p>
            <a:pPr marL="1523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85351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30748" y="3048000"/>
            <a:ext cx="5834504" cy="556592"/>
          </a:xfrm>
        </p:spPr>
        <p:txBody>
          <a:bodyPr/>
          <a:lstStyle/>
          <a:p>
            <a:pPr marL="152396" indent="0" algn="ctr">
              <a:buNone/>
            </a:pPr>
            <a:r>
              <a:rPr lang="en-US" dirty="0"/>
              <a:t>Thanks</a:t>
            </a:r>
          </a:p>
        </p:txBody>
      </p:sp>
    </p:spTree>
    <p:extLst>
      <p:ext uri="{BB962C8B-B14F-4D97-AF65-F5344CB8AC3E}">
        <p14:creationId xmlns:p14="http://schemas.microsoft.com/office/powerpoint/2010/main" val="82278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Purpose of selecting this article to review different ACL mechanisms which are based on the </a:t>
            </a:r>
            <a:r>
              <a:rPr lang="en-US" dirty="0" err="1" smtClean="0"/>
              <a:t>Blockchain</a:t>
            </a:r>
            <a:r>
              <a:rPr lang="en-US" dirty="0" smtClean="0"/>
              <a:t> </a:t>
            </a:r>
            <a:r>
              <a:rPr lang="en-US" dirty="0" smtClean="0"/>
              <a:t>technology</a:t>
            </a:r>
          </a:p>
          <a:p>
            <a:r>
              <a:rPr lang="en-US" dirty="0" smtClean="0"/>
              <a:t>On the basis of this and related articles I will be able find some new method for implementing ACLs that leverage </a:t>
            </a:r>
            <a:r>
              <a:rPr lang="en-US" dirty="0" err="1" smtClean="0"/>
              <a:t>Blockchain</a:t>
            </a:r>
            <a:r>
              <a:rPr lang="en-US" dirty="0"/>
              <a:t> </a:t>
            </a:r>
            <a:r>
              <a:rPr lang="en-US" dirty="0" smtClean="0"/>
              <a:t>and ZKP technology for devising more robust mechanism for ACLs.</a:t>
            </a:r>
          </a:p>
          <a:p>
            <a:r>
              <a:rPr lang="en-US" dirty="0" smtClean="0"/>
              <a:t>Target ACLs should low-cost in terms of computation, and processing w.r.t </a:t>
            </a:r>
            <a:r>
              <a:rPr lang="en-US" dirty="0" err="1" smtClean="0"/>
              <a:t>Blockchain</a:t>
            </a:r>
            <a:r>
              <a:rPr lang="en-US" dirty="0" smtClean="0"/>
              <a:t> part.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			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093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8000" y="1405460"/>
            <a:ext cx="11520000" cy="2954505"/>
          </a:xfrm>
        </p:spPr>
        <p:txBody>
          <a:bodyPr>
            <a:noAutofit/>
          </a:bodyPr>
          <a:lstStyle/>
          <a:p>
            <a:pPr marL="495296" indent="-342900">
              <a:buFont typeface="+mj-lt"/>
              <a:buAutoNum type="arabicPeriod"/>
            </a:pPr>
            <a:r>
              <a:rPr lang="en-US" dirty="0"/>
              <a:t>Access control utilizes identity authentication and authority management to ensure that resources can only be accessed by users with permissions, which is essential in information security. </a:t>
            </a:r>
            <a:endParaRPr lang="en-US" dirty="0" smtClean="0"/>
          </a:p>
          <a:p>
            <a:pPr marL="495296" indent="-342900">
              <a:buFont typeface="+mj-lt"/>
              <a:buAutoNum type="arabicPeriod"/>
            </a:pPr>
            <a:r>
              <a:rPr lang="en-US" dirty="0" smtClean="0"/>
              <a:t>Traditional ACLs:</a:t>
            </a:r>
          </a:p>
          <a:p>
            <a:pPr marL="1104881" lvl="1" indent="-342900">
              <a:buFont typeface="+mj-lt"/>
              <a:buAutoNum type="arabicPeriod"/>
            </a:pPr>
            <a:r>
              <a:rPr lang="en-US" dirty="0" smtClean="0"/>
              <a:t>suffers </a:t>
            </a:r>
            <a:r>
              <a:rPr lang="en-US" dirty="0"/>
              <a:t>from problems such as a single point of </a:t>
            </a:r>
            <a:r>
              <a:rPr lang="en-US" dirty="0" smtClean="0"/>
              <a:t>failure</a:t>
            </a:r>
          </a:p>
          <a:p>
            <a:pPr marL="1104881" lvl="1" indent="-342900">
              <a:buFont typeface="+mj-lt"/>
              <a:buAutoNum type="arabicPeriod"/>
            </a:pPr>
            <a:r>
              <a:rPr lang="en-US" dirty="0" smtClean="0"/>
              <a:t>Users must </a:t>
            </a:r>
            <a:r>
              <a:rPr lang="en-US" dirty="0"/>
              <a:t>trust </a:t>
            </a:r>
            <a:r>
              <a:rPr lang="en-US" dirty="0" smtClean="0"/>
              <a:t>third-party, have to giving excessive </a:t>
            </a:r>
            <a:r>
              <a:rPr lang="en-US" dirty="0"/>
              <a:t>powers </a:t>
            </a:r>
            <a:r>
              <a:rPr lang="en-US" dirty="0" smtClean="0"/>
              <a:t>it; possible </a:t>
            </a:r>
            <a:r>
              <a:rPr lang="en-US" dirty="0"/>
              <a:t>leakage of user </a:t>
            </a:r>
            <a:r>
              <a:rPr lang="en-US" dirty="0" smtClean="0"/>
              <a:t>privacy</a:t>
            </a:r>
          </a:p>
          <a:p>
            <a:pPr marL="1104881" lvl="1" indent="-342900">
              <a:buFont typeface="+mj-lt"/>
              <a:buAutoNum type="arabicPeriod"/>
            </a:pPr>
            <a:r>
              <a:rPr lang="en-US" dirty="0" smtClean="0"/>
              <a:t>In </a:t>
            </a:r>
            <a:r>
              <a:rPr lang="en-US" dirty="0"/>
              <a:t>some scenarios </a:t>
            </a:r>
            <a:r>
              <a:rPr lang="en-US" dirty="0" smtClean="0"/>
              <a:t>devices </a:t>
            </a:r>
            <a:r>
              <a:rPr lang="en-US" dirty="0"/>
              <a:t>and the amount of data is </a:t>
            </a:r>
            <a:r>
              <a:rPr lang="en-US" dirty="0" smtClean="0"/>
              <a:t>enormous</a:t>
            </a:r>
            <a:r>
              <a:rPr lang="en-US" dirty="0"/>
              <a:t> </a:t>
            </a:r>
            <a:r>
              <a:rPr lang="en-US" dirty="0" smtClean="0"/>
              <a:t>e.g. </a:t>
            </a:r>
            <a:r>
              <a:rPr lang="en-US" dirty="0" err="1" smtClean="0"/>
              <a:t>IoT</a:t>
            </a:r>
            <a:r>
              <a:rPr lang="en-US" dirty="0" smtClean="0"/>
              <a:t>, </a:t>
            </a:r>
            <a:r>
              <a:rPr lang="en-US" dirty="0"/>
              <a:t>the centralized server’s performance </a:t>
            </a:r>
            <a:r>
              <a:rPr lang="en-US" dirty="0" smtClean="0"/>
              <a:t>can be compromised</a:t>
            </a:r>
          </a:p>
          <a:p>
            <a:pPr marL="495296" indent="-342900">
              <a:buFont typeface="+mj-lt"/>
              <a:buAutoNum type="arabicPeriod"/>
            </a:pPr>
            <a:r>
              <a:rPr lang="en-US" dirty="0" smtClean="0"/>
              <a:t>But </a:t>
            </a:r>
            <a:r>
              <a:rPr lang="en-US" dirty="0"/>
              <a:t>the decentralized and non-</a:t>
            </a:r>
            <a:r>
              <a:rPr lang="en-US" dirty="0" err="1"/>
              <a:t>tamperable</a:t>
            </a:r>
            <a:r>
              <a:rPr lang="en-US" dirty="0"/>
              <a:t> features of </a:t>
            </a:r>
            <a:r>
              <a:rPr lang="en-US" dirty="0" err="1"/>
              <a:t>blockchain</a:t>
            </a:r>
            <a:r>
              <a:rPr lang="en-US" dirty="0"/>
              <a:t> technology </a:t>
            </a:r>
            <a:r>
              <a:rPr lang="en-US" dirty="0" smtClean="0"/>
              <a:t>could be </a:t>
            </a:r>
            <a:r>
              <a:rPr lang="en-US" dirty="0"/>
              <a:t>adopted to solve these problems. 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796208" y="5491226"/>
            <a:ext cx="61622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Access Control ensures </a:t>
            </a:r>
            <a:r>
              <a:rPr lang="en-US" dirty="0">
                <a:solidFill>
                  <a:srgbClr val="C00000"/>
                </a:solidFill>
              </a:rPr>
              <a:t>that data can only be accessed by authorized users to guarantee data security and privacy</a:t>
            </a:r>
          </a:p>
        </p:txBody>
      </p:sp>
    </p:spTree>
    <p:extLst>
      <p:ext uri="{BB962C8B-B14F-4D97-AF65-F5344CB8AC3E}">
        <p14:creationId xmlns:p14="http://schemas.microsoft.com/office/powerpoint/2010/main" val="1854093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Importance and Application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8000" y="1405459"/>
            <a:ext cx="11520000" cy="5074853"/>
          </a:xfrm>
        </p:spPr>
        <p:txBody>
          <a:bodyPr>
            <a:noAutofit/>
          </a:bodyPr>
          <a:lstStyle/>
          <a:p>
            <a:pPr marL="495296" indent="-342900">
              <a:buFont typeface="+mj-lt"/>
              <a:buAutoNum type="arabicPeriod"/>
            </a:pPr>
            <a:r>
              <a:rPr lang="en-US" dirty="0"/>
              <a:t>access control has always been an essential concept in the information security field. </a:t>
            </a:r>
            <a:endParaRPr lang="en-US" dirty="0" smtClean="0"/>
          </a:p>
          <a:p>
            <a:pPr marL="495296" indent="-342900">
              <a:buFont typeface="+mj-lt"/>
              <a:buAutoNum type="arabicPeriod"/>
            </a:pPr>
            <a:r>
              <a:rPr lang="en-US" dirty="0"/>
              <a:t>Access control includes </a:t>
            </a:r>
            <a:endParaRPr lang="en-US" dirty="0" smtClean="0"/>
          </a:p>
          <a:p>
            <a:pPr marL="1104881" lvl="1" indent="-342900">
              <a:buFont typeface="+mj-lt"/>
              <a:buAutoNum type="arabicPeriod"/>
            </a:pPr>
            <a:r>
              <a:rPr lang="en-US" dirty="0" smtClean="0"/>
              <a:t>authentication</a:t>
            </a:r>
            <a:r>
              <a:rPr lang="en-US" dirty="0"/>
              <a:t>, authorization, and </a:t>
            </a:r>
            <a:r>
              <a:rPr lang="en-US" dirty="0" smtClean="0"/>
              <a:t>auditing</a:t>
            </a:r>
          </a:p>
          <a:p>
            <a:pPr marL="495296" indent="-34290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dirty="0"/>
              <a:t>Access control </a:t>
            </a:r>
            <a:r>
              <a:rPr lang="en-US" dirty="0" smtClean="0"/>
              <a:t>are observed implemented in multiple areas of life e.g.</a:t>
            </a:r>
            <a:endParaRPr lang="en-US" dirty="0"/>
          </a:p>
          <a:p>
            <a:pPr marL="1104881" lvl="1" indent="-342900">
              <a:buFont typeface="+mj-lt"/>
              <a:buAutoNum type="arabicPeriod"/>
            </a:pPr>
            <a:r>
              <a:rPr lang="en-US" dirty="0" smtClean="0"/>
              <a:t>transportation , </a:t>
            </a:r>
            <a:r>
              <a:rPr lang="en-US" dirty="0"/>
              <a:t>banking </a:t>
            </a:r>
            <a:r>
              <a:rPr lang="en-US" dirty="0" smtClean="0"/>
              <a:t>, </a:t>
            </a:r>
            <a:r>
              <a:rPr lang="en-US" dirty="0"/>
              <a:t>smartphones </a:t>
            </a:r>
            <a:r>
              <a:rPr lang="en-US" dirty="0" smtClean="0"/>
              <a:t>, </a:t>
            </a:r>
            <a:r>
              <a:rPr lang="en-US" dirty="0"/>
              <a:t>computers </a:t>
            </a:r>
            <a:r>
              <a:rPr lang="en-US" dirty="0" smtClean="0"/>
              <a:t>, </a:t>
            </a:r>
            <a:r>
              <a:rPr lang="en-US" dirty="0"/>
              <a:t>networks </a:t>
            </a:r>
            <a:r>
              <a:rPr lang="en-US" dirty="0" smtClean="0"/>
              <a:t>, </a:t>
            </a:r>
            <a:r>
              <a:rPr lang="en-US" dirty="0"/>
              <a:t>energy </a:t>
            </a:r>
            <a:r>
              <a:rPr lang="en-US" dirty="0" smtClean="0"/>
              <a:t>, </a:t>
            </a:r>
            <a:r>
              <a:rPr lang="en-US" dirty="0"/>
              <a:t>healthcare </a:t>
            </a:r>
            <a:r>
              <a:rPr lang="en-US" dirty="0" smtClean="0"/>
              <a:t>, </a:t>
            </a:r>
            <a:r>
              <a:rPr lang="en-US" dirty="0"/>
              <a:t>etc. </a:t>
            </a:r>
            <a:endParaRPr lang="en-US" dirty="0" smtClean="0"/>
          </a:p>
          <a:p>
            <a:pPr marL="1104881" lvl="1" indent="-342900">
              <a:buFont typeface="+mj-lt"/>
              <a:buAutoNum type="arabicPeriod"/>
            </a:pPr>
            <a:r>
              <a:rPr lang="en-US" dirty="0" smtClean="0"/>
              <a:t>Presently, </a:t>
            </a:r>
            <a:r>
              <a:rPr lang="en-US" dirty="0"/>
              <a:t>it </a:t>
            </a:r>
            <a:r>
              <a:rPr lang="en-US" dirty="0" smtClean="0"/>
              <a:t>is being supported with </a:t>
            </a:r>
            <a:r>
              <a:rPr lang="en-US" dirty="0"/>
              <a:t>AI </a:t>
            </a:r>
            <a:r>
              <a:rPr lang="en-US" dirty="0" smtClean="0"/>
              <a:t>. </a:t>
            </a:r>
          </a:p>
          <a:p>
            <a:pPr marL="495296" indent="-342900">
              <a:buFont typeface="+mj-lt"/>
              <a:buAutoNum type="arabicPeriod"/>
            </a:pPr>
            <a:r>
              <a:rPr lang="en-US" dirty="0" smtClean="0"/>
              <a:t>Roles </a:t>
            </a:r>
            <a:r>
              <a:rPr lang="en-US" dirty="0"/>
              <a:t>in access control, </a:t>
            </a:r>
            <a:endParaRPr lang="en-US" dirty="0" smtClean="0"/>
          </a:p>
          <a:p>
            <a:pPr marL="1104881" lvl="1" indent="-342900">
              <a:buFont typeface="+mj-lt"/>
              <a:buAutoNum type="arabicPeriod"/>
            </a:pPr>
            <a:r>
              <a:rPr lang="en-US" dirty="0" smtClean="0"/>
              <a:t>subjects</a:t>
            </a:r>
            <a:r>
              <a:rPr lang="en-US" dirty="0"/>
              <a:t>, objects, resource owners, and </a:t>
            </a:r>
            <a:r>
              <a:rPr lang="en-US" dirty="0" smtClean="0"/>
              <a:t>managers</a:t>
            </a:r>
          </a:p>
          <a:p>
            <a:pPr marL="1104881" lvl="1" indent="-342900">
              <a:buFont typeface="+mj-lt"/>
              <a:buAutoNum type="arabicPeriod"/>
            </a:pPr>
            <a:r>
              <a:rPr lang="en-US" dirty="0" smtClean="0"/>
              <a:t>subjects -&gt; </a:t>
            </a:r>
            <a:r>
              <a:rPr lang="en-US" dirty="0"/>
              <a:t>users or nodes that want to gain access, </a:t>
            </a:r>
            <a:endParaRPr lang="en-US" dirty="0" smtClean="0"/>
          </a:p>
          <a:p>
            <a:pPr marL="1104881" lvl="1" indent="-342900">
              <a:buFont typeface="+mj-lt"/>
              <a:buAutoNum type="arabicPeriod"/>
            </a:pPr>
            <a:r>
              <a:rPr lang="en-US" dirty="0" smtClean="0"/>
              <a:t>objects </a:t>
            </a:r>
            <a:r>
              <a:rPr lang="en-US" dirty="0"/>
              <a:t>are usually the devices or existing data being </a:t>
            </a:r>
            <a:r>
              <a:rPr lang="en-US" dirty="0" smtClean="0"/>
              <a:t>accessed</a:t>
            </a:r>
          </a:p>
          <a:p>
            <a:pPr marL="1104881" lvl="1" indent="-342900"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US" dirty="0"/>
              <a:t>object owner is usually called the resource owner, who has the right to </a:t>
            </a:r>
            <a:r>
              <a:rPr lang="en-US" dirty="0" smtClean="0"/>
              <a:t>grant/revoke access</a:t>
            </a:r>
          </a:p>
          <a:p>
            <a:pPr marL="1104881" lvl="1" indent="-342900">
              <a:buFont typeface="+mj-lt"/>
              <a:buAutoNum type="arabicPeriod"/>
            </a:pPr>
            <a:r>
              <a:rPr lang="en-US" dirty="0" smtClean="0">
                <a:solidFill>
                  <a:srgbClr val="C00000"/>
                </a:solidFill>
              </a:rPr>
              <a:t>The </a:t>
            </a:r>
            <a:r>
              <a:rPr lang="en-US" dirty="0">
                <a:solidFill>
                  <a:srgbClr val="C00000"/>
                </a:solidFill>
              </a:rPr>
              <a:t>manager </a:t>
            </a:r>
            <a:r>
              <a:rPr lang="en-US" dirty="0" smtClean="0">
                <a:solidFill>
                  <a:srgbClr val="C00000"/>
                </a:solidFill>
              </a:rPr>
              <a:t>usually </a:t>
            </a:r>
            <a:r>
              <a:rPr lang="en-US" dirty="0">
                <a:solidFill>
                  <a:srgbClr val="C00000"/>
                </a:solidFill>
              </a:rPr>
              <a:t>refers to an authorized service center, which </a:t>
            </a:r>
            <a:r>
              <a:rPr lang="en-US" dirty="0" smtClean="0">
                <a:solidFill>
                  <a:srgbClr val="C00000"/>
                </a:solidFill>
              </a:rPr>
              <a:t>formulates </a:t>
            </a:r>
            <a:r>
              <a:rPr lang="en-US" dirty="0">
                <a:solidFill>
                  <a:srgbClr val="C00000"/>
                </a:solidFill>
              </a:rPr>
              <a:t>and manages access control </a:t>
            </a:r>
            <a:r>
              <a:rPr lang="en-US" dirty="0" smtClean="0">
                <a:solidFill>
                  <a:srgbClr val="C00000"/>
                </a:solidFill>
              </a:rPr>
              <a:t>policies</a:t>
            </a:r>
          </a:p>
        </p:txBody>
      </p:sp>
    </p:spTree>
    <p:extLst>
      <p:ext uri="{BB962C8B-B14F-4D97-AF65-F5344CB8AC3E}">
        <p14:creationId xmlns:p14="http://schemas.microsoft.com/office/powerpoint/2010/main" val="445861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Blockchain</a:t>
            </a:r>
            <a:r>
              <a:rPr lang="en-US" dirty="0" smtClean="0"/>
              <a:t> Benefits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combination of </a:t>
            </a:r>
            <a:r>
              <a:rPr lang="en-US" dirty="0" err="1"/>
              <a:t>blockchain</a:t>
            </a:r>
            <a:r>
              <a:rPr lang="en-US" dirty="0"/>
              <a:t> </a:t>
            </a:r>
            <a:r>
              <a:rPr lang="en-US" dirty="0" smtClean="0"/>
              <a:t>and ACL addresses the traditional ACL  </a:t>
            </a:r>
            <a:r>
              <a:rPr lang="en-US" dirty="0" err="1" smtClean="0"/>
              <a:t>isuues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Blockchain</a:t>
            </a:r>
            <a:r>
              <a:rPr lang="en-US" dirty="0" smtClean="0"/>
              <a:t> is </a:t>
            </a:r>
            <a:r>
              <a:rPr lang="en-US" dirty="0"/>
              <a:t>regarded as a trusted public ledger in an untrusted environment.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participating </a:t>
            </a:r>
            <a:r>
              <a:rPr lang="en-US" dirty="0" smtClean="0"/>
              <a:t>nodes jointly </a:t>
            </a:r>
            <a:r>
              <a:rPr lang="en-US" dirty="0"/>
              <a:t>determine the contents of the blocks following </a:t>
            </a:r>
            <a:r>
              <a:rPr lang="en-US" dirty="0" smtClean="0"/>
              <a:t>a agreed </a:t>
            </a:r>
            <a:r>
              <a:rPr lang="en-US" dirty="0"/>
              <a:t>rule, i.e., the </a:t>
            </a:r>
            <a:r>
              <a:rPr lang="en-US" dirty="0" err="1"/>
              <a:t>blockchain</a:t>
            </a:r>
            <a:r>
              <a:rPr lang="en-US" dirty="0"/>
              <a:t> consensus </a:t>
            </a:r>
            <a:r>
              <a:rPr lang="en-US" dirty="0" smtClean="0"/>
              <a:t>mechanism</a:t>
            </a:r>
          </a:p>
          <a:p>
            <a:r>
              <a:rPr lang="en-US" dirty="0" smtClean="0"/>
              <a:t>Consensus </a:t>
            </a:r>
            <a:r>
              <a:rPr lang="en-US" dirty="0"/>
              <a:t>mechanism </a:t>
            </a:r>
            <a:r>
              <a:rPr lang="en-US" dirty="0" smtClean="0"/>
              <a:t>stops tampering and forgery of data</a:t>
            </a:r>
          </a:p>
          <a:p>
            <a:r>
              <a:rPr lang="en-US" dirty="0" smtClean="0"/>
              <a:t>In addition, the </a:t>
            </a:r>
            <a:r>
              <a:rPr lang="en-US" dirty="0"/>
              <a:t>computing power and storage capacity of the participating nodes can be utilized to realize decentralized data processing. </a:t>
            </a:r>
            <a:endParaRPr lang="en-US" dirty="0" smtClean="0"/>
          </a:p>
          <a:p>
            <a:r>
              <a:rPr lang="en-US" dirty="0" smtClean="0"/>
              <a:t>These characteristics </a:t>
            </a:r>
            <a:r>
              <a:rPr lang="en-US" dirty="0"/>
              <a:t>can meet the needs of access control scenarios as decentralized policy storage and request processing platform</a:t>
            </a:r>
          </a:p>
        </p:txBody>
      </p:sp>
    </p:spTree>
    <p:extLst>
      <p:ext uri="{BB962C8B-B14F-4D97-AF65-F5344CB8AC3E}">
        <p14:creationId xmlns:p14="http://schemas.microsoft.com/office/powerpoint/2010/main" val="750481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8000" y="882000"/>
            <a:ext cx="6497113" cy="2862322"/>
          </a:xfrm>
        </p:spPr>
        <p:txBody>
          <a:bodyPr>
            <a:noAutofit/>
          </a:bodyPr>
          <a:lstStyle/>
          <a:p>
            <a:r>
              <a:rPr lang="en-US" sz="1250" dirty="0" err="1" smtClean="0"/>
              <a:t>Blockchain</a:t>
            </a:r>
            <a:endParaRPr lang="en-US" sz="1250" dirty="0" smtClean="0"/>
          </a:p>
          <a:p>
            <a:pPr lvl="1"/>
            <a:r>
              <a:rPr lang="en-US" sz="1250" dirty="0" smtClean="0"/>
              <a:t>a </a:t>
            </a:r>
            <a:r>
              <a:rPr lang="en-US" sz="1250" b="1" dirty="0" err="1"/>
              <a:t>blockchain</a:t>
            </a:r>
            <a:r>
              <a:rPr lang="en-US" sz="1250" dirty="0"/>
              <a:t> is a decentralized, distributed, and immutable digital ledger </a:t>
            </a:r>
            <a:endParaRPr lang="en-US" sz="1250" dirty="0" smtClean="0"/>
          </a:p>
          <a:p>
            <a:pPr lvl="1"/>
            <a:r>
              <a:rPr lang="en-US" sz="1250" dirty="0" smtClean="0"/>
              <a:t>used </a:t>
            </a:r>
            <a:r>
              <a:rPr lang="en-US" sz="1250" dirty="0"/>
              <a:t>to record transactions across a network of computers, ensuring high security, transparency, and data integrity without </a:t>
            </a:r>
            <a:r>
              <a:rPr lang="en-US" sz="1250" dirty="0" smtClean="0"/>
              <a:t>intermediaries.</a:t>
            </a:r>
          </a:p>
          <a:p>
            <a:pPr lvl="1"/>
            <a:r>
              <a:rPr lang="en-US" sz="1250" dirty="0" smtClean="0"/>
              <a:t>It </a:t>
            </a:r>
            <a:r>
              <a:rPr lang="en-US" sz="1250" dirty="0"/>
              <a:t>works by grouping data into blocks, which are cryptographically secured and linked in chronological order</a:t>
            </a:r>
            <a:r>
              <a:rPr lang="en-US" sz="1250" dirty="0" smtClean="0"/>
              <a:t>.</a:t>
            </a:r>
          </a:p>
          <a:p>
            <a:pPr lvl="1"/>
            <a:r>
              <a:rPr lang="en-US" sz="1250" dirty="0"/>
              <a:t>realize state machine replication on valid data (usually transactions) among participating nodes via a specific consensus </a:t>
            </a:r>
            <a:r>
              <a:rPr lang="en-US" sz="1250" dirty="0" smtClean="0"/>
              <a:t>mechanism</a:t>
            </a:r>
          </a:p>
        </p:txBody>
      </p:sp>
      <p:sp>
        <p:nvSpPr>
          <p:cNvPr id="4" name="AutoShape 2" descr="Blockchain - an overview ..."/>
          <p:cNvSpPr>
            <a:spLocks noChangeAspect="1" noChangeArrowheads="1"/>
          </p:cNvSpPr>
          <p:nvPr/>
        </p:nvSpPr>
        <p:spPr bwMode="auto">
          <a:xfrm>
            <a:off x="8464687" y="3142076"/>
            <a:ext cx="2594251" cy="1814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938" y="3744322"/>
            <a:ext cx="3629044" cy="166149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347791" y="882000"/>
            <a:ext cx="55409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b="1" dirty="0" smtClean="0"/>
              <a:t>Block, Block </a:t>
            </a:r>
            <a:r>
              <a:rPr lang="en-US" sz="1200" b="1" dirty="0"/>
              <a:t>Header, Body</a:t>
            </a:r>
          </a:p>
          <a:p>
            <a:pPr marL="628650" lvl="1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The data in a </a:t>
            </a:r>
            <a:r>
              <a:rPr lang="en-US" sz="1200" dirty="0" err="1"/>
              <a:t>blockchain</a:t>
            </a:r>
            <a:r>
              <a:rPr lang="en-US" sz="1200" dirty="0"/>
              <a:t> system is stored in a chain structure that contains multiple blocks. </a:t>
            </a:r>
          </a:p>
          <a:p>
            <a:pPr marL="628650" lvl="1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Each block usually contains a block body and a block header. </a:t>
            </a:r>
          </a:p>
          <a:p>
            <a:pPr marL="628650" lvl="1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Valid transactions are stored in the block body while some key elements such </a:t>
            </a:r>
            <a:r>
              <a:rPr lang="en-US" sz="1200" dirty="0">
                <a:solidFill>
                  <a:srgbClr val="C00000"/>
                </a:solidFill>
              </a:rPr>
              <a:t>as timestamp, hash pointer, and </a:t>
            </a:r>
            <a:r>
              <a:rPr lang="en-US" sz="1200" dirty="0" err="1">
                <a:solidFill>
                  <a:srgbClr val="C00000"/>
                </a:solidFill>
              </a:rPr>
              <a:t>Merkle</a:t>
            </a:r>
            <a:r>
              <a:rPr lang="en-US" sz="1200" dirty="0">
                <a:solidFill>
                  <a:srgbClr val="C00000"/>
                </a:solidFill>
              </a:rPr>
              <a:t> tree root of transactions are written in the block header</a:t>
            </a:r>
            <a:r>
              <a:rPr lang="en-US" sz="1200" dirty="0"/>
              <a:t>. </a:t>
            </a:r>
          </a:p>
          <a:p>
            <a:pPr marL="628650" lvl="1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The hash pointer is the hash value of the last block’s contents, specifying the order of blocks in the system. </a:t>
            </a:r>
          </a:p>
          <a:p>
            <a:pPr marL="628650" lvl="1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A transaction usually completes the transfer of assets from an entity</a:t>
            </a:r>
          </a:p>
        </p:txBody>
      </p:sp>
      <p:sp>
        <p:nvSpPr>
          <p:cNvPr id="7" name="Rectangle 6"/>
          <p:cNvSpPr/>
          <p:nvPr/>
        </p:nvSpPr>
        <p:spPr>
          <a:xfrm>
            <a:off x="1186070" y="3855737"/>
            <a:ext cx="508883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The </a:t>
            </a:r>
            <a:r>
              <a:rPr lang="en-US" sz="1200" b="1" dirty="0"/>
              <a:t>consensus mechanism </a:t>
            </a:r>
            <a:r>
              <a:rPr lang="en-US" sz="1200" dirty="0" smtClean="0"/>
              <a:t>specifies </a:t>
            </a:r>
            <a:r>
              <a:rPr lang="en-US" sz="1200" dirty="0"/>
              <a:t>the rules for all participating nodes to reach an agreement on the linearly increased transaction log. </a:t>
            </a:r>
            <a:endParaRPr lang="en-US" sz="12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The </a:t>
            </a:r>
            <a:r>
              <a:rPr lang="en-US" sz="1200" dirty="0"/>
              <a:t>consensus mechanism determines the security and performance of the </a:t>
            </a:r>
            <a:r>
              <a:rPr lang="en-US" sz="1200" dirty="0" err="1"/>
              <a:t>blockchain</a:t>
            </a:r>
            <a:r>
              <a:rPr lang="en-US" sz="1200" dirty="0"/>
              <a:t> system, including the two most essential indices, i.e., </a:t>
            </a:r>
            <a:r>
              <a:rPr lang="en-US" sz="1200" b="1" dirty="0" smtClean="0">
                <a:solidFill>
                  <a:srgbClr val="C00000"/>
                </a:solidFill>
              </a:rPr>
              <a:t>transaction </a:t>
            </a:r>
            <a:r>
              <a:rPr lang="en-US" sz="1200" b="1" dirty="0">
                <a:solidFill>
                  <a:srgbClr val="C00000"/>
                </a:solidFill>
              </a:rPr>
              <a:t>throughput and transaction confirmation </a:t>
            </a:r>
            <a:r>
              <a:rPr lang="en-US" sz="1200" b="1" dirty="0" smtClean="0">
                <a:solidFill>
                  <a:srgbClr val="C00000"/>
                </a:solidFill>
              </a:rPr>
              <a:t>delay</a:t>
            </a:r>
            <a:r>
              <a:rPr lang="en-US" sz="1200" dirty="0" smtClean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 smtClean="0">
                <a:solidFill>
                  <a:srgbClr val="C00000"/>
                </a:solidFill>
              </a:rPr>
              <a:t>throughput : </a:t>
            </a:r>
            <a:r>
              <a:rPr lang="en-US" sz="1200" dirty="0" smtClean="0"/>
              <a:t>transactions/unit </a:t>
            </a:r>
            <a:r>
              <a:rPr lang="en-US" sz="1200" dirty="0"/>
              <a:t>time (second), </a:t>
            </a:r>
            <a:endParaRPr lang="en-US" sz="12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Confirmation delay: time to finalize a transaction </a:t>
            </a:r>
            <a:r>
              <a:rPr lang="en-US" sz="1200" dirty="0"/>
              <a:t>to be finalized. </a:t>
            </a:r>
          </a:p>
        </p:txBody>
      </p:sp>
      <p:sp>
        <p:nvSpPr>
          <p:cNvPr id="8" name="Rectangle 7"/>
          <p:cNvSpPr/>
          <p:nvPr/>
        </p:nvSpPr>
        <p:spPr>
          <a:xfrm>
            <a:off x="1186070" y="5240732"/>
            <a:ext cx="549302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 smtClean="0"/>
              <a:t>Blockchain</a:t>
            </a:r>
            <a:r>
              <a:rPr lang="en-US" sz="1200" dirty="0" smtClean="0"/>
              <a:t> </a:t>
            </a:r>
            <a:r>
              <a:rPr lang="en-US" sz="1200" dirty="0"/>
              <a:t>consensus </a:t>
            </a:r>
            <a:r>
              <a:rPr lang="en-US" sz="1200" dirty="0" smtClean="0"/>
              <a:t>meets </a:t>
            </a:r>
            <a:r>
              <a:rPr lang="en-US" sz="1200" dirty="0"/>
              <a:t>the two properties, i.e., </a:t>
            </a:r>
            <a:r>
              <a:rPr lang="en-US" sz="1200" dirty="0">
                <a:solidFill>
                  <a:srgbClr val="C00000"/>
                </a:solidFill>
              </a:rPr>
              <a:t>consistency</a:t>
            </a:r>
            <a:r>
              <a:rPr lang="en-US" sz="1200" dirty="0"/>
              <a:t> and </a:t>
            </a:r>
            <a:r>
              <a:rPr lang="en-US" sz="1200" dirty="0">
                <a:solidFill>
                  <a:srgbClr val="C00000"/>
                </a:solidFill>
              </a:rPr>
              <a:t>liveness</a:t>
            </a:r>
            <a:r>
              <a:rPr lang="en-US" sz="1200" dirty="0"/>
              <a:t>. </a:t>
            </a:r>
            <a:endParaRPr lang="en-US" sz="1200" dirty="0" smtClean="0"/>
          </a:p>
          <a:p>
            <a:r>
              <a:rPr lang="en-US" sz="1200" dirty="0" smtClean="0">
                <a:solidFill>
                  <a:srgbClr val="C00000"/>
                </a:solidFill>
              </a:rPr>
              <a:t>Consistency</a:t>
            </a:r>
            <a:r>
              <a:rPr lang="en-US" sz="1200" dirty="0" smtClean="0"/>
              <a:t>: honest </a:t>
            </a:r>
            <a:r>
              <a:rPr lang="en-US" sz="1200" dirty="0"/>
              <a:t>nodes have an identical view on the transaction </a:t>
            </a:r>
            <a:r>
              <a:rPr lang="en-US" sz="1200" dirty="0" smtClean="0"/>
              <a:t>log </a:t>
            </a:r>
            <a:r>
              <a:rPr lang="en-US" sz="1200" b="1" dirty="0"/>
              <a:t>Meaning:</a:t>
            </a:r>
            <a:r>
              <a:rPr lang="en-US" sz="1200" dirty="0"/>
              <a:t> All honest nodes agree on the same </a:t>
            </a:r>
            <a:r>
              <a:rPr lang="en-US" sz="1200" dirty="0" err="1"/>
              <a:t>blockchain</a:t>
            </a:r>
            <a:r>
              <a:rPr lang="en-US" sz="1200" dirty="0"/>
              <a:t> state (same transactions and order).</a:t>
            </a:r>
            <a:endParaRPr lang="en-US" sz="1200" dirty="0" smtClean="0"/>
          </a:p>
          <a:p>
            <a:r>
              <a:rPr lang="en-US" sz="1200" dirty="0" smtClean="0">
                <a:solidFill>
                  <a:srgbClr val="C00000"/>
                </a:solidFill>
              </a:rPr>
              <a:t>Liveness</a:t>
            </a:r>
            <a:r>
              <a:rPr lang="en-US" sz="1200" dirty="0" smtClean="0"/>
              <a:t>: </a:t>
            </a:r>
            <a:r>
              <a:rPr lang="en-US" sz="1200" dirty="0"/>
              <a:t>represents that a valid transaction is sure to </a:t>
            </a:r>
            <a:r>
              <a:rPr lang="en-US" sz="1200" dirty="0" smtClean="0"/>
              <a:t>be accepted , </a:t>
            </a:r>
            <a:r>
              <a:rPr lang="en-US" sz="1200" b="1" dirty="0"/>
              <a:t>Meaning:</a:t>
            </a:r>
            <a:r>
              <a:rPr lang="en-US" sz="1200" dirty="0"/>
              <a:t> The system continues to operate and eventually processes new transactions.</a:t>
            </a:r>
            <a:endParaRPr lang="en-US" sz="1200" dirty="0"/>
          </a:p>
        </p:txBody>
      </p:sp>
      <p:sp>
        <p:nvSpPr>
          <p:cNvPr id="9" name="Rectangle 8"/>
          <p:cNvSpPr/>
          <p:nvPr/>
        </p:nvSpPr>
        <p:spPr>
          <a:xfrm>
            <a:off x="6990521" y="5558559"/>
            <a:ext cx="520147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Smart </a:t>
            </a:r>
            <a:r>
              <a:rPr lang="en-US" sz="1400" dirty="0" smtClean="0">
                <a:solidFill>
                  <a:srgbClr val="C00000"/>
                </a:solidFill>
              </a:rPr>
              <a:t>Contract</a:t>
            </a:r>
            <a:r>
              <a:rPr lang="en-US" sz="1400" dirty="0" smtClean="0"/>
              <a:t>: an </a:t>
            </a:r>
            <a:r>
              <a:rPr lang="en-US" sz="1400" dirty="0"/>
              <a:t>automatically executed protocol run by multiple </a:t>
            </a:r>
            <a:r>
              <a:rPr lang="en-US" sz="1400" dirty="0" smtClean="0"/>
              <a:t>parties; </a:t>
            </a:r>
            <a:r>
              <a:rPr lang="en-US" sz="1400" dirty="0" err="1"/>
              <a:t>eventdriven</a:t>
            </a:r>
            <a:r>
              <a:rPr lang="en-US" sz="1400" dirty="0"/>
              <a:t> computer programs executed by participating nodes in the </a:t>
            </a:r>
            <a:r>
              <a:rPr lang="en-US" sz="1400" dirty="0" err="1"/>
              <a:t>blockchain</a:t>
            </a:r>
            <a:r>
              <a:rPr lang="en-US" sz="1400" dirty="0"/>
              <a:t> network</a:t>
            </a:r>
          </a:p>
        </p:txBody>
      </p:sp>
    </p:spTree>
    <p:extLst>
      <p:ext uri="{BB962C8B-B14F-4D97-AF65-F5344CB8AC3E}">
        <p14:creationId xmlns:p14="http://schemas.microsoft.com/office/powerpoint/2010/main" val="601336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KINDS OF BLOCKCHAIN FOR ACCESS CONTROL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en-US" dirty="0" smtClean="0"/>
              <a:t>Proof-of-Work </a:t>
            </a:r>
            <a:r>
              <a:rPr lang="en-US" dirty="0"/>
              <a:t>Based </a:t>
            </a:r>
            <a:r>
              <a:rPr lang="en-US" dirty="0" err="1" smtClean="0"/>
              <a:t>Blockchains</a:t>
            </a:r>
            <a:endParaRPr lang="en-US" dirty="0" smtClean="0"/>
          </a:p>
          <a:p>
            <a:pPr>
              <a:buFont typeface="+mj-lt"/>
              <a:buAutoNum type="arabicPeriod"/>
            </a:pPr>
            <a:r>
              <a:rPr lang="en-US" dirty="0" smtClean="0"/>
              <a:t>Proof-of-Stake </a:t>
            </a:r>
            <a:r>
              <a:rPr lang="en-US" dirty="0"/>
              <a:t>Based </a:t>
            </a:r>
            <a:r>
              <a:rPr lang="en-US" dirty="0" err="1" smtClean="0"/>
              <a:t>Blockchains</a:t>
            </a:r>
            <a:endParaRPr lang="en-US" dirty="0" smtClean="0"/>
          </a:p>
          <a:p>
            <a:pPr>
              <a:buFont typeface="+mj-lt"/>
              <a:buAutoNum type="arabicPeriod"/>
            </a:pPr>
            <a:r>
              <a:rPr lang="en-US" dirty="0" smtClean="0"/>
              <a:t>Single-Committee </a:t>
            </a:r>
            <a:r>
              <a:rPr lang="en-US" dirty="0"/>
              <a:t>Based </a:t>
            </a:r>
            <a:r>
              <a:rPr lang="en-US" dirty="0" err="1" smtClean="0"/>
              <a:t>Blockchains</a:t>
            </a:r>
            <a:endParaRPr lang="en-US" dirty="0" smtClean="0"/>
          </a:p>
          <a:p>
            <a:pPr>
              <a:buFont typeface="+mj-lt"/>
              <a:buAutoNum type="arabicPeriod"/>
            </a:pPr>
            <a:r>
              <a:rPr lang="en-US" dirty="0" err="1" smtClean="0"/>
              <a:t>Sharding</a:t>
            </a:r>
            <a:r>
              <a:rPr lang="en-US" dirty="0" smtClean="0"/>
              <a:t> </a:t>
            </a:r>
            <a:r>
              <a:rPr lang="en-US" dirty="0" err="1"/>
              <a:t>Blockchains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983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A. Proof-of-Work Based </a:t>
            </a:r>
            <a:r>
              <a:rPr lang="en-US" dirty="0" err="1"/>
              <a:t>Blockchains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17922" y="5845202"/>
            <a:ext cx="108601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[24] I. </a:t>
            </a:r>
            <a:r>
              <a:rPr lang="en-US" sz="1000" dirty="0" err="1"/>
              <a:t>Eyal</a:t>
            </a:r>
            <a:r>
              <a:rPr lang="en-US" sz="1000" dirty="0"/>
              <a:t>, A. E. </a:t>
            </a:r>
            <a:r>
              <a:rPr lang="en-US" sz="1000" dirty="0" err="1"/>
              <a:t>Gencer</a:t>
            </a:r>
            <a:r>
              <a:rPr lang="en-US" sz="1000" dirty="0"/>
              <a:t>, E. G. </a:t>
            </a:r>
            <a:r>
              <a:rPr lang="en-US" sz="1000" dirty="0" err="1"/>
              <a:t>Sirer</a:t>
            </a:r>
            <a:r>
              <a:rPr lang="en-US" sz="1000" dirty="0"/>
              <a:t>, R. van </a:t>
            </a:r>
            <a:r>
              <a:rPr lang="en-US" sz="1000" dirty="0" err="1"/>
              <a:t>Renesse</a:t>
            </a:r>
            <a:r>
              <a:rPr lang="en-US" sz="1000" dirty="0"/>
              <a:t>, Bitcoin-NG: A scalable </a:t>
            </a:r>
            <a:r>
              <a:rPr lang="en-US" sz="1000" dirty="0" err="1"/>
              <a:t>blockchain</a:t>
            </a:r>
            <a:r>
              <a:rPr lang="en-US" sz="1000" dirty="0"/>
              <a:t> protocol, in: NSDI 2016, 2016, pp. 45–59. </a:t>
            </a:r>
            <a:endParaRPr lang="en-US" sz="1000" dirty="0" smtClean="0"/>
          </a:p>
          <a:p>
            <a:r>
              <a:rPr lang="en-US" sz="1000" dirty="0" smtClean="0"/>
              <a:t>[</a:t>
            </a:r>
            <a:r>
              <a:rPr lang="en-US" sz="1000" dirty="0"/>
              <a:t>25] Y. Liu, Y. </a:t>
            </a:r>
            <a:r>
              <a:rPr lang="en-US" sz="1000" dirty="0" err="1"/>
              <a:t>Hei</a:t>
            </a:r>
            <a:r>
              <a:rPr lang="en-US" sz="1000" dirty="0"/>
              <a:t>, T. Xu, J. Liu, An evaluation of uncle block mechanism effect on </a:t>
            </a:r>
            <a:r>
              <a:rPr lang="en-US" sz="1000" dirty="0" err="1"/>
              <a:t>ethereum</a:t>
            </a:r>
            <a:r>
              <a:rPr lang="en-US" sz="1000" dirty="0"/>
              <a:t> selfish and stubborn mining combined with an eclipse attack, IEEE Access 8 (2020) 17489–17499.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8000" y="882001"/>
            <a:ext cx="11520000" cy="426647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Mining Process in </a:t>
            </a:r>
            <a:r>
              <a:rPr lang="en-US" dirty="0" err="1"/>
              <a:t>PoW</a:t>
            </a:r>
            <a:endParaRPr lang="en-US" dirty="0"/>
          </a:p>
          <a:p>
            <a:pPr lvl="1"/>
            <a:r>
              <a:rPr lang="en-US" dirty="0"/>
              <a:t>Each node collects pending transactions from the network</a:t>
            </a:r>
          </a:p>
          <a:p>
            <a:pPr lvl="1"/>
            <a:r>
              <a:rPr lang="en-US" dirty="0"/>
              <a:t>Nodes compete to solve a cryptographic hash </a:t>
            </a:r>
            <a:r>
              <a:rPr lang="en-US" dirty="0" smtClean="0"/>
              <a:t>puzzle, the </a:t>
            </a:r>
            <a:r>
              <a:rPr lang="en-US" dirty="0"/>
              <a:t>process is called </a:t>
            </a:r>
            <a:r>
              <a:rPr lang="en-US" dirty="0" smtClean="0"/>
              <a:t>mining.</a:t>
            </a:r>
            <a:endParaRPr lang="en-US" dirty="0"/>
          </a:p>
          <a:p>
            <a:r>
              <a:rPr lang="en-US" dirty="0" err="1"/>
              <a:t>PoW</a:t>
            </a:r>
            <a:r>
              <a:rPr lang="en-US" dirty="0"/>
              <a:t> Input Components</a:t>
            </a:r>
          </a:p>
          <a:p>
            <a:pPr lvl="1"/>
            <a:r>
              <a:rPr lang="en-US" dirty="0"/>
              <a:t>Transaction </a:t>
            </a:r>
            <a:r>
              <a:rPr lang="en-US" dirty="0" err="1"/>
              <a:t>Merkle</a:t>
            </a:r>
            <a:r>
              <a:rPr lang="en-US" dirty="0"/>
              <a:t> tree </a:t>
            </a:r>
            <a:r>
              <a:rPr lang="en-US" dirty="0" smtClean="0"/>
              <a:t>root, Previous </a:t>
            </a:r>
            <a:r>
              <a:rPr lang="en-US" dirty="0"/>
              <a:t>block hash (</a:t>
            </a:r>
            <a:r>
              <a:rPr lang="en-US" dirty="0" err="1"/>
              <a:t>PoW</a:t>
            </a:r>
            <a:r>
              <a:rPr lang="en-US" dirty="0"/>
              <a:t> puzzle</a:t>
            </a:r>
            <a:r>
              <a:rPr lang="en-US" dirty="0" smtClean="0"/>
              <a:t>), Nonce </a:t>
            </a:r>
            <a:r>
              <a:rPr lang="en-US" dirty="0"/>
              <a:t>(trial solution)</a:t>
            </a:r>
          </a:p>
          <a:p>
            <a:r>
              <a:rPr lang="en-US" dirty="0"/>
              <a:t>Block Validation</a:t>
            </a:r>
          </a:p>
          <a:p>
            <a:pPr lvl="1"/>
            <a:r>
              <a:rPr lang="en-US" dirty="0"/>
              <a:t>If hash output meets difficulty target → nonce is valid</a:t>
            </a:r>
          </a:p>
          <a:p>
            <a:pPr lvl="1"/>
            <a:r>
              <a:rPr lang="en-US" dirty="0"/>
              <a:t>Miner broadcasts the newly generated block</a:t>
            </a:r>
          </a:p>
          <a:p>
            <a:pPr lvl="1"/>
            <a:r>
              <a:rPr lang="en-US" dirty="0"/>
              <a:t>Other nodes verify and update their </a:t>
            </a:r>
            <a:r>
              <a:rPr lang="en-US" dirty="0" err="1"/>
              <a:t>blockchain</a:t>
            </a:r>
            <a:endParaRPr lang="en-US" dirty="0"/>
          </a:p>
          <a:p>
            <a:pPr lvl="1"/>
            <a:r>
              <a:rPr lang="en-US" dirty="0"/>
              <a:t>Mining continues on the new accepted </a:t>
            </a:r>
            <a:r>
              <a:rPr lang="en-US" dirty="0" smtClean="0"/>
              <a:t>block</a:t>
            </a:r>
          </a:p>
          <a:p>
            <a:r>
              <a:rPr lang="en-US" dirty="0"/>
              <a:t>Examples</a:t>
            </a:r>
          </a:p>
          <a:p>
            <a:pPr lvl="1"/>
            <a:r>
              <a:rPr lang="en-US" dirty="0" smtClean="0"/>
              <a:t>Bitcoin [24]</a:t>
            </a:r>
            <a:endParaRPr lang="en-US" dirty="0"/>
          </a:p>
          <a:p>
            <a:pPr lvl="1"/>
            <a:r>
              <a:rPr lang="en-US" dirty="0" smtClean="0"/>
              <a:t>Bitcoin-NG [25]</a:t>
            </a: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27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Proof-of-Stake Based </a:t>
            </a:r>
            <a:r>
              <a:rPr lang="en-US" dirty="0" err="1"/>
              <a:t>Blockchains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8000" y="882000"/>
            <a:ext cx="7760625" cy="2937525"/>
          </a:xfrm>
        </p:spPr>
        <p:txBody>
          <a:bodyPr/>
          <a:lstStyle/>
          <a:p>
            <a:r>
              <a:rPr lang="en-US" dirty="0" smtClean="0"/>
              <a:t>Proof-of-Stake (</a:t>
            </a:r>
            <a:r>
              <a:rPr lang="en-US" dirty="0" err="1" smtClean="0"/>
              <a:t>PoS</a:t>
            </a:r>
            <a:r>
              <a:rPr lang="en-US" dirty="0" smtClean="0"/>
              <a:t>) Based </a:t>
            </a:r>
            <a:r>
              <a:rPr lang="en-US" dirty="0" err="1" smtClean="0"/>
              <a:t>Blockchains</a:t>
            </a:r>
            <a:endParaRPr lang="en-US" dirty="0"/>
          </a:p>
          <a:p>
            <a:pPr lvl="1"/>
            <a:r>
              <a:rPr lang="en-US" dirty="0" smtClean="0"/>
              <a:t> </a:t>
            </a:r>
            <a:r>
              <a:rPr lang="en-US" dirty="0"/>
              <a:t>Stake = assets owned by nodes</a:t>
            </a:r>
          </a:p>
          <a:p>
            <a:pPr lvl="1"/>
            <a:r>
              <a:rPr lang="en-US" dirty="0" smtClean="0"/>
              <a:t> </a:t>
            </a:r>
            <a:r>
              <a:rPr lang="en-US" dirty="0"/>
              <a:t>Block generator selected probabilistically based on stake</a:t>
            </a:r>
          </a:p>
          <a:p>
            <a:pPr lvl="1"/>
            <a:r>
              <a:rPr lang="en-US" dirty="0" smtClean="0"/>
              <a:t> </a:t>
            </a:r>
            <a:r>
              <a:rPr lang="en-US" dirty="0"/>
              <a:t>Examples: Casper </a:t>
            </a:r>
            <a:r>
              <a:rPr lang="en-US" dirty="0" smtClean="0"/>
              <a:t>FFG [26], </a:t>
            </a:r>
            <a:r>
              <a:rPr lang="en-US" dirty="0" err="1" smtClean="0"/>
              <a:t>Ouroboros</a:t>
            </a:r>
            <a:r>
              <a:rPr lang="en-US" dirty="0" smtClean="0"/>
              <a:t> [27]</a:t>
            </a:r>
            <a:endParaRPr lang="en-US" dirty="0"/>
          </a:p>
          <a:p>
            <a:pPr lvl="1"/>
            <a:r>
              <a:rPr lang="en-US" dirty="0" smtClean="0"/>
              <a:t> </a:t>
            </a:r>
            <a:r>
              <a:rPr lang="en-US" dirty="0"/>
              <a:t>Issues: low throughput, long confirmation delay</a:t>
            </a:r>
          </a:p>
          <a:p>
            <a:pPr lvl="1"/>
            <a:r>
              <a:rPr lang="en-US" dirty="0" smtClean="0"/>
              <a:t> </a:t>
            </a:r>
            <a:r>
              <a:rPr lang="en-US" dirty="0"/>
              <a:t>Vulnerabilities: nothing-at-stake, grinding, long-range attacks</a:t>
            </a:r>
          </a:p>
          <a:p>
            <a:pPr lvl="1"/>
            <a:r>
              <a:rPr lang="en-US" dirty="0" smtClean="0"/>
              <a:t> </a:t>
            </a:r>
            <a:r>
              <a:rPr lang="en-US" dirty="0"/>
              <a:t>Requires weak consistency (finality after depth confirmation)</a:t>
            </a:r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896100" y="1122313"/>
            <a:ext cx="455295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/>
              <a:t>In Proof-of-Stake specifically</a:t>
            </a:r>
          </a:p>
          <a:p>
            <a:r>
              <a:rPr lang="en-US" sz="1200" dirty="0"/>
              <a:t>Nodes do not compete with computing power (like </a:t>
            </a:r>
            <a:r>
              <a:rPr lang="en-US" sz="1200" dirty="0" err="1"/>
              <a:t>PoW</a:t>
            </a:r>
            <a:r>
              <a:rPr lang="en-US" sz="1200" dirty="0"/>
              <a:t>). </a:t>
            </a:r>
            <a:r>
              <a:rPr lang="en-US" sz="1200" dirty="0" smtClean="0"/>
              <a:t>Instead</a:t>
            </a:r>
            <a:endParaRPr lang="en-US" sz="1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/>
              <a:t>They </a:t>
            </a:r>
            <a:r>
              <a:rPr lang="en-US" sz="1200" b="1" dirty="0"/>
              <a:t>lock their assets (stake coins)</a:t>
            </a:r>
            <a:endParaRPr lang="en-US" sz="1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/>
              <a:t>The protocol uses that stake to decide: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who creates the next block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who validates transactions</a:t>
            </a:r>
          </a:p>
          <a:p>
            <a:r>
              <a:rPr lang="en-US" sz="1200" dirty="0"/>
              <a:t>👉 More assets staked = higher chance of being selected</a:t>
            </a:r>
          </a:p>
        </p:txBody>
      </p:sp>
      <p:sp>
        <p:nvSpPr>
          <p:cNvPr id="8" name="Rectangle 7"/>
          <p:cNvSpPr/>
          <p:nvPr/>
        </p:nvSpPr>
        <p:spPr>
          <a:xfrm>
            <a:off x="6896100" y="2636510"/>
            <a:ext cx="49119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/>
              <a:t>Simple intuition</a:t>
            </a:r>
          </a:p>
          <a:p>
            <a:r>
              <a:rPr lang="en-US" sz="1200" dirty="0"/>
              <a:t>Think of it like a lottery: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/>
              <a:t>Your </a:t>
            </a:r>
            <a:r>
              <a:rPr lang="en-US" sz="1200" b="1" dirty="0"/>
              <a:t>tickets = your assets (staked coins)</a:t>
            </a:r>
            <a:endParaRPr lang="en-US" sz="1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200" dirty="0"/>
              <a:t>More tickets → higher probability of winning → becoming block generator</a:t>
            </a:r>
          </a:p>
        </p:txBody>
      </p:sp>
      <p:sp>
        <p:nvSpPr>
          <p:cNvPr id="9" name="Rectangle 8"/>
          <p:cNvSpPr/>
          <p:nvPr/>
        </p:nvSpPr>
        <p:spPr>
          <a:xfrm>
            <a:off x="287999" y="3801468"/>
            <a:ext cx="5808001" cy="738664"/>
          </a:xfrm>
          <a:prstGeom prst="rect">
            <a:avLst/>
          </a:prstGeom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r>
              <a:rPr lang="en-US" sz="1400" dirty="0" smtClean="0"/>
              <a:t>Nothing-at-stake: </a:t>
            </a:r>
            <a:r>
              <a:rPr lang="en-US" sz="1400" dirty="0" smtClean="0">
                <a:solidFill>
                  <a:srgbClr val="474747"/>
                </a:solidFill>
                <a:latin typeface="Arial" panose="020B0604020202020204" pitchFamily="34" charset="0"/>
              </a:rPr>
              <a:t>It </a:t>
            </a:r>
            <a:r>
              <a:rPr lang="en-US" sz="1400" dirty="0">
                <a:solidFill>
                  <a:srgbClr val="474747"/>
                </a:solidFill>
                <a:latin typeface="Arial" panose="020B0604020202020204" pitchFamily="34" charset="0"/>
              </a:rPr>
              <a:t>is </a:t>
            </a:r>
            <a:r>
              <a:rPr lang="en-US" sz="1400" b="1" dirty="0">
                <a:solidFill>
                  <a:srgbClr val="767676"/>
                </a:solidFill>
                <a:latin typeface="Arial" panose="020B0604020202020204" pitchFamily="34" charset="0"/>
              </a:rPr>
              <a:t>a type of double-spending attack used in Proof-of-Stake,</a:t>
            </a:r>
            <a:r>
              <a:rPr lang="en-US" sz="1400" dirty="0">
                <a:solidFill>
                  <a:srgbClr val="474747"/>
                </a:solidFill>
                <a:latin typeface="Arial" panose="020B0604020202020204" pitchFamily="34" charset="0"/>
              </a:rPr>
              <a:t> also known as a "no-loss attack</a:t>
            </a:r>
            <a:r>
              <a:rPr lang="en-US" sz="1400" dirty="0" smtClean="0">
                <a:solidFill>
                  <a:srgbClr val="474747"/>
                </a:solidFill>
                <a:latin typeface="Arial" panose="020B0604020202020204" pitchFamily="34" charset="0"/>
              </a:rPr>
              <a:t>.“</a:t>
            </a:r>
          </a:p>
          <a:p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</a:rPr>
              <a:t>https://www.a-ha.io/questions/40deec09cd43a22e81060ee1b3b377c1  </a:t>
            </a:r>
            <a:endParaRPr lang="en-US" sz="1400" dirty="0">
              <a:solidFill>
                <a:srgbClr val="0070C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457950" y="3764121"/>
            <a:ext cx="5686050" cy="160043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400" dirty="0"/>
              <a:t>A grinding attack is a high-severity vulnerability in </a:t>
            </a:r>
            <a:r>
              <a:rPr lang="en-US" sz="1400" dirty="0" err="1"/>
              <a:t>blockchain</a:t>
            </a:r>
            <a:r>
              <a:rPr lang="en-US" sz="1400" dirty="0"/>
              <a:t> protocols, particularly Proof-of-Stake (</a:t>
            </a:r>
            <a:r>
              <a:rPr lang="en-US" sz="1400" dirty="0" err="1"/>
              <a:t>PoS</a:t>
            </a:r>
            <a:r>
              <a:rPr lang="en-US" sz="1400" dirty="0"/>
              <a:t>), where a validator manipulates randomness to select themselves as the leader for future blocks</a:t>
            </a:r>
            <a:r>
              <a:rPr lang="en-US" sz="1400" dirty="0">
                <a:solidFill>
                  <a:srgbClr val="0A0A0A"/>
                </a:solidFill>
                <a:latin typeface="Google Sans"/>
              </a:rPr>
              <a:t>. By repeatedly "grinding" or iterating through possible data inputs (like modifying transaction sets), an attacker manipulates the random beacon to maximize their chances of being </a:t>
            </a:r>
            <a:r>
              <a:rPr lang="en-US" sz="1400" dirty="0" smtClean="0">
                <a:solidFill>
                  <a:srgbClr val="0A0A0A"/>
                </a:solidFill>
                <a:latin typeface="Google Sans"/>
              </a:rPr>
              <a:t>chosen</a:t>
            </a:r>
          </a:p>
          <a:p>
            <a:r>
              <a:rPr lang="en-US" sz="1400" dirty="0" smtClean="0">
                <a:solidFill>
                  <a:srgbClr val="0070C0"/>
                </a:solidFill>
              </a:rPr>
              <a:t>https</a:t>
            </a:r>
            <a:r>
              <a:rPr lang="en-US" sz="1400" dirty="0">
                <a:solidFill>
                  <a:srgbClr val="0070C0"/>
                </a:solidFill>
              </a:rPr>
              <a:t>://eprint.iacr.org/2025/1974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88000" y="4755575"/>
            <a:ext cx="5808000" cy="175432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0C0D0E"/>
                </a:solidFill>
                <a:latin typeface="-apple-system"/>
              </a:rPr>
              <a:t>Long-range attack: </a:t>
            </a:r>
            <a:r>
              <a:rPr lang="en-US" sz="1200" dirty="0" smtClean="0">
                <a:solidFill>
                  <a:srgbClr val="0C0D0E"/>
                </a:solidFill>
                <a:latin typeface="-apple-system"/>
              </a:rPr>
              <a:t>It's </a:t>
            </a:r>
            <a:r>
              <a:rPr lang="en-US" sz="1200" dirty="0">
                <a:solidFill>
                  <a:srgbClr val="0C0D0E"/>
                </a:solidFill>
                <a:latin typeface="-apple-system"/>
              </a:rPr>
              <a:t>roughly the same mechanism as 51% attack (make a longer chain that rewrites the ledger in the attacker’s favor), but instead of starting the attack 6 blocks back, go much further back in the chain’s history (i.e. 60,000 blocks). This is a problem for </a:t>
            </a:r>
            <a:r>
              <a:rPr lang="en-US" sz="1200" dirty="0" err="1">
                <a:solidFill>
                  <a:srgbClr val="0C0D0E"/>
                </a:solidFill>
                <a:latin typeface="-apple-system"/>
              </a:rPr>
              <a:t>PoS</a:t>
            </a:r>
            <a:r>
              <a:rPr lang="en-US" sz="1200" dirty="0">
                <a:solidFill>
                  <a:srgbClr val="0C0D0E"/>
                </a:solidFill>
                <a:latin typeface="-apple-system"/>
              </a:rPr>
              <a:t> since there’s no proof of work (or a time-intensive operation) required to rewrite a very long </a:t>
            </a:r>
            <a:r>
              <a:rPr lang="en-US" sz="1200" dirty="0" smtClean="0">
                <a:solidFill>
                  <a:srgbClr val="0C0D0E"/>
                </a:solidFill>
                <a:latin typeface="-apple-system"/>
              </a:rPr>
              <a:t>chain</a:t>
            </a:r>
          </a:p>
          <a:p>
            <a:r>
              <a:rPr lang="en-US" sz="1200" dirty="0">
                <a:solidFill>
                  <a:srgbClr val="0070C0"/>
                </a:solidFill>
              </a:rPr>
              <a:t>https://ethereum.stackexchange.com/questions/2401/what-is-the-long-range-attack-in-proof-of-stake#:~:text=A%20long%2Drange%20attack%20in%20proof%2Dof%2Dstake%20(PoS)%20is,many%20blocks%20*%</a:t>
            </a:r>
            <a:r>
              <a:rPr lang="en-US" sz="1200" dirty="0" smtClean="0">
                <a:solidFill>
                  <a:srgbClr val="0070C0"/>
                </a:solidFill>
              </a:rPr>
              <a:t>20Create%20a%20longer%20blockchain</a:t>
            </a:r>
            <a:endParaRPr lang="en-US" sz="1200" dirty="0"/>
          </a:p>
        </p:txBody>
      </p:sp>
      <p:sp>
        <p:nvSpPr>
          <p:cNvPr id="13" name="Rectangle 12"/>
          <p:cNvSpPr/>
          <p:nvPr/>
        </p:nvSpPr>
        <p:spPr>
          <a:xfrm>
            <a:off x="6252975" y="5554543"/>
            <a:ext cx="58910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[26] V. </a:t>
            </a:r>
            <a:r>
              <a:rPr lang="en-US" sz="1200" dirty="0" err="1"/>
              <a:t>Buterin</a:t>
            </a:r>
            <a:r>
              <a:rPr lang="en-US" sz="1200" dirty="0"/>
              <a:t>, V. Griffith, Casper the friendly finality gadget (2017). URL http://arxiv.org/abs/1710.09437.pdf </a:t>
            </a:r>
            <a:endParaRPr lang="en-US" sz="1200" dirty="0" smtClean="0"/>
          </a:p>
          <a:p>
            <a:r>
              <a:rPr lang="en-US" sz="1200" dirty="0" smtClean="0"/>
              <a:t>[</a:t>
            </a:r>
            <a:r>
              <a:rPr lang="en-US" sz="1200" dirty="0"/>
              <a:t>27] A. </a:t>
            </a:r>
            <a:r>
              <a:rPr lang="en-US" sz="1200" dirty="0" err="1"/>
              <a:t>Kiayias</a:t>
            </a:r>
            <a:r>
              <a:rPr lang="en-US" sz="1200" dirty="0"/>
              <a:t>, A. Russell, B. David, R. </a:t>
            </a:r>
            <a:r>
              <a:rPr lang="en-US" sz="1200" dirty="0" err="1"/>
              <a:t>Oliynykov</a:t>
            </a:r>
            <a:r>
              <a:rPr lang="en-US" sz="1200" dirty="0"/>
              <a:t>, </a:t>
            </a:r>
            <a:r>
              <a:rPr lang="en-US" sz="1200" dirty="0" err="1"/>
              <a:t>Ouroboros</a:t>
            </a:r>
            <a:r>
              <a:rPr lang="en-US" sz="1200" dirty="0"/>
              <a:t>: A provably secure proof-of-stake </a:t>
            </a:r>
            <a:r>
              <a:rPr lang="en-US" sz="1200" dirty="0" err="1"/>
              <a:t>blockchain</a:t>
            </a:r>
            <a:r>
              <a:rPr lang="en-US" sz="1200" dirty="0"/>
              <a:t> protocol, in: CRYPTO 2017, 2017, pp. 357–388.</a:t>
            </a:r>
          </a:p>
        </p:txBody>
      </p:sp>
    </p:spTree>
    <p:extLst>
      <p:ext uri="{BB962C8B-B14F-4D97-AF65-F5344CB8AC3E}">
        <p14:creationId xmlns:p14="http://schemas.microsoft.com/office/powerpoint/2010/main" val="13975124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테마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29595</TotalTime>
  <Words>3535</Words>
  <Application>Microsoft Office PowerPoint</Application>
  <PresentationFormat>Widescreen</PresentationFormat>
  <Paragraphs>295</Paragraphs>
  <Slides>19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30" baseType="lpstr">
      <vt:lpstr>-apple-system</vt:lpstr>
      <vt:lpstr>Google Sans</vt:lpstr>
      <vt:lpstr>Malgun Gothic</vt:lpstr>
      <vt:lpstr>Noto Sans Symbols</vt:lpstr>
      <vt:lpstr>Roboto</vt:lpstr>
      <vt:lpstr>Arial</vt:lpstr>
      <vt:lpstr>Calibri</vt:lpstr>
      <vt:lpstr>Courier New</vt:lpstr>
      <vt:lpstr>Wingdings</vt:lpstr>
      <vt:lpstr>Office 테마</vt:lpstr>
      <vt:lpstr>1_Office 테마</vt:lpstr>
      <vt:lpstr>PowerPoint Presentation</vt:lpstr>
      <vt:lpstr>Purpose</vt:lpstr>
      <vt:lpstr>Idea</vt:lpstr>
      <vt:lpstr>Importance and Application</vt:lpstr>
      <vt:lpstr>Blockchain Benefits</vt:lpstr>
      <vt:lpstr>Background</vt:lpstr>
      <vt:lpstr>DIFFERENT KINDS OF BLOCKCHAIN FOR ACCESS CONTROL</vt:lpstr>
      <vt:lpstr>A. Proof-of-Work Based Blockchains</vt:lpstr>
      <vt:lpstr>Proof-of-Stake Based Blockchains </vt:lpstr>
      <vt:lpstr>Single-Committee Based Blockchains</vt:lpstr>
      <vt:lpstr>Sharding Blockchains</vt:lpstr>
      <vt:lpstr>ACL Models</vt:lpstr>
      <vt:lpstr>Role-Based Access Control (RBAC) in Access Control Models</vt:lpstr>
      <vt:lpstr>Attribute-Based Access Control (ABAC)  </vt:lpstr>
      <vt:lpstr>Identity-Based Access Control (IBAC), History-Based Access Control (HBAC)</vt:lpstr>
      <vt:lpstr>ACCESS CONTROL PROCEDURES</vt:lpstr>
      <vt:lpstr>Access Control Request and Processing</vt:lpstr>
      <vt:lpstr>Conclusion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INFONET_Minho</dc:creator>
  <cp:lastModifiedBy>Infonet</cp:lastModifiedBy>
  <cp:revision>250</cp:revision>
  <dcterms:created xsi:type="dcterms:W3CDTF">2025-03-26T01:17:58Z</dcterms:created>
  <dcterms:modified xsi:type="dcterms:W3CDTF">2026-03-20T04:40:41Z</dcterms:modified>
</cp:coreProperties>
</file>