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9" r:id="rId3"/>
    <p:sldId id="263" r:id="rId4"/>
    <p:sldId id="261" r:id="rId5"/>
    <p:sldId id="316" r:id="rId6"/>
    <p:sldId id="266" r:id="rId7"/>
    <p:sldId id="32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E90C-A9C7-42EC-8414-E97B8E8BB7FA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3E38-11AF-44D0-9879-8096E7AA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2EC8B5-E23F-3E97-2F8E-41E4AFD83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19600"/>
            <a:ext cx="12192000" cy="14544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b="1" dirty="0"/>
              <a:t>TITLE</a:t>
            </a:r>
            <a:r>
              <a:rPr lang="ko-KR" altLang="en-US" b="1" dirty="0"/>
              <a:t> </a:t>
            </a:r>
            <a:r>
              <a:rPr lang="en-US" altLang="ko-KR" b="1" dirty="0"/>
              <a:t>OF</a:t>
            </a:r>
            <a:r>
              <a:rPr lang="ko-KR" altLang="en-US" b="1" dirty="0"/>
              <a:t> </a:t>
            </a:r>
            <a:r>
              <a:rPr lang="en-US" altLang="ko-KR" b="1" dirty="0"/>
              <a:t>PRESENTATION: </a:t>
            </a:r>
            <a:r>
              <a:rPr lang="ko-KR" altLang="en-US" b="1" dirty="0"/>
              <a:t>발표 제목</a:t>
            </a:r>
            <a:endParaRPr 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9B6B9A-C449-DB2F-8915-9DABA15B8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74002"/>
            <a:ext cx="12192000" cy="9961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SUBTITLE: </a:t>
            </a:r>
            <a:r>
              <a:rPr lang="ko-KR" altLang="en-US" dirty="0"/>
              <a:t>발표 부제목</a:t>
            </a:r>
            <a:endParaRPr lang="en-US" altLang="ko-KR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E865FD-607C-EBFA-D3A8-817D5F1E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046645"/>
            <a:ext cx="2743200" cy="28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E16107F7-51E7-48A2-B17B-CC334432EE46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206286-F273-BFDD-19A9-59EED304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INFONET LAB.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9EB1A77-83BF-274A-54B8-88BD3FDF3EA1}"/>
              </a:ext>
            </a:extLst>
          </p:cNvPr>
          <p:cNvCxnSpPr>
            <a:cxnSpLocks/>
          </p:cNvCxnSpPr>
          <p:nvPr userDrawn="1"/>
        </p:nvCxnSpPr>
        <p:spPr>
          <a:xfrm>
            <a:off x="0" y="1116725"/>
            <a:ext cx="12192000" cy="0"/>
          </a:xfrm>
          <a:prstGeom prst="line">
            <a:avLst/>
          </a:prstGeom>
          <a:ln w="38100">
            <a:solidFill>
              <a:srgbClr val="DC23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68BE02F-C1A8-890A-7DEA-6403080F20CF}"/>
              </a:ext>
            </a:extLst>
          </p:cNvPr>
          <p:cNvCxnSpPr>
            <a:cxnSpLocks/>
          </p:cNvCxnSpPr>
          <p:nvPr userDrawn="1"/>
        </p:nvCxnSpPr>
        <p:spPr>
          <a:xfrm>
            <a:off x="0" y="4470198"/>
            <a:ext cx="12192000" cy="0"/>
          </a:xfrm>
          <a:prstGeom prst="line">
            <a:avLst/>
          </a:prstGeom>
          <a:ln w="38100">
            <a:solidFill>
              <a:srgbClr val="4F5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개체 틀 15">
            <a:extLst>
              <a:ext uri="{FF2B5EF4-FFF2-40B4-BE49-F238E27FC236}">
                <a16:creationId xmlns:a16="http://schemas.microsoft.com/office/drawing/2014/main" id="{F09B3A64-DA8D-D94D-CA21-35124FD102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923382"/>
            <a:ext cx="12189995" cy="475488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Name: </a:t>
            </a:r>
            <a:r>
              <a:rPr lang="ko-KR" altLang="en-US" dirty="0"/>
              <a:t>이름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AD1B4E-8A5A-64D7-2683-719241ADE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5EA98D-EFFC-B3E5-7748-82189A61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882000"/>
            <a:ext cx="11520000" cy="5580000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/>
            </a:lvl1pPr>
            <a:lvl2pPr marL="685783" indent="-228594">
              <a:buFont typeface="Arial" panose="020B0604020202020204" pitchFamily="34" charset="0"/>
              <a:buChar char="•"/>
              <a:defRPr/>
            </a:lvl2pPr>
            <a:lvl3pPr marL="1142971" indent="-228594">
              <a:buFont typeface="Courier New" panose="02070309020205020404" pitchFamily="49" charset="0"/>
              <a:buChar char="o"/>
              <a:defRPr/>
            </a:lvl3pPr>
            <a:lvl4pPr marL="1600160" indent="-228594">
              <a:buFont typeface="Wingdings" panose="05000000000000000000" pitchFamily="2" charset="2"/>
              <a:buChar char="Ø"/>
              <a:defRPr/>
            </a:lvl4pPr>
            <a:lvl5pPr marL="2057349" indent="-228594">
              <a:buFont typeface="Wingdings" panose="05000000000000000000" pitchFamily="2" charset="2"/>
              <a:buChar char="ü"/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5FF243-F184-7E7D-7707-14151E53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INFONET LAB.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09E47F-9416-FE69-5AD7-5576B6C9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F5D96AB-2C8A-C208-2604-B0065DD5B54C}"/>
              </a:ext>
            </a:extLst>
          </p:cNvPr>
          <p:cNvCxnSpPr>
            <a:cxnSpLocks/>
          </p:cNvCxnSpPr>
          <p:nvPr userDrawn="1"/>
        </p:nvCxnSpPr>
        <p:spPr>
          <a:xfrm>
            <a:off x="288000" y="863241"/>
            <a:ext cx="11520000" cy="0"/>
          </a:xfrm>
          <a:prstGeom prst="line">
            <a:avLst/>
          </a:prstGeom>
          <a:ln w="38100">
            <a:solidFill>
              <a:srgbClr val="DC23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20DAC87-87D0-D155-1B34-79AEFDAABDA9}"/>
              </a:ext>
            </a:extLst>
          </p:cNvPr>
          <p:cNvCxnSpPr/>
          <p:nvPr userDrawn="1"/>
        </p:nvCxnSpPr>
        <p:spPr>
          <a:xfrm>
            <a:off x="286353" y="6496183"/>
            <a:ext cx="11520000" cy="0"/>
          </a:xfrm>
          <a:prstGeom prst="line">
            <a:avLst/>
          </a:prstGeom>
          <a:ln w="38100">
            <a:solidFill>
              <a:srgbClr val="4F5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로고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A65798F6-FDCD-E561-E30F-ACC4E0A5A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3" y="6538846"/>
            <a:ext cx="801744" cy="2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59C9F-9FDB-ED40-C285-A2B9DA9B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6AC2F3-FB5D-40FC-9C85-0E5A4C4C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51977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852A9E-A944-7DAB-F5B0-83540D76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8B7930-BC0B-65D5-F8C6-B2423418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000" y="882000"/>
            <a:ext cx="5760000" cy="558000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E879894-1261-9973-CFEF-4FF4F11B9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8000" y="882000"/>
            <a:ext cx="5760000" cy="55800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2153C66-3540-3BBB-02DB-E8803E61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INFONET LAB.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00A58F-16EF-EAB9-FCAE-259ED9EF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50F5164-BC39-D8BB-C15E-415A01080182}"/>
              </a:ext>
            </a:extLst>
          </p:cNvPr>
          <p:cNvCxnSpPr>
            <a:cxnSpLocks/>
          </p:cNvCxnSpPr>
          <p:nvPr userDrawn="1"/>
        </p:nvCxnSpPr>
        <p:spPr>
          <a:xfrm>
            <a:off x="288000" y="863241"/>
            <a:ext cx="11520000" cy="0"/>
          </a:xfrm>
          <a:prstGeom prst="line">
            <a:avLst/>
          </a:prstGeom>
          <a:ln w="38100">
            <a:solidFill>
              <a:srgbClr val="DC23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7D3B453-569A-C7EE-991F-0846D0E6FBEE}"/>
              </a:ext>
            </a:extLst>
          </p:cNvPr>
          <p:cNvCxnSpPr/>
          <p:nvPr userDrawn="1"/>
        </p:nvCxnSpPr>
        <p:spPr>
          <a:xfrm>
            <a:off x="286353" y="6496183"/>
            <a:ext cx="11520000" cy="0"/>
          </a:xfrm>
          <a:prstGeom prst="line">
            <a:avLst/>
          </a:prstGeom>
          <a:ln w="38100">
            <a:solidFill>
              <a:srgbClr val="4F5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 descr="로고, 폰트, 그래픽, 상징이(가) 표시된 사진&#10;&#10;자동 생성된 설명">
            <a:extLst>
              <a:ext uri="{FF2B5EF4-FFF2-40B4-BE49-F238E27FC236}">
                <a16:creationId xmlns:a16="http://schemas.microsoft.com/office/drawing/2014/main" id="{6AC850F1-BD98-DF1C-4198-13E7B6EA0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3" y="6538846"/>
            <a:ext cx="801744" cy="2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EAB7864-CB36-723A-9CAD-A436A7D7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288000"/>
            <a:ext cx="1152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D4F50E-BBB7-B63A-3370-6E0F1BCE7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000" y="882000"/>
            <a:ext cx="11520000" cy="55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28E95A-365A-44D1-C655-9AB1D629A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38844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FB0C-B45A-4B0B-A340-26610B4D5FE9}" type="datetime1">
              <a:rPr lang="en-US" smtClean="0"/>
              <a:t>7/5/2024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8E11A7-D5FC-DB26-BEF2-C45FF06A5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38844"/>
            <a:ext cx="41148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INFONET LAB.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47382F-EAC8-F000-962D-7E81EB642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38844"/>
            <a:ext cx="274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F48B904C-37EB-4E97-9A8D-8A16107CF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81DAD-0475-389F-85FB-7DEEB7C10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Video-rate hyperspectral camera based on a </a:t>
            </a:r>
            <a:br>
              <a:rPr lang="en-US" dirty="0"/>
            </a:br>
            <a:r>
              <a:rPr lang="en-US" dirty="0"/>
              <a:t>CMOS-compatible random array of Fabry-</a:t>
            </a:r>
            <a:r>
              <a:rPr lang="en-US" dirty="0" err="1"/>
              <a:t>P</a:t>
            </a:r>
            <a:r>
              <a:rPr lang="en-US" altLang="ko-KR" b="1" i="0" u="none" strike="noStrike" baseline="0" dirty="0" err="1">
                <a:latin typeface="Harding-Bold"/>
              </a:rPr>
              <a:t>é</a:t>
            </a:r>
            <a:r>
              <a:rPr lang="en-US" dirty="0" err="1"/>
              <a:t>rot</a:t>
            </a:r>
            <a:r>
              <a:rPr lang="en-US" dirty="0"/>
              <a:t> filters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0441696-E416-1327-3516-405013E4B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Published: 2023, </a:t>
            </a:r>
            <a:r>
              <a:rPr lang="en-US" altLang="ko-KR" dirty="0"/>
              <a:t>Nature Photonics.</a:t>
            </a:r>
            <a:endParaRPr lang="en-US" dirty="0"/>
          </a:p>
          <a:p>
            <a:r>
              <a:rPr lang="en-US" dirty="0"/>
              <a:t>Authors: Motoki </a:t>
            </a:r>
            <a:r>
              <a:rPr lang="en-US" dirty="0" err="1"/>
              <a:t>Yako</a:t>
            </a:r>
            <a:r>
              <a:rPr lang="en-US" dirty="0"/>
              <a:t>, </a:t>
            </a:r>
            <a:r>
              <a:rPr lang="en-US" altLang="ko-KR" b="0" i="0" u="none" strike="noStrike" baseline="0" dirty="0">
                <a:latin typeface="GraphikNaturel-Semibold"/>
              </a:rPr>
              <a:t>et al. Panasonic Corp.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5C920F-C853-ED93-4C38-5E11C35C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07F7-51E7-48A2-B17B-CC334432EE46}" type="datetime1">
              <a:rPr lang="en-US" smtClean="0"/>
              <a:t>7/5/2024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79C2E9-6511-676A-BAA1-41B7129F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DA8CCED-EF18-FEC0-923E-407ABBAB37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Jioh Lee</a:t>
            </a:r>
          </a:p>
        </p:txBody>
      </p:sp>
    </p:spTree>
    <p:extLst>
      <p:ext uri="{BB962C8B-B14F-4D97-AF65-F5344CB8AC3E}">
        <p14:creationId xmlns:p14="http://schemas.microsoft.com/office/powerpoint/2010/main" val="37981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A3936B-26A4-DACC-B78A-62C1D728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FP Resonator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BCA73B-F574-10D4-E043-9AC904D4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Distributed Bragg Reflector (DBR) reflects the light selectively in bands.</a:t>
            </a:r>
          </a:p>
          <a:p>
            <a:pPr lvl="1"/>
            <a:r>
              <a:rPr lang="en-US" altLang="ko-KR" dirty="0"/>
              <a:t>Lights are resonating and can be canceled each other in some bands.</a:t>
            </a:r>
          </a:p>
          <a:p>
            <a:pPr lvl="1"/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EAA1258-5108-0CFF-BA57-2BCEBDC5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1F176A-2913-BF4B-D17B-2BE7DFB0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10</a:t>
            </a:fld>
            <a:endParaRPr 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0DAEDED-0814-EEB4-A835-649A18EF6E61}"/>
              </a:ext>
            </a:extLst>
          </p:cNvPr>
          <p:cNvGrpSpPr>
            <a:grpSpLocks noChangeAspect="1"/>
          </p:cNvGrpSpPr>
          <p:nvPr/>
        </p:nvGrpSpPr>
        <p:grpSpPr>
          <a:xfrm>
            <a:off x="3178684" y="2658439"/>
            <a:ext cx="6668706" cy="3164379"/>
            <a:chOff x="3931667" y="3310234"/>
            <a:chExt cx="4825238" cy="2289632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7A1125A2-221A-8E4E-ABB4-43954350E48E}"/>
                </a:ext>
              </a:extLst>
            </p:cNvPr>
            <p:cNvSpPr/>
            <p:nvPr/>
          </p:nvSpPr>
          <p:spPr>
            <a:xfrm>
              <a:off x="4603112" y="3810807"/>
              <a:ext cx="298451" cy="115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ADBF9CD-CB72-E735-898B-EC9ADAAB4BAF}"/>
                </a:ext>
              </a:extLst>
            </p:cNvPr>
            <p:cNvSpPr/>
            <p:nvPr/>
          </p:nvSpPr>
          <p:spPr>
            <a:xfrm>
              <a:off x="7101217" y="3810807"/>
              <a:ext cx="298451" cy="115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E3BD50E-66E1-CC9B-9A56-6B0C1CA2FFAE}"/>
                </a:ext>
              </a:extLst>
            </p:cNvPr>
            <p:cNvSpPr/>
            <p:nvPr/>
          </p:nvSpPr>
          <p:spPr>
            <a:xfrm>
              <a:off x="5005941" y="3975907"/>
              <a:ext cx="1990900" cy="8255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화살표: 오른쪽 12">
              <a:extLst>
                <a:ext uri="{FF2B5EF4-FFF2-40B4-BE49-F238E27FC236}">
                  <a16:creationId xmlns:a16="http://schemas.microsoft.com/office/drawing/2014/main" id="{570912C5-4A8A-44C4-4451-DCF5C57355C7}"/>
                </a:ext>
              </a:extLst>
            </p:cNvPr>
            <p:cNvSpPr/>
            <p:nvPr/>
          </p:nvSpPr>
          <p:spPr>
            <a:xfrm>
              <a:off x="7480780" y="4299757"/>
              <a:ext cx="482600" cy="177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5E7743-83DD-62E7-2B6F-E987BC9FA4E2}"/>
                </a:ext>
              </a:extLst>
            </p:cNvPr>
            <p:cNvSpPr txBox="1"/>
            <p:nvPr/>
          </p:nvSpPr>
          <p:spPr>
            <a:xfrm>
              <a:off x="7411866" y="4477558"/>
              <a:ext cx="1345039" cy="24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Output (modulated)</a:t>
              </a:r>
              <a:endParaRPr lang="ko-KR" altLang="en-US" sz="1600" dirty="0"/>
            </a:p>
          </p:txBody>
        </p:sp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5128496B-9919-739B-7081-C3210BA01EAE}"/>
                </a:ext>
              </a:extLst>
            </p:cNvPr>
            <p:cNvSpPr/>
            <p:nvPr/>
          </p:nvSpPr>
          <p:spPr>
            <a:xfrm>
              <a:off x="4003915" y="4299757"/>
              <a:ext cx="482600" cy="177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25F205-98BC-781A-A088-C0B2117258E0}"/>
                </a:ext>
              </a:extLst>
            </p:cNvPr>
            <p:cNvSpPr txBox="1"/>
            <p:nvPr/>
          </p:nvSpPr>
          <p:spPr>
            <a:xfrm>
              <a:off x="3931667" y="4477558"/>
              <a:ext cx="6270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Input</a:t>
              </a:r>
              <a:endParaRPr lang="ko-KR" altLang="en-US" sz="1600" dirty="0"/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A9089D80-0423-C449-A8CA-AF91C5132163}"/>
                </a:ext>
              </a:extLst>
            </p:cNvPr>
            <p:cNvCxnSpPr>
              <a:cxnSpLocks/>
            </p:cNvCxnSpPr>
            <p:nvPr/>
          </p:nvCxnSpPr>
          <p:spPr>
            <a:xfrm>
              <a:off x="5005941" y="4217207"/>
              <a:ext cx="1990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4252DDBC-C18E-5935-CC79-07F5B0A34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5941" y="4547407"/>
              <a:ext cx="19909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DDE1E1CB-7835-13FF-9A7B-EA41A752A986}"/>
                </a:ext>
              </a:extLst>
            </p:cNvPr>
            <p:cNvCxnSpPr>
              <a:cxnSpLocks/>
              <a:stCxn id="31" idx="1"/>
            </p:cNvCxnSpPr>
            <p:nvPr/>
          </p:nvCxnSpPr>
          <p:spPr>
            <a:xfrm flipH="1">
              <a:off x="4752337" y="3432718"/>
              <a:ext cx="979473" cy="272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D7DF0834-973E-C29D-2FC1-D253F05CE407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157399" y="3432718"/>
              <a:ext cx="1115731" cy="272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03591F-1A0B-C7A8-CDD1-F6450E1B6541}"/>
                </a:ext>
              </a:extLst>
            </p:cNvPr>
            <p:cNvSpPr txBox="1"/>
            <p:nvPr/>
          </p:nvSpPr>
          <p:spPr>
            <a:xfrm>
              <a:off x="5731809" y="3310234"/>
              <a:ext cx="425590" cy="24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/>
                <a:t>DBR</a:t>
              </a:r>
              <a:endParaRPr lang="ko-KR" alt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C6DCD0-1089-D09B-377D-A55A0B154B7D}"/>
                </a:ext>
              </a:extLst>
            </p:cNvPr>
            <p:cNvSpPr txBox="1"/>
            <p:nvPr/>
          </p:nvSpPr>
          <p:spPr>
            <a:xfrm>
              <a:off x="5567952" y="5354900"/>
              <a:ext cx="855014" cy="24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Cavity Layer</a:t>
              </a:r>
              <a:endParaRPr lang="ko-KR" altLang="en-US" sz="1600" dirty="0"/>
            </a:p>
          </p:txBody>
        </p: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150F3A5D-493F-58CE-3268-F7CC720458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5459" y="4918033"/>
              <a:ext cx="5931" cy="3828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356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8FB41-5BF5-FF4A-929E-5F54D139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FP filters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EDC785AB-F6FB-70F5-BE90-CA5F4FBFB5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Structure</a:t>
                </a:r>
              </a:p>
              <a:p>
                <a:pPr lvl="1"/>
                <a:r>
                  <a:rPr lang="en-US" altLang="ko-KR" dirty="0"/>
                  <a:t>32 filters with variable length of the cavity layers.</a:t>
                </a:r>
              </a:p>
              <a:p>
                <a:pPr lvl="1"/>
                <a:r>
                  <a:rPr lang="en-US" altLang="ko-KR" dirty="0"/>
                  <a:t>Plus 32 filters without Top-DBR.</a:t>
                </a:r>
              </a:p>
              <a:p>
                <a:pPr lvl="1"/>
                <a:r>
                  <a:rPr lang="en-US" altLang="ko-KR" dirty="0"/>
                  <a:t>Total 64 filters in array.</a:t>
                </a:r>
              </a:p>
              <a:p>
                <a:pPr lvl="1"/>
                <a:r>
                  <a:rPr lang="en-US" altLang="ko-KR" dirty="0"/>
                  <a:t>Each filter matches to single device in CMOS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ko-KR" dirty="0"/>
                  <a:t>).</a:t>
                </a:r>
              </a:p>
              <a:p>
                <a:pPr lvl="1"/>
                <a:r>
                  <a:rPr lang="en-US" altLang="ko-KR" dirty="0"/>
                  <a:t>The lengths of the cavity layer are randomly selected.</a:t>
                </a:r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8" name="내용 개체 틀 7">
                <a:extLst>
                  <a:ext uri="{FF2B5EF4-FFF2-40B4-BE49-F238E27FC236}">
                    <a16:creationId xmlns:a16="http://schemas.microsoft.com/office/drawing/2014/main" id="{EDC785AB-F6FB-70F5-BE90-CA5F4FBFB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376" t="-8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604993F1-96CA-F19A-2E81-657625208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Properties</a:t>
            </a:r>
          </a:p>
          <a:p>
            <a:pPr lvl="1"/>
            <a:r>
              <a:rPr lang="en-US" altLang="ko-KR" dirty="0"/>
              <a:t>450nm ~ 650nm</a:t>
            </a:r>
          </a:p>
          <a:p>
            <a:pPr lvl="1"/>
            <a:r>
              <a:rPr lang="en-US" altLang="ko-KR" dirty="0"/>
              <a:t>Fully integrated onto the CMOS sensor during fabrication.</a:t>
            </a:r>
          </a:p>
          <a:p>
            <a:pPr lvl="1"/>
            <a:r>
              <a:rPr lang="en-US" altLang="ko-KR" dirty="0"/>
              <a:t>Average transmittance of the filters is 46.4%</a:t>
            </a:r>
          </a:p>
          <a:p>
            <a:pPr lvl="2"/>
            <a:r>
              <a:rPr lang="en-US" altLang="ko-KR" dirty="0"/>
              <a:t>High sensitivity. </a:t>
            </a:r>
          </a:p>
          <a:p>
            <a:pPr lvl="1"/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449F45-62EB-0A8B-E6E3-405D33EC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E938AB-C2B5-6BCB-F320-22690181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2A0CB07-0811-A176-6FEC-8EF189C78896}"/>
              </a:ext>
            </a:extLst>
          </p:cNvPr>
          <p:cNvGrpSpPr/>
          <p:nvPr/>
        </p:nvGrpSpPr>
        <p:grpSpPr>
          <a:xfrm>
            <a:off x="2380654" y="3627548"/>
            <a:ext cx="8535591" cy="2834452"/>
            <a:chOff x="1146072" y="3115914"/>
            <a:chExt cx="8535591" cy="283445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6F27352-7FB6-2654-1D48-A4EFDE75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6072" y="3115914"/>
              <a:ext cx="8535591" cy="24958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04FDF6-A7EC-FCE2-08BB-897A1469F29A}"/>
                </a:ext>
              </a:extLst>
            </p:cNvPr>
            <p:cNvSpPr txBox="1"/>
            <p:nvPr/>
          </p:nvSpPr>
          <p:spPr>
            <a:xfrm>
              <a:off x="1146072" y="5611812"/>
              <a:ext cx="5908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Fig 2. a) Structure of FP filter. b) Simulated transmission spectra of FP.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73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3C77AACC-BBC9-BD4E-9805-DB686D06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FP filters: Spectral Randomness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B0FC44FA-0D33-500C-5D95-EB09D921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Same filter, implemented across all pixels.</a:t>
            </a:r>
          </a:p>
          <a:p>
            <a:pPr lvl="1"/>
            <a:r>
              <a:rPr lang="en-US" altLang="ko-KR" dirty="0"/>
              <a:t>Evaluate using 2D-correlation of transmittance between wavelengths.</a:t>
            </a:r>
          </a:p>
          <a:p>
            <a:pPr lvl="1"/>
            <a:r>
              <a:rPr lang="en-US" altLang="ko-KR" dirty="0"/>
              <a:t>Smaller non-diagonal components, smaller reconstruction error. </a:t>
            </a:r>
          </a:p>
          <a:p>
            <a:pPr lvl="1"/>
            <a:r>
              <a:rPr lang="en-US" altLang="ko-KR" dirty="0"/>
              <a:t>Same concept in [3], but 1D correlation.</a:t>
            </a:r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63E56E-B0A3-0CE5-16B7-C3E85AD2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6E2AAA-C88E-481A-F827-58771AE8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12</a:t>
            </a:fld>
            <a:endParaRPr 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1A2B262-1C8B-F8E0-D6B3-97E81067A773}"/>
              </a:ext>
            </a:extLst>
          </p:cNvPr>
          <p:cNvGrpSpPr/>
          <p:nvPr/>
        </p:nvGrpSpPr>
        <p:grpSpPr>
          <a:xfrm>
            <a:off x="2088500" y="3268596"/>
            <a:ext cx="3545586" cy="2491504"/>
            <a:chOff x="3034650" y="2951825"/>
            <a:chExt cx="3545586" cy="2491504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EBAEA5DD-A691-8DA5-C45B-4F3A4BAE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5178" y="2951825"/>
              <a:ext cx="2724530" cy="21529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4282B-D0C5-0B85-965C-4787AC82B85B}"/>
                </a:ext>
              </a:extLst>
            </p:cNvPr>
            <p:cNvSpPr txBox="1"/>
            <p:nvPr/>
          </p:nvSpPr>
          <p:spPr>
            <a:xfrm>
              <a:off x="3034650" y="5104775"/>
              <a:ext cx="35455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Fig 2. e) 2D-correlation coefficients map</a:t>
              </a:r>
              <a:endParaRPr lang="ko-KR" altLang="en-US" sz="1600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AA0898F-02FB-ED41-00E7-60C543E0790D}"/>
              </a:ext>
            </a:extLst>
          </p:cNvPr>
          <p:cNvGrpSpPr/>
          <p:nvPr/>
        </p:nvGrpSpPr>
        <p:grpSpPr>
          <a:xfrm>
            <a:off x="6229024" y="3719259"/>
            <a:ext cx="4902526" cy="2040841"/>
            <a:chOff x="5654715" y="3268117"/>
            <a:chExt cx="4902526" cy="204084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76903A9-EFB3-6832-4B90-2350B2C3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4715" y="3268117"/>
              <a:ext cx="4077269" cy="12098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5623B7-A988-DA2C-70C5-54171C1D0DDA}"/>
                    </a:ext>
                  </a:extLst>
                </p:cNvPr>
                <p:cNvSpPr txBox="1"/>
                <p:nvPr/>
              </p:nvSpPr>
              <p:spPr>
                <a:xfrm>
                  <a:off x="5654715" y="4477961"/>
                  <a:ext cx="490252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/>
                    <a:t>Eq 3. 2D-correlation coefficients between bands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altLang="ko-KR" sz="1600" dirty="0"/>
                    <a:t> and </a:t>
                  </a:r>
                  <a14:m>
                    <m:oMath xmlns:m="http://schemas.openxmlformats.org/officeDocument/2006/math">
                      <m:r>
                        <a:rPr lang="en-US" altLang="ko-KR" sz="160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r>
                    <a:rPr lang="en-US" altLang="ko-KR" sz="1600" dirty="0"/>
                    <a:t> . </a:t>
                  </a:r>
                  <a14:m>
                    <m:oMath xmlns:m="http://schemas.openxmlformats.org/officeDocument/2006/math">
                      <m:r>
                        <a:rPr lang="en-US" altLang="ko-KR" sz="160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a14:m>
                  <a:r>
                    <a:rPr lang="ko-KR" altLang="en-US" sz="1600" dirty="0"/>
                    <a:t> </a:t>
                  </a:r>
                  <a:r>
                    <a:rPr lang="en-US" altLang="ko-KR" sz="1600" dirty="0"/>
                    <a:t>is transmittance at location </a:t>
                  </a:r>
                  <a14:m>
                    <m:oMath xmlns:m="http://schemas.openxmlformats.org/officeDocument/2006/math">
                      <m:r>
                        <a:rPr lang="en-US" altLang="ko-KR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1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ko-KR" sz="1600" dirty="0"/>
                    <a:t>.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ko-KR" altLang="en-US" sz="1600" dirty="0"/>
                    <a:t> </a:t>
                  </a:r>
                  <a:r>
                    <a:rPr lang="en-US" altLang="ko-KR" sz="1600" dirty="0"/>
                    <a:t>is average transmittance.</a:t>
                  </a:r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5623B7-A988-DA2C-70C5-54171C1D0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715" y="4477961"/>
                  <a:ext cx="490252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746" t="-2206" r="-1119" b="-882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8817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677790-7C4D-D50E-C329-BAEC2FF2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FP filters: Spatial Randomness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6C2818-DED8-3583-85FB-B453CE43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Same filter are implemented multiple times onto CMOS sensor.</a:t>
            </a:r>
          </a:p>
          <a:p>
            <a:pPr lvl="1"/>
            <a:r>
              <a:rPr lang="en-US" altLang="ko-KR" dirty="0"/>
              <a:t>Evaluate using distribution of transmittance at certain band.</a:t>
            </a:r>
          </a:p>
          <a:p>
            <a:pPr lvl="1"/>
            <a:r>
              <a:rPr lang="en-US" altLang="ko-KR" dirty="0"/>
              <a:t>Larger variance, smaller reconstruction error.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84B3BE5-93C0-B03B-8CF4-81A941E3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DA0DBD-E4BF-7D46-7D29-AAFE1B3D9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13</a:t>
            </a:fld>
            <a:endParaRPr 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10D8544-CB51-5710-9A1A-5E48BF4BF63F}"/>
              </a:ext>
            </a:extLst>
          </p:cNvPr>
          <p:cNvGrpSpPr/>
          <p:nvPr/>
        </p:nvGrpSpPr>
        <p:grpSpPr>
          <a:xfrm>
            <a:off x="2234930" y="2821150"/>
            <a:ext cx="7722141" cy="2898769"/>
            <a:chOff x="1750270" y="2859250"/>
            <a:chExt cx="7722141" cy="2898769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EC595B8C-7397-8887-FE05-A7465F199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7310" y="2859250"/>
              <a:ext cx="5268060" cy="23148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833026-4BBC-5D5C-D698-728923834002}"/>
                    </a:ext>
                  </a:extLst>
                </p:cNvPr>
                <p:cNvSpPr txBox="1"/>
                <p:nvPr/>
              </p:nvSpPr>
              <p:spPr>
                <a:xfrm>
                  <a:off x="1750270" y="5173244"/>
                  <a:ext cx="77221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/>
                    <a:t>Fig 2. c) Transmittance histogram of 512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altLang="ko-KR" sz="1600" dirty="0"/>
                    <a:t> 512 pixel. Standard deviation (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altLang="ko-KR" sz="1600" dirty="0"/>
                    <a:t>) and the average transmittance (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ko-KR" sz="1600" dirty="0"/>
                    <a:t>) at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=550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𝑛𝑚</m:t>
                      </m:r>
                    </m:oMath>
                  </a14:m>
                  <a:r>
                    <a:rPr lang="ko-KR" altLang="en-US" sz="1600" dirty="0"/>
                    <a:t> </a:t>
                  </a:r>
                  <a:r>
                    <a:rPr lang="en-US" altLang="ko-KR" sz="1600" dirty="0"/>
                    <a:t>d) evaluation index (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ko-KR" sz="1600" dirty="0"/>
                    <a:t>) for each bands.</a:t>
                  </a:r>
                  <a:endParaRPr lang="ko-KR" altLang="en-US" sz="16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1833026-4BBC-5D5C-D698-728923834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270" y="5173244"/>
                  <a:ext cx="7722141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474" t="-3125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806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040733-4F7F-0A8A-C5E7-4E99AE8A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Spectral Reconstruction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3C1417-BBDE-CB10-CD2D-64597F6C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Range: 450nm ~ 650nm</a:t>
            </a:r>
          </a:p>
          <a:p>
            <a:pPr lvl="1"/>
            <a:r>
              <a:rPr lang="en-US" altLang="ko-KR" dirty="0"/>
              <a:t># of Bands: 20</a:t>
            </a:r>
          </a:p>
          <a:p>
            <a:pPr lvl="1"/>
            <a:r>
              <a:rPr lang="en-US" altLang="ko-KR" dirty="0"/>
              <a:t>The absolute error of 2.2%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6EF248-39BA-252F-1C81-BD8BD7A2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A64208-030D-1DDD-481E-21C06601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2D1B68-8665-7CA8-35F1-5C88CC744144}"/>
              </a:ext>
            </a:extLst>
          </p:cNvPr>
          <p:cNvGrpSpPr/>
          <p:nvPr/>
        </p:nvGrpSpPr>
        <p:grpSpPr>
          <a:xfrm>
            <a:off x="3839210" y="1036159"/>
            <a:ext cx="5999481" cy="5255583"/>
            <a:chOff x="6096000" y="904844"/>
            <a:chExt cx="5999481" cy="5255583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865FD34D-C830-87D3-AD8C-A6BE709C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6490" y="904844"/>
              <a:ext cx="5518500" cy="491702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6A7C86-86C0-6B55-10DF-FAFBA340416B}"/>
                </a:ext>
              </a:extLst>
            </p:cNvPr>
            <p:cNvSpPr txBox="1"/>
            <p:nvPr/>
          </p:nvSpPr>
          <p:spPr>
            <a:xfrm flipH="1">
              <a:off x="6096000" y="5821873"/>
              <a:ext cx="59994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Fig S15. The spectra of 8 color samples measured by proposed camera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225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FF764F-69B6-5045-EDDC-A8EAA239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Results: Video Demo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BF5F17-4678-0837-B637-DB8F79A2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Many analysis of device in </a:t>
            </a:r>
            <a:br>
              <a:rPr lang="en-US" altLang="ko-KR" dirty="0"/>
            </a:br>
            <a:r>
              <a:rPr lang="en-US" altLang="ko-KR" dirty="0"/>
              <a:t>supplementary information.</a:t>
            </a:r>
          </a:p>
          <a:p>
            <a:pPr lvl="1"/>
            <a:r>
              <a:rPr lang="en-US" altLang="ko-K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Harding"/>
              </a:rPr>
              <a:t>Supplementary Video 1</a:t>
            </a:r>
          </a:p>
          <a:p>
            <a:pPr lvl="1"/>
            <a:r>
              <a:rPr lang="en-US" altLang="ko-KR" dirty="0">
                <a:solidFill>
                  <a:srgbClr val="222222"/>
                </a:solidFill>
                <a:highlight>
                  <a:srgbClr val="FFFFFF"/>
                </a:highlight>
                <a:latin typeface="Harding"/>
              </a:rPr>
              <a:t>32 fps, VGA</a:t>
            </a:r>
          </a:p>
          <a:p>
            <a:endParaRPr lang="en-US" altLang="ko-KR" i="0" dirty="0">
              <a:solidFill>
                <a:srgbClr val="222222"/>
              </a:solidFill>
              <a:effectLst/>
              <a:highlight>
                <a:srgbClr val="FFFFFF"/>
              </a:highlight>
              <a:latin typeface="Harding"/>
            </a:endParaRPr>
          </a:p>
          <a:p>
            <a:pPr lvl="1"/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474B45-36DA-A58B-7F67-AE620319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2E0D19-A5C1-AEBC-B3A0-4EB95CE7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15</a:t>
            </a:fld>
            <a:endParaRPr lang="en-US"/>
          </a:p>
        </p:txBody>
      </p:sp>
      <p:pic>
        <p:nvPicPr>
          <p:cNvPr id="6" name="41566_2022_1141_MOESM2_ESM">
            <a:hlinkClick r:id="" action="ppaction://media"/>
            <a:extLst>
              <a:ext uri="{FF2B5EF4-FFF2-40B4-BE49-F238E27FC236}">
                <a16:creationId xmlns:a16="http://schemas.microsoft.com/office/drawing/2014/main" id="{FF819D6F-B472-C982-2AFE-25B431F247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4787" y="939515"/>
            <a:ext cx="7286625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D35AD7-FEF4-C73C-5DB6-98F401D8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FA8AE-4C44-EA23-FAF9-232E16730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ko-KR" dirty="0"/>
              <a:t>High sensitivity, spatial Resolution, video frame-rate are achieved at same time.</a:t>
            </a:r>
          </a:p>
          <a:p>
            <a:pPr lvl="1"/>
            <a:r>
              <a:rPr lang="en-US" altLang="ko-KR" dirty="0"/>
              <a:t>CMOS-compatible and compact size, comparable with RGB camera.</a:t>
            </a:r>
          </a:p>
          <a:p>
            <a:pPr lvl="1"/>
            <a:r>
              <a:rPr lang="en-US" altLang="ko-KR" dirty="0"/>
              <a:t>Low spectral reconstruction error (2.2%).</a:t>
            </a:r>
          </a:p>
          <a:p>
            <a:pPr lvl="1"/>
            <a:r>
              <a:rPr lang="en-US" altLang="ko-KR" dirty="0"/>
              <a:t>Applicable to consumer product such as smartphone, drone, and IoT devices.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E1EB06-4F0F-F5B5-0309-B32FE131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5F28C18-F2F1-5B32-BB37-431F7C2C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E0817-B413-849E-A541-A56F6DF7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2BC1D2-8919-DD1C-844E-32A0E1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b="0" dirty="0"/>
              <a:t>[1]	M. </a:t>
            </a:r>
            <a:r>
              <a:rPr lang="en-US" altLang="ko-KR" sz="1800" b="0" dirty="0" err="1"/>
              <a:t>Yako</a:t>
            </a:r>
            <a:r>
              <a:rPr lang="en-US" altLang="ko-KR" sz="1800" b="0" i="1" dirty="0"/>
              <a:t> et al.</a:t>
            </a:r>
            <a:r>
              <a:rPr lang="en-US" altLang="ko-KR" sz="1800" b="0" dirty="0"/>
              <a:t>, "Video-rate hyperspectral camera based on a CMOS-compatible random array of Fabry–</a:t>
            </a:r>
            <a:r>
              <a:rPr lang="en-US" altLang="ko-KR" sz="1800" b="0" dirty="0" err="1"/>
              <a:t>Pérot</a:t>
            </a:r>
            <a:r>
              <a:rPr lang="en-US" altLang="ko-KR" sz="1800" b="0" dirty="0"/>
              <a:t> 	filters," </a:t>
            </a:r>
            <a:r>
              <a:rPr lang="en-US" altLang="ko-KR" sz="1800" b="0" i="1" dirty="0"/>
              <a:t>Nature Photonics, </a:t>
            </a:r>
            <a:r>
              <a:rPr lang="pt-BR" altLang="ko-KR" sz="1800" b="0" dirty="0"/>
              <a:t>vol. 17, no. 3, pp. 218-223, 2023/03/01 2023, doi: 10.1038/s41566-022-01141-5.</a:t>
            </a:r>
          </a:p>
          <a:p>
            <a:pPr marL="0" indent="0">
              <a:buNone/>
            </a:pPr>
            <a:r>
              <a:rPr lang="en-US" altLang="ko-KR" sz="1800" b="0" dirty="0"/>
              <a:t>[2]	J. Oliver, W. Lee, S. Park, and H.-N. Lee, "Improving resolution of miniature spectrometers by exploiting sparse 	nature of signals," </a:t>
            </a:r>
            <a:r>
              <a:rPr lang="en-US" altLang="ko-KR" sz="1800" b="0" i="1" dirty="0"/>
              <a:t>Optics express, </a:t>
            </a:r>
            <a:r>
              <a:rPr lang="en-US" altLang="ko-KR" sz="1800" b="0" dirty="0"/>
              <a:t>vol. 20, no. 3, pp. 2613-2625, 2012.</a:t>
            </a:r>
          </a:p>
          <a:p>
            <a:pPr marL="0" indent="0">
              <a:buNone/>
            </a:pPr>
            <a:r>
              <a:rPr lang="en-US" altLang="ko-KR" sz="1800" b="0" dirty="0"/>
              <a:t>[3]	J. Oliver, W.-B. Lee, and H.-N. Lee, "Filters with random transmittance for improving resolution in filter-array-	based spectrometers," </a:t>
            </a:r>
            <a:r>
              <a:rPr lang="en-US" altLang="ko-KR" sz="1800" b="0" i="1" dirty="0"/>
              <a:t>Optics Express, </a:t>
            </a:r>
            <a:r>
              <a:rPr lang="en-US" altLang="ko-KR" sz="1800" b="0" dirty="0"/>
              <a:t>vol. 21, no. 4, pp. 3969-3989, 2013.</a:t>
            </a:r>
          </a:p>
          <a:p>
            <a:pPr marL="0" indent="0">
              <a:buNone/>
            </a:pPr>
            <a:r>
              <a:rPr lang="en-US" altLang="ko-KR" sz="1800" b="0" dirty="0"/>
              <a:t>[4]	X. Yin, L. Su, X. Chen, H. Liu, Q. Yan, and Y. Yuan, "Hyperspectral Image Reconstruction of SD-CASSI Based on 	Nonlocal Low-Rank Tensor Prior," </a:t>
            </a:r>
            <a:r>
              <a:rPr lang="en-US" altLang="ko-KR" sz="1800" b="0" i="1" dirty="0"/>
              <a:t>IEEE Transactions on Geoscience and Remote Sensing, </a:t>
            </a:r>
            <a:r>
              <a:rPr lang="en-US" altLang="ko-KR" sz="1800" b="0" dirty="0"/>
              <a:t>2024.</a:t>
            </a:r>
          </a:p>
          <a:p>
            <a:pPr marL="0" indent="0">
              <a:buNone/>
            </a:pPr>
            <a:r>
              <a:rPr lang="en-US" altLang="ko-KR" sz="1800" b="0" dirty="0"/>
              <a:t>[5]	C. Kim, P. Ni, K. R. Lee, and H.-N. Lee, "Mass production-enabled computational spectrometers based on 	multilayer thin films," </a:t>
            </a:r>
            <a:r>
              <a:rPr lang="en-US" altLang="ko-KR" sz="1800" b="0" i="1" dirty="0"/>
              <a:t>Scientific Reports, </a:t>
            </a:r>
            <a:r>
              <a:rPr lang="pt-BR" altLang="ko-KR" sz="1800" b="0" dirty="0"/>
              <a:t>vol. 12, no. 1, p. 4053, 2022, doi: 10.1038/s41598-022-08037-y.</a:t>
            </a:r>
          </a:p>
          <a:p>
            <a:pPr marL="0" indent="0">
              <a:buNone/>
            </a:pPr>
            <a:r>
              <a:rPr lang="pt-BR" altLang="ko-KR" sz="1800" b="0" dirty="0"/>
              <a:t>[6]	M. Makarenko</a:t>
            </a:r>
            <a:r>
              <a:rPr lang="pt-BR" altLang="ko-KR" sz="1800" b="0" i="1" dirty="0"/>
              <a:t> et al.</a:t>
            </a:r>
            <a:r>
              <a:rPr lang="en-US" altLang="ko-KR" sz="1800" b="0" dirty="0"/>
              <a:t>, "Real-time hyperspectral imaging in hardware via trained </a:t>
            </a:r>
            <a:r>
              <a:rPr lang="en-US" altLang="ko-KR" sz="1800" b="0" dirty="0" err="1"/>
              <a:t>metasurface</a:t>
            </a:r>
            <a:r>
              <a:rPr lang="en-US" altLang="ko-KR" sz="1800" b="0" dirty="0"/>
              <a:t> encoders," in 	</a:t>
            </a:r>
            <a:r>
              <a:rPr lang="en-US" altLang="ko-KR" sz="1800" b="0" i="1" dirty="0"/>
              <a:t>Proceedings of the IEEE/CVF Conference on Computer Vision and Pattern Recognition</a:t>
            </a:r>
            <a:r>
              <a:rPr lang="en-US" altLang="ko-KR" sz="1800" b="0" dirty="0"/>
              <a:t>, 2022, pp. 12692-12702. </a:t>
            </a:r>
          </a:p>
          <a:p>
            <a:pPr marL="0" indent="0">
              <a:buNone/>
            </a:pPr>
            <a:r>
              <a:rPr lang="en-US" altLang="ko-KR" sz="1800" b="0" dirty="0"/>
              <a:t>[7]	Y. Zhao, H. Guo, Z. Ma, X. Cao, T. Yue, and X. Hu, "Hyperspectral imaging with random printed mask," in 	</a:t>
            </a:r>
            <a:r>
              <a:rPr lang="en-US" altLang="ko-KR" sz="1800" b="0" i="1" dirty="0"/>
              <a:t>Proceedings of the IEEE/CVF Conference on Computer Vision and Pattern Recognition</a:t>
            </a:r>
            <a:r>
              <a:rPr lang="en-US" altLang="ko-KR" sz="1800" b="0" dirty="0"/>
              <a:t>, 2019, pp. 10149-10157. </a:t>
            </a:r>
          </a:p>
          <a:p>
            <a:pPr marL="0" indent="0">
              <a:buNone/>
            </a:pPr>
            <a:endParaRPr lang="pt-BR" altLang="ko-KR" sz="1800" b="0" i="1" dirty="0"/>
          </a:p>
          <a:p>
            <a:pPr marL="0" indent="0">
              <a:buNone/>
            </a:pPr>
            <a:endParaRPr lang="en-US" altLang="ko-KR" sz="1800" b="0" i="1" dirty="0"/>
          </a:p>
          <a:p>
            <a:pPr marL="0" indent="0">
              <a:buNone/>
            </a:pPr>
            <a:endParaRPr lang="en-US" altLang="ko-KR" sz="1800" b="0" i="1" dirty="0"/>
          </a:p>
          <a:p>
            <a:pPr marL="0" indent="0">
              <a:buNone/>
            </a:pPr>
            <a:endParaRPr lang="ko-KR" altLang="en-US" sz="1800" b="0" i="1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2577F87-2158-9CB1-8119-7BAA4D9AE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0BA7B6-863E-BB3B-316A-835895DC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C695C8-C506-11DF-22EE-CAE8836C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paper [1]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E35CE5-1BA0-7079-2827-D301CF2E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 typeface="+mj-lt"/>
              <a:buAutoNum type="arabicPeriod"/>
            </a:pPr>
            <a:r>
              <a:rPr lang="en-US" dirty="0"/>
              <a:t>Most recent paper, citing our two previous works.</a:t>
            </a:r>
          </a:p>
          <a:p>
            <a:pPr lvl="1"/>
            <a:r>
              <a:rPr lang="en-US" dirty="0"/>
              <a:t>Computational spectrometer using compressed sensing (CS) framework [2] (2012).</a:t>
            </a:r>
          </a:p>
          <a:p>
            <a:pPr lvl="1"/>
            <a:r>
              <a:rPr lang="en-US" dirty="0"/>
              <a:t>Filter design principle for CS spectrometer [</a:t>
            </a:r>
            <a:r>
              <a:rPr lang="en-US"/>
              <a:t>3] (2013).</a:t>
            </a:r>
            <a:endParaRPr lang="en-US" dirty="0"/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Consideration in industry.</a:t>
            </a:r>
          </a:p>
          <a:p>
            <a:pPr lvl="1"/>
            <a:r>
              <a:rPr lang="en-US" dirty="0"/>
              <a:t>The authors work for Panasonic Corp.</a:t>
            </a:r>
          </a:p>
          <a:p>
            <a:pPr marL="457189" indent="-457189">
              <a:buFont typeface="+mj-lt"/>
              <a:buAutoNum type="arabicPeriod"/>
            </a:pPr>
            <a:r>
              <a:rPr lang="en-US" dirty="0"/>
              <a:t>Think this work is closer to ideal form hyperspectral camera than other works.</a:t>
            </a:r>
          </a:p>
          <a:p>
            <a:pPr lvl="1"/>
            <a:r>
              <a:rPr lang="en-US" altLang="ko-KR" dirty="0"/>
              <a:t>Fabrication complexity.</a:t>
            </a:r>
          </a:p>
          <a:p>
            <a:pPr lvl="1"/>
            <a:r>
              <a:rPr lang="en-US" altLang="ko-KR" dirty="0"/>
              <a:t>Imaging quality and speed.</a:t>
            </a:r>
            <a:endParaRPr lang="en-US" dirty="0"/>
          </a:p>
          <a:p>
            <a:pPr lvl="1"/>
            <a:r>
              <a:rPr lang="en-US" dirty="0"/>
              <a:t>The demonstration is well done.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061382-C2EE-BA9B-8959-FD3ABAEA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654E72C-C6AA-1F70-EE89-34E81EEF2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2B14D-14C0-027C-A26F-DB6E88CE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65F077-6CA1-7934-3E84-570335959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5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93561-121C-0640-A02A-087D0B96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Hyperspectral Image (HSI)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AFF1D1-9C16-36CB-0477-4A80CE34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Image that contains spectral information (at multiple channels or bands) in each pixels.</a:t>
            </a:r>
          </a:p>
          <a:p>
            <a:pPr lvl="1"/>
            <a:r>
              <a:rPr lang="en-US" dirty="0"/>
              <a:t>RGB image only contains three channels (R:650nm, G:550nm, B:450nm)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748FB1-A1D1-1899-053F-2ED8CA04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CD3E39-C830-EC02-B4B1-5FA02C27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4</a:t>
            </a:fld>
            <a:endParaRPr lang="en-US"/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A4DE8759-DDB4-0909-C2FC-C95DD9CE5C9D}"/>
              </a:ext>
            </a:extLst>
          </p:cNvPr>
          <p:cNvGrpSpPr>
            <a:grpSpLocks noChangeAspect="1"/>
          </p:cNvGrpSpPr>
          <p:nvPr/>
        </p:nvGrpSpPr>
        <p:grpSpPr>
          <a:xfrm>
            <a:off x="2429859" y="2120199"/>
            <a:ext cx="6993541" cy="3819495"/>
            <a:chOff x="2032000" y="2438493"/>
            <a:chExt cx="5592382" cy="30542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DE86B9-23C9-DF46-3B8F-92367B61DBF7}"/>
                </a:ext>
              </a:extLst>
            </p:cNvPr>
            <p:cNvSpPr txBox="1"/>
            <p:nvPr/>
          </p:nvSpPr>
          <p:spPr>
            <a:xfrm>
              <a:off x="4031799" y="2438493"/>
              <a:ext cx="275685" cy="29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/>
                <a:t>λ</a:t>
              </a:r>
              <a:endParaRPr lang="ko-KR" altLang="en-US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B64E3E-994B-00A5-66DD-6424041632B4}"/>
                </a:ext>
              </a:extLst>
            </p:cNvPr>
            <p:cNvSpPr txBox="1"/>
            <p:nvPr/>
          </p:nvSpPr>
          <p:spPr>
            <a:xfrm>
              <a:off x="3409445" y="5152451"/>
              <a:ext cx="870267" cy="270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RGB image</a:t>
              </a:r>
              <a:endParaRPr lang="ko-KR" altLang="en-US" sz="1600" dirty="0"/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513B9288-9EA5-1339-D490-4D144CBF21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2778" y="2556110"/>
              <a:ext cx="0" cy="28858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8659B498-74B3-9281-DA86-AD768E5CF254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5186287"/>
              <a:ext cx="559238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45A913C6-346E-C8E4-A053-FC02D2112A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3450" y="2556110"/>
              <a:ext cx="2402760" cy="2936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CD4FDF67-30C3-DB6F-3630-52243BEF82AF}"/>
                </a:ext>
              </a:extLst>
            </p:cNvPr>
            <p:cNvGrpSpPr/>
            <p:nvPr/>
          </p:nvGrpSpPr>
          <p:grpSpPr>
            <a:xfrm>
              <a:off x="2802712" y="2856536"/>
              <a:ext cx="2268678" cy="2196178"/>
              <a:chOff x="2802712" y="2856536"/>
              <a:chExt cx="2268678" cy="2196178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0916587E-280B-BBDE-0F71-67E49DEF5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67892" y="2856536"/>
                <a:ext cx="1803498" cy="1800000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</p:pic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E5C22C34-898A-DD3A-D2B3-B8F1DFA02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46215" y="3060660"/>
                <a:ext cx="1803498" cy="1800000"/>
              </a:xfrm>
              <a:prstGeom prst="rect">
                <a:avLst/>
              </a:prstGeom>
              <a:solidFill>
                <a:srgbClr val="00B050">
                  <a:alpha val="50000"/>
                </a:srgbClr>
              </a:solidFill>
            </p:spPr>
          </p:pic>
          <p:pic>
            <p:nvPicPr>
              <p:cNvPr id="10" name="그림 9">
                <a:extLst>
                  <a:ext uri="{FF2B5EF4-FFF2-40B4-BE49-F238E27FC236}">
                    <a16:creationId xmlns:a16="http://schemas.microsoft.com/office/drawing/2014/main" id="{BB9A39E4-8A7A-A102-B603-895B1BD3D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802712" y="3252714"/>
                <a:ext cx="1803498" cy="1800000"/>
              </a:xfrm>
              <a:prstGeom prst="rect">
                <a:avLst/>
              </a:prstGeom>
              <a:solidFill>
                <a:srgbClr val="0070C0">
                  <a:alpha val="50000"/>
                </a:srgbClr>
              </a:solidFill>
            </p:spPr>
          </p:pic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BBE090B3-8993-3DD8-AD46-A81B63C5D88F}"/>
                </a:ext>
              </a:extLst>
            </p:cNvPr>
            <p:cNvGrpSpPr/>
            <p:nvPr/>
          </p:nvGrpSpPr>
          <p:grpSpPr>
            <a:xfrm>
              <a:off x="5284562" y="2843381"/>
              <a:ext cx="2278342" cy="2209333"/>
              <a:chOff x="5284562" y="2843381"/>
              <a:chExt cx="2278342" cy="2209333"/>
            </a:xfrm>
          </p:grpSpPr>
          <p:pic>
            <p:nvPicPr>
              <p:cNvPr id="65" name="그림 64">
                <a:extLst>
                  <a:ext uri="{FF2B5EF4-FFF2-40B4-BE49-F238E27FC236}">
                    <a16:creationId xmlns:a16="http://schemas.microsoft.com/office/drawing/2014/main" id="{99F03FEF-4C33-B435-0628-06D01A867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762904" y="2843381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66" name="그림 65">
                <a:extLst>
                  <a:ext uri="{FF2B5EF4-FFF2-40B4-BE49-F238E27FC236}">
                    <a16:creationId xmlns:a16="http://schemas.microsoft.com/office/drawing/2014/main" id="{4988F93A-9278-0A04-7EE1-D7E75D875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1804" y="2946155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67" name="그림 66">
                <a:extLst>
                  <a:ext uri="{FF2B5EF4-FFF2-40B4-BE49-F238E27FC236}">
                    <a16:creationId xmlns:a16="http://schemas.microsoft.com/office/drawing/2014/main" id="{08176B5C-4498-78B4-0C7B-6476102325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41220" y="3047504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id="{11DBEFC4-A02C-564E-61D8-D13D8944F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402391" y="3146215"/>
                <a:ext cx="1800000" cy="1800000"/>
              </a:xfrm>
              <a:prstGeom prst="rect">
                <a:avLst/>
              </a:prstGeom>
            </p:spPr>
          </p:pic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C9DFF28B-939F-6B64-433F-A07478D97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84562" y="3252714"/>
                <a:ext cx="1800000" cy="1800000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9FAE1FF-28D3-2DA4-21B8-52CA0D751776}"/>
                </a:ext>
              </a:extLst>
            </p:cNvPr>
            <p:cNvSpPr txBox="1"/>
            <p:nvPr/>
          </p:nvSpPr>
          <p:spPr>
            <a:xfrm>
              <a:off x="6001134" y="5152451"/>
              <a:ext cx="366862" cy="270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HSI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006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25199E-D67D-8237-7F0E-A6158130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Hyperspectral Camera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DE1310-1768-F61B-8531-89874242F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Existing hyperspectral imaging method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3862BB-0302-3387-6C76-0558FE66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4AC2AF0-DE83-94CC-C206-6E4CD466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5</a:t>
            </a:fld>
            <a:endParaRPr 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C6BF9D06-41EF-3A85-1629-D29DAC3D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1" y="1505520"/>
            <a:ext cx="6969935" cy="4105579"/>
          </a:xfrm>
          <a:prstGeom prst="rect">
            <a:avLst/>
          </a:prstGeom>
        </p:spPr>
      </p:pic>
      <p:graphicFrame>
        <p:nvGraphicFramePr>
          <p:cNvPr id="7" name="표 13">
            <a:extLst>
              <a:ext uri="{FF2B5EF4-FFF2-40B4-BE49-F238E27FC236}">
                <a16:creationId xmlns:a16="http://schemas.microsoft.com/office/drawing/2014/main" id="{4CF2639B-A327-9279-1AA6-FA06CFE11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31079"/>
              </p:ext>
            </p:extLst>
          </p:nvPr>
        </p:nvGraphicFramePr>
        <p:xfrm>
          <a:off x="8283859" y="1020043"/>
          <a:ext cx="3396682" cy="466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035">
                  <a:extLst>
                    <a:ext uri="{9D8B030D-6E8A-4147-A177-3AD203B41FA5}">
                      <a16:colId xmlns:a16="http://schemas.microsoft.com/office/drawing/2014/main" val="873219505"/>
                    </a:ext>
                  </a:extLst>
                </a:gridCol>
                <a:gridCol w="2402647">
                  <a:extLst>
                    <a:ext uri="{9D8B030D-6E8A-4147-A177-3AD203B41FA5}">
                      <a16:colId xmlns:a16="http://schemas.microsoft.com/office/drawing/2014/main" val="384286764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Properties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912289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(a)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Whiskbroom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Point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scanning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Large size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High resolution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Wide working range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Long acquisition time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In commercial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4587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(b)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Pushbroom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Line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scanning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Large size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High resolution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Wide working range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Long acquisition time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In commercial</a:t>
                      </a:r>
                      <a:endParaRPr lang="en-US" altLang="ko-K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85601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(c) 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Staring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Wavelength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scanning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Large size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Low spectral resolution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Narrow working range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High spatial resolution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Moderate acquisition time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122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/>
                        <a:t>(d)</a:t>
                      </a:r>
                      <a:br>
                        <a:rPr lang="en-US" altLang="ko-KR" sz="1200" dirty="0"/>
                      </a:br>
                      <a:r>
                        <a:rPr lang="en-US" altLang="ko-KR" sz="1200" dirty="0"/>
                        <a:t>Snapshot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Compact size</a:t>
                      </a:r>
                      <a:endParaRPr lang="ko-KR" altLang="en-US" sz="1200" dirty="0"/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Low spectral resolution</a:t>
                      </a: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Low spatial resolution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 algn="l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dirty="0"/>
                        <a:t>Short acquisition time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3633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E19BE17-3136-E04E-8FEC-DE8FAD9ABB9A}"/>
              </a:ext>
            </a:extLst>
          </p:cNvPr>
          <p:cNvSpPr txBox="1"/>
          <p:nvPr/>
        </p:nvSpPr>
        <p:spPr>
          <a:xfrm>
            <a:off x="384000" y="5611099"/>
            <a:ext cx="7624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ko-KR" dirty="0"/>
              <a:t>Goal: 	Achieve low-cost, compact and high-resolution hyperspectral camera </a:t>
            </a:r>
            <a:br>
              <a:rPr lang="en-US" altLang="ko-KR" dirty="0"/>
            </a:br>
            <a:r>
              <a:rPr lang="en-US" altLang="ko-KR" dirty="0"/>
              <a:t>	by adopting snapshot structure and computational approaches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810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26972A-2056-9A95-CF6A-0B037068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Computational Approach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FDE7D5-F688-D55E-7016-C7FF73AE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Examples of snapshot computational hyperspectral camera.</a:t>
            </a:r>
          </a:p>
          <a:p>
            <a:pPr marL="800080" lvl="1" indent="-342891">
              <a:buFont typeface="+mj-lt"/>
              <a:buAutoNum type="arabicPeriod"/>
            </a:pPr>
            <a:r>
              <a:rPr lang="en-US" altLang="ko-KR" dirty="0"/>
              <a:t>Coded Aperture Snapshot Spectral Imaging (CASSI) [4].</a:t>
            </a:r>
          </a:p>
          <a:p>
            <a:pPr marL="800080" lvl="1" indent="-342891">
              <a:buFont typeface="+mj-lt"/>
              <a:buAutoNum type="arabicPeriod"/>
            </a:pPr>
            <a:r>
              <a:rPr lang="en-US" altLang="ko-KR" dirty="0"/>
              <a:t>Multilayer Thin Film filter array (MTFs)-based [5].</a:t>
            </a:r>
          </a:p>
          <a:p>
            <a:pPr marL="800080" lvl="1" indent="-342891">
              <a:buFont typeface="+mj-lt"/>
              <a:buAutoNum type="arabicPeriod"/>
            </a:pPr>
            <a:r>
              <a:rPr lang="en-US" altLang="ko-KR" dirty="0"/>
              <a:t>Metasurface-based [6].</a:t>
            </a:r>
          </a:p>
          <a:p>
            <a:pPr marL="800080" lvl="1" indent="-342891">
              <a:buFont typeface="+mj-lt"/>
              <a:buAutoNum type="arabicPeriod"/>
            </a:pPr>
            <a:r>
              <a:rPr lang="en-US" altLang="ko-KR" dirty="0"/>
              <a:t>Fabry-</a:t>
            </a:r>
            <a:r>
              <a:rPr lang="en-US" altLang="ko-KR" dirty="0" err="1"/>
              <a:t>P</a:t>
            </a:r>
            <a:r>
              <a:rPr lang="en-US" altLang="ko-KR" i="0" u="none" strike="noStrike" baseline="0" dirty="0" err="1">
                <a:latin typeface="Harding-Bold"/>
              </a:rPr>
              <a:t>érot</a:t>
            </a:r>
            <a:r>
              <a:rPr lang="en-US" altLang="ko-KR" i="0" u="none" strike="noStrike" baseline="0" dirty="0">
                <a:latin typeface="Harding-Bold"/>
              </a:rPr>
              <a:t> filter array [1].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A99278-EA6F-36CC-055A-88D7EB9B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2C5724-5B71-44B7-6CF2-2AE6192C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6</a:t>
            </a:fld>
            <a:endParaRPr lang="en-US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BDAB9C52-5C07-B165-DCE1-172826628425}"/>
              </a:ext>
            </a:extLst>
          </p:cNvPr>
          <p:cNvGrpSpPr/>
          <p:nvPr/>
        </p:nvGrpSpPr>
        <p:grpSpPr>
          <a:xfrm>
            <a:off x="836275" y="3563677"/>
            <a:ext cx="10434640" cy="2462940"/>
            <a:chOff x="671928" y="3563679"/>
            <a:chExt cx="10434640" cy="2462942"/>
          </a:xfrm>
        </p:grpSpPr>
        <p:sp>
          <p:nvSpPr>
            <p:cNvPr id="30" name="화살표: 오른쪽 29">
              <a:extLst>
                <a:ext uri="{FF2B5EF4-FFF2-40B4-BE49-F238E27FC236}">
                  <a16:creationId xmlns:a16="http://schemas.microsoft.com/office/drawing/2014/main" id="{7A266D84-D8AF-403F-53CA-3EE2F051B194}"/>
                </a:ext>
              </a:extLst>
            </p:cNvPr>
            <p:cNvSpPr/>
            <p:nvPr/>
          </p:nvSpPr>
          <p:spPr>
            <a:xfrm>
              <a:off x="3111740" y="4720758"/>
              <a:ext cx="1447973" cy="179563"/>
            </a:xfrm>
            <a:prstGeom prst="rightArrow">
              <a:avLst>
                <a:gd name="adj1" fmla="val 50000"/>
                <a:gd name="adj2" fmla="val 86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화살표: 오른쪽 30">
              <a:extLst>
                <a:ext uri="{FF2B5EF4-FFF2-40B4-BE49-F238E27FC236}">
                  <a16:creationId xmlns:a16="http://schemas.microsoft.com/office/drawing/2014/main" id="{77A58CE1-0BAA-F2D9-2EFB-B0202CFA9E7F}"/>
                </a:ext>
              </a:extLst>
            </p:cNvPr>
            <p:cNvSpPr/>
            <p:nvPr/>
          </p:nvSpPr>
          <p:spPr>
            <a:xfrm>
              <a:off x="7448390" y="4720758"/>
              <a:ext cx="1447973" cy="179563"/>
            </a:xfrm>
            <a:prstGeom prst="rightArrow">
              <a:avLst>
                <a:gd name="adj1" fmla="val 50000"/>
                <a:gd name="adj2" fmla="val 8695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F8DA8-D068-339E-0FB3-B3FAA102541E}"/>
                    </a:ext>
                  </a:extLst>
                </p:cNvPr>
                <p:cNvSpPr txBox="1"/>
                <p:nvPr/>
              </p:nvSpPr>
              <p:spPr>
                <a:xfrm>
                  <a:off x="2843758" y="4863458"/>
                  <a:ext cx="198394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600" dirty="0"/>
                    <a:t>Filter-like device</a:t>
                  </a:r>
                </a:p>
                <a:p>
                  <a:pPr algn="ctr"/>
                  <a:r>
                    <a:rPr lang="en-US" altLang="ko-KR" sz="1400" dirty="0"/>
                    <a:t>(measurement matrix </a:t>
                  </a:r>
                  <a14:m>
                    <m:oMath xmlns:m="http://schemas.openxmlformats.org/officeDocument/2006/math">
                      <m:r>
                        <a:rPr lang="en-US" altLang="ko-KR" sz="1400" b="1" i="1" dirty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altLang="ko-KR" sz="1400" dirty="0"/>
                    <a:t>)</a:t>
                  </a:r>
                  <a:endParaRPr lang="ko-KR" altLang="en-US" sz="14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F8DA8-D068-339E-0FB3-B3FAA10254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758" y="4863458"/>
                  <a:ext cx="1983940" cy="553998"/>
                </a:xfrm>
                <a:prstGeom prst="rect">
                  <a:avLst/>
                </a:prstGeom>
                <a:blipFill>
                  <a:blip r:embed="rId2"/>
                  <a:stretch>
                    <a:fillRect l="-307" t="-3297" r="-307" b="-98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0B279045-8BC8-5C75-031B-0F65FC4DE6D3}"/>
                </a:ext>
              </a:extLst>
            </p:cNvPr>
            <p:cNvGrpSpPr/>
            <p:nvPr/>
          </p:nvGrpSpPr>
          <p:grpSpPr>
            <a:xfrm>
              <a:off x="671928" y="3614377"/>
              <a:ext cx="2022992" cy="2361546"/>
              <a:chOff x="704820" y="2576914"/>
              <a:chExt cx="2022992" cy="2361546"/>
            </a:xfrm>
          </p:grpSpPr>
          <p:sp>
            <p:nvSpPr>
              <p:cNvPr id="23" name="정육면체 22">
                <a:extLst>
                  <a:ext uri="{FF2B5EF4-FFF2-40B4-BE49-F238E27FC236}">
                    <a16:creationId xmlns:a16="http://schemas.microsoft.com/office/drawing/2014/main" id="{6A18B41A-8185-63D7-B266-3B2652965A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820" y="2576914"/>
                <a:ext cx="2022992" cy="2022992"/>
              </a:xfrm>
              <a:prstGeom prst="cube">
                <a:avLst>
                  <a:gd name="adj" fmla="val 7452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id="{591CCC02-827A-D717-C2CE-A04DDA518B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4820" y="2723412"/>
                <a:ext cx="1876494" cy="187649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3986CE6-A8F5-FAE6-39C1-8126437C73F9}"/>
                      </a:ext>
                    </a:extLst>
                  </p:cNvPr>
                  <p:cNvSpPr txBox="1"/>
                  <p:nvPr/>
                </p:nvSpPr>
                <p:spPr>
                  <a:xfrm>
                    <a:off x="1231738" y="4599906"/>
                    <a:ext cx="822661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sz="1600" dirty="0"/>
                      <a:t>Scene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600" b="1" dirty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endParaRPr lang="ko-KR" altLang="en-US" sz="1600" b="1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3986CE6-A8F5-FAE6-39C1-8126437C73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1738" y="4599906"/>
                    <a:ext cx="822661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444"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4AE6AD0-2AA7-7F74-4647-89846CF24E16}"/>
                </a:ext>
              </a:extLst>
            </p:cNvPr>
            <p:cNvGrpSpPr/>
            <p:nvPr/>
          </p:nvGrpSpPr>
          <p:grpSpPr>
            <a:xfrm>
              <a:off x="5033680" y="3563679"/>
              <a:ext cx="2190744" cy="2462942"/>
              <a:chOff x="5066572" y="2576914"/>
              <a:chExt cx="2190744" cy="2462942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460E300E-611B-BE67-F0F4-C8EF7FD1B4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066572" y="2576914"/>
                <a:ext cx="2190744" cy="2124388"/>
                <a:chOff x="5284562" y="2843381"/>
                <a:chExt cx="2278342" cy="2209333"/>
              </a:xfrm>
            </p:grpSpPr>
            <p:pic>
              <p:nvPicPr>
                <p:cNvPr id="15" name="그림 14">
                  <a:extLst>
                    <a:ext uri="{FF2B5EF4-FFF2-40B4-BE49-F238E27FC236}">
                      <a16:creationId xmlns:a16="http://schemas.microsoft.com/office/drawing/2014/main" id="{4EF70340-462F-4936-D074-1D631260E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8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2904" y="2843381"/>
                  <a:ext cx="1800000" cy="1800000"/>
                </a:xfrm>
                <a:prstGeom prst="rect">
                  <a:avLst/>
                </a:prstGeom>
              </p:spPr>
            </p:pic>
            <p:pic>
              <p:nvPicPr>
                <p:cNvPr id="16" name="그림 15">
                  <a:extLst>
                    <a:ext uri="{FF2B5EF4-FFF2-40B4-BE49-F238E27FC236}">
                      <a16:creationId xmlns:a16="http://schemas.microsoft.com/office/drawing/2014/main" id="{6C901838-1F38-8BBA-411D-120D8FF762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8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1804" y="2946155"/>
                  <a:ext cx="1800000" cy="1800000"/>
                </a:xfrm>
                <a:prstGeom prst="rect">
                  <a:avLst/>
                </a:prstGeom>
              </p:spPr>
            </p:pic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A4B9796F-8235-313F-9207-BD438AC79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8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1220" y="3047504"/>
                  <a:ext cx="1800000" cy="1800000"/>
                </a:xfrm>
                <a:prstGeom prst="rect">
                  <a:avLst/>
                </a:prstGeom>
              </p:spPr>
            </p:pic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2BAA2834-4923-921C-35E3-0EA4B6D15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8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2391" y="3146215"/>
                  <a:ext cx="1800000" cy="1800000"/>
                </a:xfrm>
                <a:prstGeom prst="rect">
                  <a:avLst/>
                </a:prstGeom>
              </p:spPr>
            </p:pic>
            <p:pic>
              <p:nvPicPr>
                <p:cNvPr id="19" name="그림 18">
                  <a:extLst>
                    <a:ext uri="{FF2B5EF4-FFF2-40B4-BE49-F238E27FC236}">
                      <a16:creationId xmlns:a16="http://schemas.microsoft.com/office/drawing/2014/main" id="{2A58B5B5-5014-995E-77A7-46194AE16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8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4562" y="3252714"/>
                  <a:ext cx="1800000" cy="180000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2375524-1613-C770-FA81-9FC6F11401F9}"/>
                      </a:ext>
                    </a:extLst>
                  </p:cNvPr>
                  <p:cNvSpPr txBox="1"/>
                  <p:nvPr/>
                </p:nvSpPr>
                <p:spPr>
                  <a:xfrm>
                    <a:off x="5183913" y="4701302"/>
                    <a:ext cx="149611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sz="1600" dirty="0"/>
                      <a:t>measurement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ko-KR" sz="1600" b="1" dirty="0">
                            <a:latin typeface="Cambria Math" panose="02040503050406030204" pitchFamily="18" charset="0"/>
                          </a:rPr>
                          <m:t>y</m:t>
                        </m:r>
                      </m:oMath>
                    </a14:m>
                    <a:endParaRPr lang="ko-KR" altLang="en-US" sz="16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2375524-1613-C770-FA81-9FC6F11401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3913" y="4701302"/>
                    <a:ext cx="1496115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41"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363E93-DF03-BDB7-848F-BD5B6161D65F}"/>
                </a:ext>
              </a:extLst>
            </p:cNvPr>
            <p:cNvSpPr txBox="1"/>
            <p:nvPr/>
          </p:nvSpPr>
          <p:spPr>
            <a:xfrm>
              <a:off x="7451473" y="4859697"/>
              <a:ext cx="1441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/>
                <a:t>Reconstruction</a:t>
              </a:r>
              <a:endParaRPr lang="ko-KR" altLang="en-US" sz="1400" b="1" dirty="0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53B2E8B-92B2-95A7-F542-144BC00AC496}"/>
                </a:ext>
              </a:extLst>
            </p:cNvPr>
            <p:cNvGrpSpPr/>
            <p:nvPr/>
          </p:nvGrpSpPr>
          <p:grpSpPr>
            <a:xfrm>
              <a:off x="8978273" y="3614377"/>
              <a:ext cx="2128295" cy="2361546"/>
              <a:chOff x="599517" y="2576914"/>
              <a:chExt cx="2128295" cy="2361546"/>
            </a:xfrm>
          </p:grpSpPr>
          <p:sp>
            <p:nvSpPr>
              <p:cNvPr id="40" name="정육면체 39">
                <a:extLst>
                  <a:ext uri="{FF2B5EF4-FFF2-40B4-BE49-F238E27FC236}">
                    <a16:creationId xmlns:a16="http://schemas.microsoft.com/office/drawing/2014/main" id="{FE521606-8A95-3A5C-09E0-BE26354D67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820" y="2576914"/>
                <a:ext cx="2022992" cy="2022992"/>
              </a:xfrm>
              <a:prstGeom prst="cube">
                <a:avLst>
                  <a:gd name="adj" fmla="val 7452"/>
                </a:avLst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9974073C-3064-02C3-8721-ED65718AF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8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4820" y="2723412"/>
                <a:ext cx="1876494" cy="187649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400C2F4-E89F-F10C-42EB-888F8722E832}"/>
                      </a:ext>
                    </a:extLst>
                  </p:cNvPr>
                  <p:cNvSpPr txBox="1"/>
                  <p:nvPr/>
                </p:nvSpPr>
                <p:spPr>
                  <a:xfrm>
                    <a:off x="599517" y="4599906"/>
                    <a:ext cx="208711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ko-KR" sz="1600" dirty="0"/>
                      <a:t>Reconstructed Image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ko-KR" sz="1600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ko-KR" sz="1600" b="1" dirty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</m:oMath>
                    </a14:m>
                    <a:endParaRPr lang="ko-KR" altLang="en-US" sz="1600" b="1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400C2F4-E89F-F10C-42EB-888F8722E8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517" y="4599906"/>
                    <a:ext cx="2087110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462" t="-5455" r="-10819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7380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4CC64F-8AC9-5202-B233-C39A99F1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Video-rate hyperspectral camera based on a </a:t>
            </a:r>
            <a:br>
              <a:rPr lang="en-US" altLang="ko-KR" sz="3600" dirty="0"/>
            </a:br>
            <a:r>
              <a:rPr lang="en-US" altLang="ko-KR" sz="3600" dirty="0"/>
              <a:t>CMOS-compatible random array of Fabry-</a:t>
            </a:r>
            <a:r>
              <a:rPr lang="en-US" altLang="ko-KR" sz="3600" dirty="0" err="1"/>
              <a:t>P</a:t>
            </a:r>
            <a:r>
              <a:rPr lang="en-US" altLang="ko-KR" sz="3600" dirty="0" err="1">
                <a:latin typeface="Harding-Bold"/>
              </a:rPr>
              <a:t>é</a:t>
            </a:r>
            <a:r>
              <a:rPr lang="en-US" altLang="ko-KR" sz="3600" dirty="0" err="1"/>
              <a:t>rot</a:t>
            </a:r>
            <a:r>
              <a:rPr lang="en-US" altLang="ko-KR" sz="3600" dirty="0"/>
              <a:t> filters</a:t>
            </a:r>
            <a:endParaRPr lang="ko-KR" altLang="en-US" sz="3600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4106CD-191D-C4B4-5DE8-0831B4170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96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F0FACA-822D-244F-113C-5412AE63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8A217E-11A4-194E-31B8-CA08A422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Limitation of existing method</a:t>
            </a:r>
          </a:p>
          <a:p>
            <a:pPr lvl="1"/>
            <a:r>
              <a:rPr lang="en-US" altLang="ko-KR" dirty="0"/>
              <a:t>Sensitivity (light efficiency), Resolution (Spatial/Spectral), Speed (frame rate) trade-off.</a:t>
            </a:r>
          </a:p>
          <a:p>
            <a:pPr lvl="1"/>
            <a:r>
              <a:rPr lang="en-US" altLang="ko-KR" dirty="0"/>
              <a:t>Bulky-size.</a:t>
            </a:r>
          </a:p>
          <a:p>
            <a:pPr lvl="1"/>
            <a:r>
              <a:rPr lang="en-US" altLang="ko-KR" dirty="0"/>
              <a:t>Not CMOS compatible.</a:t>
            </a:r>
          </a:p>
          <a:p>
            <a:r>
              <a:rPr lang="en-US" altLang="ko-KR" dirty="0"/>
              <a:t>Develop a Hyperspectral camera</a:t>
            </a:r>
          </a:p>
          <a:p>
            <a:pPr lvl="1"/>
            <a:r>
              <a:rPr lang="en-US" altLang="ko-KR" dirty="0"/>
              <a:t>Use Fabry-</a:t>
            </a:r>
            <a:r>
              <a:rPr lang="en-US" altLang="ko-KR" dirty="0" err="1"/>
              <a:t>P</a:t>
            </a:r>
            <a:r>
              <a:rPr lang="en-US" altLang="ko-KR" dirty="0" err="1">
                <a:latin typeface="Harding-Bold"/>
              </a:rPr>
              <a:t>é</a:t>
            </a:r>
            <a:r>
              <a:rPr lang="en-US" altLang="ko-KR" dirty="0" err="1"/>
              <a:t>rot</a:t>
            </a:r>
            <a:r>
              <a:rPr lang="en-US" altLang="ko-KR" dirty="0"/>
              <a:t> (FP) filter array. </a:t>
            </a:r>
            <a:r>
              <a:rPr lang="en-US" altLang="ko-KR" dirty="0">
                <a:sym typeface="Wingdings" panose="05000000000000000000" pitchFamily="2" charset="2"/>
              </a:rPr>
              <a:t> CMOS compatible</a:t>
            </a:r>
            <a:endParaRPr lang="en-US" altLang="ko-KR" dirty="0"/>
          </a:p>
          <a:p>
            <a:pPr lvl="1"/>
            <a:r>
              <a:rPr lang="en-US" altLang="ko-KR" dirty="0"/>
              <a:t>Has high sensitivity, resolution, speed simultaneously.</a:t>
            </a:r>
          </a:p>
          <a:p>
            <a:pPr lvl="1"/>
            <a:r>
              <a:rPr lang="en-US" altLang="ko-KR" dirty="0"/>
              <a:t>Iterative reconstruction algorithm.</a:t>
            </a:r>
          </a:p>
          <a:p>
            <a:pPr lvl="2"/>
            <a:r>
              <a:rPr lang="en-US" altLang="ko-KR" dirty="0"/>
              <a:t>Two-point Iterative Shrinkage Threshold (</a:t>
            </a:r>
            <a:r>
              <a:rPr lang="en-US" altLang="ko-KR" dirty="0" err="1"/>
              <a:t>TwIST</a:t>
            </a:r>
            <a:r>
              <a:rPr lang="en-US" altLang="ko-KR" dirty="0"/>
              <a:t>).</a:t>
            </a:r>
          </a:p>
          <a:p>
            <a:pPr lvl="1"/>
            <a:r>
              <a:rPr lang="en-US" altLang="ko-KR" dirty="0"/>
              <a:t>AI-based reconstruction algorithm.</a:t>
            </a:r>
          </a:p>
          <a:p>
            <a:pPr lvl="2"/>
            <a:r>
              <a:rPr lang="en-US" altLang="ko-KR" dirty="0"/>
              <a:t>CNN based UNet architecture in [7].</a:t>
            </a:r>
          </a:p>
          <a:p>
            <a:pPr lvl="2"/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4B7655-AF40-CF1B-78A0-DBFCA3AE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0D96C93-2133-2D3D-D89A-56EBE8A1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2BF6045-3202-1F1A-341C-BA3E3CB78520}"/>
              </a:ext>
            </a:extLst>
          </p:cNvPr>
          <p:cNvGrpSpPr>
            <a:grpSpLocks noChangeAspect="1"/>
          </p:cNvGrpSpPr>
          <p:nvPr/>
        </p:nvGrpSpPr>
        <p:grpSpPr>
          <a:xfrm>
            <a:off x="6178352" y="2121003"/>
            <a:ext cx="5629648" cy="3926852"/>
            <a:chOff x="6048000" y="2032563"/>
            <a:chExt cx="5911199" cy="412324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0B64DED-F411-BD18-365D-8DC54F0E5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8000" y="2032563"/>
              <a:ext cx="5911199" cy="37846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DFA223-A1B9-3A30-D5FF-FCC17F9CE718}"/>
                </a:ext>
              </a:extLst>
            </p:cNvPr>
            <p:cNvSpPr txBox="1"/>
            <p:nvPr/>
          </p:nvSpPr>
          <p:spPr>
            <a:xfrm>
              <a:off x="6048000" y="5817250"/>
              <a:ext cx="398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Fig 1. C, a photograph of proposed HS camera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07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322FF8-675C-8316-FD47-B6A7CFE6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6F8FC2-9169-5717-F0C2-86742203B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Contribution</a:t>
            </a:r>
          </a:p>
          <a:p>
            <a:pPr lvl="1"/>
            <a:r>
              <a:rPr lang="en-US" altLang="ko-KR" dirty="0"/>
              <a:t>Achieve video-rate (30~ fps), high spatial resolution (480p),</a:t>
            </a:r>
            <a:r>
              <a:rPr lang="ko-KR" altLang="en-US" dirty="0"/>
              <a:t> </a:t>
            </a:r>
            <a:r>
              <a:rPr lang="en-US" altLang="ko-KR" dirty="0"/>
              <a:t>high sensitivity (46.4%) at the same time.</a:t>
            </a:r>
          </a:p>
          <a:p>
            <a:r>
              <a:rPr lang="en-US" altLang="ko-KR" dirty="0"/>
              <a:t>Novelty</a:t>
            </a:r>
          </a:p>
          <a:p>
            <a:pPr lvl="1"/>
            <a:r>
              <a:rPr lang="en-US" altLang="ko-KR" dirty="0"/>
              <a:t>Method to design random FP filter array.</a:t>
            </a:r>
          </a:p>
          <a:p>
            <a:pPr lvl="2"/>
            <a:r>
              <a:rPr lang="en-US" altLang="ko-KR" dirty="0"/>
              <a:t>Incoherent between transmittance.</a:t>
            </a:r>
          </a:p>
          <a:p>
            <a:pPr lvl="2"/>
            <a:r>
              <a:rPr lang="en-US" altLang="ko-KR" dirty="0"/>
              <a:t>Large variance of transmittance across the location of filter.</a:t>
            </a:r>
          </a:p>
          <a:p>
            <a:r>
              <a:rPr lang="en-US" altLang="ko-KR" dirty="0"/>
              <a:t>Limitation</a:t>
            </a:r>
          </a:p>
          <a:p>
            <a:pPr lvl="1"/>
            <a:r>
              <a:rPr lang="en-US" altLang="ko-KR" dirty="0"/>
              <a:t>Spectral resolution is still low (20 bands, other HSI dataset has more than 30 bands).</a:t>
            </a:r>
          </a:p>
          <a:p>
            <a:pPr lvl="1"/>
            <a:r>
              <a:rPr lang="en-US" altLang="ko-KR" dirty="0"/>
              <a:t>AI-based reconstruction results are not clear.</a:t>
            </a:r>
          </a:p>
          <a:p>
            <a:pPr lvl="2"/>
            <a:r>
              <a:rPr lang="en-US" altLang="ko-KR" dirty="0"/>
              <a:t>They said that they achieved over 30 fps with FHD resolution using AI-based reconstruction, but no actual demonstration.</a:t>
            </a:r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A675AE-D232-6188-B7DA-79D5917D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INFONET LAB.</a:t>
            </a:r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8102AC-44CA-2AA0-D29D-5BDF4FA9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04C-37EB-4E97-9A8D-8A16107CF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pt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489</TotalTime>
  <Words>1321</Words>
  <Application>Microsoft Office PowerPoint</Application>
  <PresentationFormat>와이드스크린</PresentationFormat>
  <Paragraphs>175</Paragraphs>
  <Slides>17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6" baseType="lpstr">
      <vt:lpstr>GraphikNaturel-Semibold</vt:lpstr>
      <vt:lpstr>Harding</vt:lpstr>
      <vt:lpstr>Harding-Bold</vt:lpstr>
      <vt:lpstr>Arial</vt:lpstr>
      <vt:lpstr>Calibri</vt:lpstr>
      <vt:lpstr>Cambria Math</vt:lpstr>
      <vt:lpstr>Courier New</vt:lpstr>
      <vt:lpstr>Wingdings</vt:lpstr>
      <vt:lpstr>Office 테마</vt:lpstr>
      <vt:lpstr>Video-rate hyperspectral camera based on a  CMOS-compatible random array of Fabry-Pérot filters</vt:lpstr>
      <vt:lpstr>Why This paper [1]</vt:lpstr>
      <vt:lpstr>Background</vt:lpstr>
      <vt:lpstr>Hyperspectral Image (HSI)</vt:lpstr>
      <vt:lpstr>Hyperspectral Camera</vt:lpstr>
      <vt:lpstr>Computational Approach</vt:lpstr>
      <vt:lpstr>Video-rate hyperspectral camera based on a  CMOS-compatible random array of Fabry-Pérot filters</vt:lpstr>
      <vt:lpstr>Overview</vt:lpstr>
      <vt:lpstr>Overview</vt:lpstr>
      <vt:lpstr>FP Resonator</vt:lpstr>
      <vt:lpstr>FP filters</vt:lpstr>
      <vt:lpstr>FP filters: Spectral Randomness</vt:lpstr>
      <vt:lpstr>FP filters: Spatial Randomness</vt:lpstr>
      <vt:lpstr>Results: Spectral Reconstruction</vt:lpstr>
      <vt:lpstr>Results: Video Demo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Jioh Lee</dc:creator>
  <cp:lastModifiedBy>이지오</cp:lastModifiedBy>
  <cp:revision>478</cp:revision>
  <dcterms:created xsi:type="dcterms:W3CDTF">2023-10-25T06:09:37Z</dcterms:created>
  <dcterms:modified xsi:type="dcterms:W3CDTF">2024-07-05T06:58:15Z</dcterms:modified>
</cp:coreProperties>
</file>