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64" r:id="rId2"/>
    <p:sldId id="257" r:id="rId3"/>
    <p:sldId id="265" r:id="rId4"/>
    <p:sldId id="283" r:id="rId5"/>
    <p:sldId id="284" r:id="rId6"/>
    <p:sldId id="269" r:id="rId7"/>
    <p:sldId id="285" r:id="rId8"/>
    <p:sldId id="270" r:id="rId9"/>
    <p:sldId id="286" r:id="rId10"/>
    <p:sldId id="287" r:id="rId11"/>
    <p:sldId id="289" r:id="rId12"/>
    <p:sldId id="290" r:id="rId13"/>
    <p:sldId id="291" r:id="rId14"/>
    <p:sldId id="292" r:id="rId15"/>
    <p:sldId id="323" r:id="rId16"/>
    <p:sldId id="293" r:id="rId17"/>
    <p:sldId id="294" r:id="rId18"/>
    <p:sldId id="295" r:id="rId19"/>
    <p:sldId id="296" r:id="rId20"/>
    <p:sldId id="298" r:id="rId21"/>
    <p:sldId id="299" r:id="rId22"/>
    <p:sldId id="300" r:id="rId23"/>
    <p:sldId id="302" r:id="rId24"/>
    <p:sldId id="303" r:id="rId25"/>
    <p:sldId id="304" r:id="rId26"/>
    <p:sldId id="305" r:id="rId27"/>
    <p:sldId id="306" r:id="rId28"/>
    <p:sldId id="307" r:id="rId29"/>
    <p:sldId id="308" r:id="rId30"/>
    <p:sldId id="324" r:id="rId31"/>
    <p:sldId id="309" r:id="rId32"/>
    <p:sldId id="312" r:id="rId33"/>
    <p:sldId id="311" r:id="rId34"/>
    <p:sldId id="313" r:id="rId35"/>
    <p:sldId id="314" r:id="rId36"/>
    <p:sldId id="315" r:id="rId37"/>
    <p:sldId id="317" r:id="rId38"/>
    <p:sldId id="322" r:id="rId39"/>
    <p:sldId id="318" r:id="rId40"/>
    <p:sldId id="319" r:id="rId41"/>
    <p:sldId id="320" r:id="rId42"/>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0" autoAdjust="0"/>
    <p:restoredTop sz="94660"/>
  </p:normalViewPr>
  <p:slideViewPr>
    <p:cSldViewPr snapToGrid="0">
      <p:cViewPr varScale="1">
        <p:scale>
          <a:sx n="116" d="100"/>
          <a:sy n="116" d="100"/>
        </p:scale>
        <p:origin x="126"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A12D7-2DD2-434E-976A-7DDA17A570ED}" type="datetimeFigureOut">
              <a:rPr lang="ko-KR" altLang="en-US" smtClean="0"/>
              <a:t>2024-06-07</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1C8A3-D1F2-4441-B841-1561C1EC05D4}" type="slidenum">
              <a:rPr lang="ko-KR" altLang="en-US" smtClean="0"/>
              <a:t>‹#›</a:t>
            </a:fld>
            <a:endParaRPr lang="ko-KR" altLang="en-US"/>
          </a:p>
        </p:txBody>
      </p:sp>
    </p:spTree>
    <p:extLst>
      <p:ext uri="{BB962C8B-B14F-4D97-AF65-F5344CB8AC3E}">
        <p14:creationId xmlns:p14="http://schemas.microsoft.com/office/powerpoint/2010/main" val="2158433791"/>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a:t>
            </a:fld>
            <a:endParaRPr lang="ko-KR" altLang="en-US"/>
          </a:p>
        </p:txBody>
      </p:sp>
    </p:spTree>
    <p:extLst>
      <p:ext uri="{BB962C8B-B14F-4D97-AF65-F5344CB8AC3E}">
        <p14:creationId xmlns:p14="http://schemas.microsoft.com/office/powerpoint/2010/main" val="25457455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11</a:t>
            </a:fld>
            <a:endParaRPr lang="ko-KR" altLang="en-US"/>
          </a:p>
        </p:txBody>
      </p:sp>
    </p:spTree>
    <p:extLst>
      <p:ext uri="{BB962C8B-B14F-4D97-AF65-F5344CB8AC3E}">
        <p14:creationId xmlns:p14="http://schemas.microsoft.com/office/powerpoint/2010/main" val="41811473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12</a:t>
            </a:fld>
            <a:endParaRPr lang="ko-KR" altLang="en-US"/>
          </a:p>
        </p:txBody>
      </p:sp>
    </p:spTree>
    <p:extLst>
      <p:ext uri="{BB962C8B-B14F-4D97-AF65-F5344CB8AC3E}">
        <p14:creationId xmlns:p14="http://schemas.microsoft.com/office/powerpoint/2010/main" val="23079990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13</a:t>
            </a:fld>
            <a:endParaRPr lang="ko-KR" altLang="en-US"/>
          </a:p>
        </p:txBody>
      </p:sp>
    </p:spTree>
    <p:extLst>
      <p:ext uri="{BB962C8B-B14F-4D97-AF65-F5344CB8AC3E}">
        <p14:creationId xmlns:p14="http://schemas.microsoft.com/office/powerpoint/2010/main" val="39832941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14</a:t>
            </a:fld>
            <a:endParaRPr lang="ko-KR" altLang="en-US"/>
          </a:p>
        </p:txBody>
      </p:sp>
    </p:spTree>
    <p:extLst>
      <p:ext uri="{BB962C8B-B14F-4D97-AF65-F5344CB8AC3E}">
        <p14:creationId xmlns:p14="http://schemas.microsoft.com/office/powerpoint/2010/main" val="40545204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15</a:t>
            </a:fld>
            <a:endParaRPr lang="ko-KR" altLang="en-US"/>
          </a:p>
        </p:txBody>
      </p:sp>
    </p:spTree>
    <p:extLst>
      <p:ext uri="{BB962C8B-B14F-4D97-AF65-F5344CB8AC3E}">
        <p14:creationId xmlns:p14="http://schemas.microsoft.com/office/powerpoint/2010/main" val="5768011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16</a:t>
            </a:fld>
            <a:endParaRPr lang="ko-KR" altLang="en-US"/>
          </a:p>
        </p:txBody>
      </p:sp>
    </p:spTree>
    <p:extLst>
      <p:ext uri="{BB962C8B-B14F-4D97-AF65-F5344CB8AC3E}">
        <p14:creationId xmlns:p14="http://schemas.microsoft.com/office/powerpoint/2010/main" val="6877574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17</a:t>
            </a:fld>
            <a:endParaRPr lang="ko-KR" altLang="en-US"/>
          </a:p>
        </p:txBody>
      </p:sp>
    </p:spTree>
    <p:extLst>
      <p:ext uri="{BB962C8B-B14F-4D97-AF65-F5344CB8AC3E}">
        <p14:creationId xmlns:p14="http://schemas.microsoft.com/office/powerpoint/2010/main" val="5460200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18</a:t>
            </a:fld>
            <a:endParaRPr lang="ko-KR" altLang="en-US"/>
          </a:p>
        </p:txBody>
      </p:sp>
    </p:spTree>
    <p:extLst>
      <p:ext uri="{BB962C8B-B14F-4D97-AF65-F5344CB8AC3E}">
        <p14:creationId xmlns:p14="http://schemas.microsoft.com/office/powerpoint/2010/main" val="34480096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19</a:t>
            </a:fld>
            <a:endParaRPr lang="ko-KR" altLang="en-US"/>
          </a:p>
        </p:txBody>
      </p:sp>
    </p:spTree>
    <p:extLst>
      <p:ext uri="{BB962C8B-B14F-4D97-AF65-F5344CB8AC3E}">
        <p14:creationId xmlns:p14="http://schemas.microsoft.com/office/powerpoint/2010/main" val="137150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20</a:t>
            </a:fld>
            <a:endParaRPr lang="ko-KR" altLang="en-US"/>
          </a:p>
        </p:txBody>
      </p:sp>
    </p:spTree>
    <p:extLst>
      <p:ext uri="{BB962C8B-B14F-4D97-AF65-F5344CB8AC3E}">
        <p14:creationId xmlns:p14="http://schemas.microsoft.com/office/powerpoint/2010/main" val="3964313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a:t>
            </a:fld>
            <a:endParaRPr lang="ko-KR" altLang="en-US"/>
          </a:p>
        </p:txBody>
      </p:sp>
    </p:spTree>
    <p:extLst>
      <p:ext uri="{BB962C8B-B14F-4D97-AF65-F5344CB8AC3E}">
        <p14:creationId xmlns:p14="http://schemas.microsoft.com/office/powerpoint/2010/main" val="6164328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21</a:t>
            </a:fld>
            <a:endParaRPr lang="ko-KR" altLang="en-US"/>
          </a:p>
        </p:txBody>
      </p:sp>
    </p:spTree>
    <p:extLst>
      <p:ext uri="{BB962C8B-B14F-4D97-AF65-F5344CB8AC3E}">
        <p14:creationId xmlns:p14="http://schemas.microsoft.com/office/powerpoint/2010/main" val="4724981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22</a:t>
            </a:fld>
            <a:endParaRPr lang="ko-KR" altLang="en-US"/>
          </a:p>
        </p:txBody>
      </p:sp>
    </p:spTree>
    <p:extLst>
      <p:ext uri="{BB962C8B-B14F-4D97-AF65-F5344CB8AC3E}">
        <p14:creationId xmlns:p14="http://schemas.microsoft.com/office/powerpoint/2010/main" val="40678172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23</a:t>
            </a:fld>
            <a:endParaRPr lang="ko-KR" altLang="en-US"/>
          </a:p>
        </p:txBody>
      </p:sp>
    </p:spTree>
    <p:extLst>
      <p:ext uri="{BB962C8B-B14F-4D97-AF65-F5344CB8AC3E}">
        <p14:creationId xmlns:p14="http://schemas.microsoft.com/office/powerpoint/2010/main" val="28275415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24</a:t>
            </a:fld>
            <a:endParaRPr lang="ko-KR" altLang="en-US"/>
          </a:p>
        </p:txBody>
      </p:sp>
    </p:spTree>
    <p:extLst>
      <p:ext uri="{BB962C8B-B14F-4D97-AF65-F5344CB8AC3E}">
        <p14:creationId xmlns:p14="http://schemas.microsoft.com/office/powerpoint/2010/main" val="209297564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25</a:t>
            </a:fld>
            <a:endParaRPr lang="ko-KR" altLang="en-US"/>
          </a:p>
        </p:txBody>
      </p:sp>
    </p:spTree>
    <p:extLst>
      <p:ext uri="{BB962C8B-B14F-4D97-AF65-F5344CB8AC3E}">
        <p14:creationId xmlns:p14="http://schemas.microsoft.com/office/powerpoint/2010/main" val="28250698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26</a:t>
            </a:fld>
            <a:endParaRPr lang="ko-KR" altLang="en-US"/>
          </a:p>
        </p:txBody>
      </p:sp>
    </p:spTree>
    <p:extLst>
      <p:ext uri="{BB962C8B-B14F-4D97-AF65-F5344CB8AC3E}">
        <p14:creationId xmlns:p14="http://schemas.microsoft.com/office/powerpoint/2010/main" val="28942865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27</a:t>
            </a:fld>
            <a:endParaRPr lang="ko-KR" altLang="en-US"/>
          </a:p>
        </p:txBody>
      </p:sp>
    </p:spTree>
    <p:extLst>
      <p:ext uri="{BB962C8B-B14F-4D97-AF65-F5344CB8AC3E}">
        <p14:creationId xmlns:p14="http://schemas.microsoft.com/office/powerpoint/2010/main" val="22665550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28</a:t>
            </a:fld>
            <a:endParaRPr lang="ko-KR" altLang="en-US"/>
          </a:p>
        </p:txBody>
      </p:sp>
    </p:spTree>
    <p:extLst>
      <p:ext uri="{BB962C8B-B14F-4D97-AF65-F5344CB8AC3E}">
        <p14:creationId xmlns:p14="http://schemas.microsoft.com/office/powerpoint/2010/main" val="32069066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29</a:t>
            </a:fld>
            <a:endParaRPr lang="ko-KR" altLang="en-US"/>
          </a:p>
        </p:txBody>
      </p:sp>
    </p:spTree>
    <p:extLst>
      <p:ext uri="{BB962C8B-B14F-4D97-AF65-F5344CB8AC3E}">
        <p14:creationId xmlns:p14="http://schemas.microsoft.com/office/powerpoint/2010/main" val="22199144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30</a:t>
            </a:fld>
            <a:endParaRPr lang="ko-KR" altLang="en-US"/>
          </a:p>
        </p:txBody>
      </p:sp>
    </p:spTree>
    <p:extLst>
      <p:ext uri="{BB962C8B-B14F-4D97-AF65-F5344CB8AC3E}">
        <p14:creationId xmlns:p14="http://schemas.microsoft.com/office/powerpoint/2010/main" val="1316456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4</a:t>
            </a:fld>
            <a:endParaRPr lang="ko-KR" altLang="en-US"/>
          </a:p>
        </p:txBody>
      </p:sp>
    </p:spTree>
    <p:extLst>
      <p:ext uri="{BB962C8B-B14F-4D97-AF65-F5344CB8AC3E}">
        <p14:creationId xmlns:p14="http://schemas.microsoft.com/office/powerpoint/2010/main" val="30240132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31</a:t>
            </a:fld>
            <a:endParaRPr lang="ko-KR" altLang="en-US"/>
          </a:p>
        </p:txBody>
      </p:sp>
    </p:spTree>
    <p:extLst>
      <p:ext uri="{BB962C8B-B14F-4D97-AF65-F5344CB8AC3E}">
        <p14:creationId xmlns:p14="http://schemas.microsoft.com/office/powerpoint/2010/main" val="38185694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32</a:t>
            </a:fld>
            <a:endParaRPr lang="ko-KR" altLang="en-US"/>
          </a:p>
        </p:txBody>
      </p:sp>
    </p:spTree>
    <p:extLst>
      <p:ext uri="{BB962C8B-B14F-4D97-AF65-F5344CB8AC3E}">
        <p14:creationId xmlns:p14="http://schemas.microsoft.com/office/powerpoint/2010/main" val="217187005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33</a:t>
            </a:fld>
            <a:endParaRPr lang="ko-KR" altLang="en-US"/>
          </a:p>
        </p:txBody>
      </p:sp>
    </p:spTree>
    <p:extLst>
      <p:ext uri="{BB962C8B-B14F-4D97-AF65-F5344CB8AC3E}">
        <p14:creationId xmlns:p14="http://schemas.microsoft.com/office/powerpoint/2010/main" val="364345178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34</a:t>
            </a:fld>
            <a:endParaRPr lang="ko-KR" altLang="en-US"/>
          </a:p>
        </p:txBody>
      </p:sp>
    </p:spTree>
    <p:extLst>
      <p:ext uri="{BB962C8B-B14F-4D97-AF65-F5344CB8AC3E}">
        <p14:creationId xmlns:p14="http://schemas.microsoft.com/office/powerpoint/2010/main" val="27089894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35</a:t>
            </a:fld>
            <a:endParaRPr lang="ko-KR" altLang="en-US"/>
          </a:p>
        </p:txBody>
      </p:sp>
    </p:spTree>
    <p:extLst>
      <p:ext uri="{BB962C8B-B14F-4D97-AF65-F5344CB8AC3E}">
        <p14:creationId xmlns:p14="http://schemas.microsoft.com/office/powerpoint/2010/main" val="36165503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36</a:t>
            </a:fld>
            <a:endParaRPr lang="ko-KR" altLang="en-US"/>
          </a:p>
        </p:txBody>
      </p:sp>
    </p:spTree>
    <p:extLst>
      <p:ext uri="{BB962C8B-B14F-4D97-AF65-F5344CB8AC3E}">
        <p14:creationId xmlns:p14="http://schemas.microsoft.com/office/powerpoint/2010/main" val="16292227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37</a:t>
            </a:fld>
            <a:endParaRPr lang="ko-KR" altLang="en-US"/>
          </a:p>
        </p:txBody>
      </p:sp>
    </p:spTree>
    <p:extLst>
      <p:ext uri="{BB962C8B-B14F-4D97-AF65-F5344CB8AC3E}">
        <p14:creationId xmlns:p14="http://schemas.microsoft.com/office/powerpoint/2010/main" val="131359831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38</a:t>
            </a:fld>
            <a:endParaRPr lang="ko-KR" altLang="en-US"/>
          </a:p>
        </p:txBody>
      </p:sp>
    </p:spTree>
    <p:extLst>
      <p:ext uri="{BB962C8B-B14F-4D97-AF65-F5344CB8AC3E}">
        <p14:creationId xmlns:p14="http://schemas.microsoft.com/office/powerpoint/2010/main" val="5613231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39</a:t>
            </a:fld>
            <a:endParaRPr lang="ko-KR" altLang="en-US"/>
          </a:p>
        </p:txBody>
      </p:sp>
    </p:spTree>
    <p:extLst>
      <p:ext uri="{BB962C8B-B14F-4D97-AF65-F5344CB8AC3E}">
        <p14:creationId xmlns:p14="http://schemas.microsoft.com/office/powerpoint/2010/main" val="29600424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40</a:t>
            </a:fld>
            <a:endParaRPr lang="ko-KR" altLang="en-US"/>
          </a:p>
        </p:txBody>
      </p:sp>
    </p:spTree>
    <p:extLst>
      <p:ext uri="{BB962C8B-B14F-4D97-AF65-F5344CB8AC3E}">
        <p14:creationId xmlns:p14="http://schemas.microsoft.com/office/powerpoint/2010/main" val="4007959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5</a:t>
            </a:fld>
            <a:endParaRPr lang="ko-KR" altLang="en-US"/>
          </a:p>
        </p:txBody>
      </p:sp>
    </p:spTree>
    <p:extLst>
      <p:ext uri="{BB962C8B-B14F-4D97-AF65-F5344CB8AC3E}">
        <p14:creationId xmlns:p14="http://schemas.microsoft.com/office/powerpoint/2010/main" val="274388690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41</a:t>
            </a:fld>
            <a:endParaRPr lang="ko-KR" altLang="en-US"/>
          </a:p>
        </p:txBody>
      </p:sp>
    </p:spTree>
    <p:extLst>
      <p:ext uri="{BB962C8B-B14F-4D97-AF65-F5344CB8AC3E}">
        <p14:creationId xmlns:p14="http://schemas.microsoft.com/office/powerpoint/2010/main" val="4068838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6</a:t>
            </a:fld>
            <a:endParaRPr lang="ko-KR" altLang="en-US"/>
          </a:p>
        </p:txBody>
      </p:sp>
    </p:spTree>
    <p:extLst>
      <p:ext uri="{BB962C8B-B14F-4D97-AF65-F5344CB8AC3E}">
        <p14:creationId xmlns:p14="http://schemas.microsoft.com/office/powerpoint/2010/main" val="2273115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7</a:t>
            </a:fld>
            <a:endParaRPr lang="ko-KR" altLang="en-US"/>
          </a:p>
        </p:txBody>
      </p:sp>
    </p:spTree>
    <p:extLst>
      <p:ext uri="{BB962C8B-B14F-4D97-AF65-F5344CB8AC3E}">
        <p14:creationId xmlns:p14="http://schemas.microsoft.com/office/powerpoint/2010/main" val="2593529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8</a:t>
            </a:fld>
            <a:endParaRPr lang="ko-KR" altLang="en-US"/>
          </a:p>
        </p:txBody>
      </p:sp>
    </p:spTree>
    <p:extLst>
      <p:ext uri="{BB962C8B-B14F-4D97-AF65-F5344CB8AC3E}">
        <p14:creationId xmlns:p14="http://schemas.microsoft.com/office/powerpoint/2010/main" val="3225427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9</a:t>
            </a:fld>
            <a:endParaRPr lang="ko-KR" altLang="en-US"/>
          </a:p>
        </p:txBody>
      </p:sp>
    </p:spTree>
    <p:extLst>
      <p:ext uri="{BB962C8B-B14F-4D97-AF65-F5344CB8AC3E}">
        <p14:creationId xmlns:p14="http://schemas.microsoft.com/office/powerpoint/2010/main" val="4709955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en-US" altLang="ko-KR" dirty="0"/>
          </a:p>
        </p:txBody>
      </p:sp>
      <p:sp>
        <p:nvSpPr>
          <p:cNvPr id="4" name="슬라이드 번호 개체 틀 3"/>
          <p:cNvSpPr>
            <a:spLocks noGrp="1"/>
          </p:cNvSpPr>
          <p:nvPr>
            <p:ph type="sldNum" sz="quarter" idx="5"/>
          </p:nvPr>
        </p:nvSpPr>
        <p:spPr/>
        <p:txBody>
          <a:bodyPr/>
          <a:lstStyle/>
          <a:p>
            <a:fld id="{178F714A-D1DB-4C25-BCDC-D0CDC0E8A3BF}" type="slidenum">
              <a:rPr lang="ko-KR" altLang="en-US" smtClean="0"/>
              <a:t>10</a:t>
            </a:fld>
            <a:endParaRPr lang="ko-KR" altLang="en-US"/>
          </a:p>
        </p:txBody>
      </p:sp>
    </p:spTree>
    <p:extLst>
      <p:ext uri="{BB962C8B-B14F-4D97-AF65-F5344CB8AC3E}">
        <p14:creationId xmlns:p14="http://schemas.microsoft.com/office/powerpoint/2010/main" val="2074300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1524000" y="1122363"/>
            <a:ext cx="9144000" cy="2387600"/>
          </a:xfrm>
        </p:spPr>
        <p:txBody>
          <a:bodyPr anchor="b"/>
          <a:lstStyle>
            <a:lvl1pPr algn="ctr">
              <a:defRPr sz="6000"/>
            </a:lvl1pPr>
          </a:lstStyle>
          <a:p>
            <a:r>
              <a:rPr lang="ko-KR" altLang="en-US" smtClean="0"/>
              <a:t>마스터 제목 스타일 편집</a:t>
            </a:r>
            <a:endParaRPr lang="ko-KR" altLang="en-US"/>
          </a:p>
        </p:txBody>
      </p:sp>
      <p:sp>
        <p:nvSpPr>
          <p:cNvPr id="3" name="부제목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smtClean="0"/>
              <a:t>클릭하여 마스터 부제목 스타일 편집</a:t>
            </a:r>
            <a:endParaRPr lang="ko-KR" altLang="en-US"/>
          </a:p>
        </p:txBody>
      </p:sp>
      <p:sp>
        <p:nvSpPr>
          <p:cNvPr id="4" name="날짜 개체 틀 3"/>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34912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3096604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8724900" y="365125"/>
            <a:ext cx="2628900" cy="5811838"/>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838200" y="365125"/>
            <a:ext cx="7734300" cy="5811838"/>
          </a:xfrm>
        </p:spPr>
        <p:txBody>
          <a:bodyPr vert="eaVert"/>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322020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제목 및 내용">
    <p:spTree>
      <p:nvGrpSpPr>
        <p:cNvPr id="1" name=""/>
        <p:cNvGrpSpPr/>
        <p:nvPr/>
      </p:nvGrpSpPr>
      <p:grpSpPr>
        <a:xfrm>
          <a:off x="0" y="0"/>
          <a:ext cx="0" cy="0"/>
          <a:chOff x="0" y="0"/>
          <a:chExt cx="0" cy="0"/>
        </a:xfrm>
      </p:grpSpPr>
      <p:sp>
        <p:nvSpPr>
          <p:cNvPr id="13" name="제목 1"/>
          <p:cNvSpPr>
            <a:spLocks noGrp="1"/>
          </p:cNvSpPr>
          <p:nvPr>
            <p:ph type="title" hasCustomPrompt="1"/>
          </p:nvPr>
        </p:nvSpPr>
        <p:spPr>
          <a:xfrm>
            <a:off x="389457" y="406038"/>
            <a:ext cx="11413085" cy="797922"/>
          </a:xfrm>
          <a:prstGeom prst="rect">
            <a:avLst/>
          </a:prstGeom>
        </p:spPr>
        <p:txBody>
          <a:bodyPr>
            <a:normAutofit/>
          </a:bodyPr>
          <a:lstStyle>
            <a:lvl1pPr>
              <a:defRPr sz="3600" b="1" i="0">
                <a:solidFill>
                  <a:schemeClr val="tx1">
                    <a:lumMod val="75000"/>
                    <a:lumOff val="25000"/>
                  </a:schemeClr>
                </a:solidFill>
                <a:effectLst/>
                <a:latin typeface="Arial" panose="020B0604020202020204" pitchFamily="34" charset="0"/>
                <a:cs typeface="Arial" panose="020B0604020202020204" pitchFamily="34" charset="0"/>
              </a:defRPr>
            </a:lvl1pPr>
          </a:lstStyle>
          <a:p>
            <a:r>
              <a:rPr lang="en-US" altLang="ko-KR" dirty="0"/>
              <a:t>Sub-Title</a:t>
            </a:r>
            <a:endParaRPr lang="ko-KR" altLang="en-US" dirty="0"/>
          </a:p>
        </p:txBody>
      </p:sp>
      <p:sp>
        <p:nvSpPr>
          <p:cNvPr id="4" name="텍스트 개체 틀 3"/>
          <p:cNvSpPr>
            <a:spLocks noGrp="1"/>
          </p:cNvSpPr>
          <p:nvPr>
            <p:ph type="body" sz="quarter" idx="10" hasCustomPrompt="1"/>
          </p:nvPr>
        </p:nvSpPr>
        <p:spPr>
          <a:xfrm>
            <a:off x="389457" y="1402080"/>
            <a:ext cx="11414125" cy="5131889"/>
          </a:xfrm>
          <a:prstGeom prst="rect">
            <a:avLst/>
          </a:prstGeom>
        </p:spPr>
        <p:txBody>
          <a:bodyPr/>
          <a:lstStyle>
            <a:lvl1pPr marL="0" indent="0">
              <a:buNone/>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ltLang="ko-KR" dirty="0"/>
              <a:t>text</a:t>
            </a:r>
            <a:endParaRPr lang="ko-KR" altLang="en-US" dirty="0"/>
          </a:p>
        </p:txBody>
      </p:sp>
    </p:spTree>
    <p:extLst>
      <p:ext uri="{BB962C8B-B14F-4D97-AF65-F5344CB8AC3E}">
        <p14:creationId xmlns:p14="http://schemas.microsoft.com/office/powerpoint/2010/main" val="1680884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3762756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831850" y="1709738"/>
            <a:ext cx="10515600" cy="2852737"/>
          </a:xfrm>
        </p:spPr>
        <p:txBody>
          <a:bodyPr anchor="b"/>
          <a:lstStyle>
            <a:lvl1pPr>
              <a:defRPr sz="6000"/>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smtClean="0"/>
              <a:t>마스터 텍스트 스타일 편집</a:t>
            </a:r>
          </a:p>
        </p:txBody>
      </p:sp>
      <p:sp>
        <p:nvSpPr>
          <p:cNvPr id="4" name="날짜 개체 틀 3"/>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2433326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838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6172200" y="1825625"/>
            <a:ext cx="5181600" cy="435133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3081330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a:xfrm>
            <a:off x="839788" y="365125"/>
            <a:ext cx="10515600" cy="1325563"/>
          </a:xfrm>
        </p:spPr>
        <p:txBody>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4" name="내용 개체 틀 3"/>
          <p:cNvSpPr>
            <a:spLocks noGrp="1"/>
          </p:cNvSpPr>
          <p:nvPr>
            <p:ph sz="half" idx="2"/>
          </p:nvPr>
        </p:nvSpPr>
        <p:spPr>
          <a:xfrm>
            <a:off x="839788" y="2505075"/>
            <a:ext cx="5157787"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 편집</a:t>
            </a:r>
          </a:p>
        </p:txBody>
      </p:sp>
      <p:sp>
        <p:nvSpPr>
          <p:cNvPr id="6" name="내용 개체 틀 5"/>
          <p:cNvSpPr>
            <a:spLocks noGrp="1"/>
          </p:cNvSpPr>
          <p:nvPr>
            <p:ph sz="quarter" idx="4"/>
          </p:nvPr>
        </p:nvSpPr>
        <p:spPr>
          <a:xfrm>
            <a:off x="6172200" y="2505075"/>
            <a:ext cx="5183188" cy="3684588"/>
          </a:xfrm>
        </p:spPr>
        <p:txBody>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3516515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2053243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1465767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내용 개체 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73136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839788" y="457200"/>
            <a:ext cx="3932237" cy="1600200"/>
          </a:xfrm>
        </p:spPr>
        <p:txBody>
          <a:bodyPr anchor="b"/>
          <a:lstStyle>
            <a:lvl1pPr>
              <a:defRPr sz="3200"/>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smtClean="0"/>
              <a:t>마스터 텍스트 스타일 편집</a:t>
            </a:r>
          </a:p>
        </p:txBody>
      </p:sp>
      <p:sp>
        <p:nvSpPr>
          <p:cNvPr id="5" name="날짜 개체 틀 4"/>
          <p:cNvSpPr>
            <a:spLocks noGrp="1"/>
          </p:cNvSpPr>
          <p:nvPr>
            <p:ph type="dt" sz="half" idx="10"/>
          </p:nvPr>
        </p:nvSpPr>
        <p:spPr/>
        <p:txBody>
          <a:bodyPr/>
          <a:lstStyle/>
          <a:p>
            <a:fld id="{BF885EE7-C097-4EA1-B6DC-03F206F8EECA}" type="datetimeFigureOut">
              <a:rPr lang="ko-KR" altLang="en-US" smtClean="0"/>
              <a:t>2024-06-07</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2999424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smtClean="0"/>
              <a:t>마스터 텍스트 스타일 편집</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885EE7-C097-4EA1-B6DC-03F206F8EECA}" type="datetimeFigureOut">
              <a:rPr lang="ko-KR" altLang="en-US" smtClean="0"/>
              <a:t>2024-06-07</a:t>
            </a:fld>
            <a:endParaRPr lang="ko-KR" altLang="en-US"/>
          </a:p>
        </p:txBody>
      </p:sp>
      <p:sp>
        <p:nvSpPr>
          <p:cNvPr id="5" name="바닥글 개체 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DD8ADE-88A2-4600-9024-AEAAE6A70DAE}" type="slidenum">
              <a:rPr lang="ko-KR" altLang="en-US" smtClean="0"/>
              <a:t>‹#›</a:t>
            </a:fld>
            <a:endParaRPr lang="ko-KR" altLang="en-US"/>
          </a:p>
        </p:txBody>
      </p:sp>
    </p:spTree>
    <p:extLst>
      <p:ext uri="{BB962C8B-B14F-4D97-AF65-F5344CB8AC3E}">
        <p14:creationId xmlns:p14="http://schemas.microsoft.com/office/powerpoint/2010/main" val="1113836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2.xml"/><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3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3.xml"/><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3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4.xml"/><Relationship Id="rId1" Type="http://schemas.openxmlformats.org/officeDocument/2006/relationships/slideLayout" Target="../slideLayouts/slideLayout12.xml"/><Relationship Id="rId5" Type="http://schemas.openxmlformats.org/officeDocument/2006/relationships/image" Target="../media/image21.png"/><Relationship Id="rId4" Type="http://schemas.openxmlformats.org/officeDocument/2006/relationships/image" Target="../media/image20.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6574" y="1031308"/>
            <a:ext cx="12058852" cy="3148700"/>
          </a:xfrm>
        </p:spPr>
        <p:txBody>
          <a:bodyPr anchor="ctr">
            <a:normAutofit/>
          </a:bodyPr>
          <a:lstStyle/>
          <a:p>
            <a:pPr>
              <a:lnSpc>
                <a:spcPct val="100000"/>
              </a:lnSpc>
            </a:pPr>
            <a:r>
              <a:rPr lang="en-US" altLang="ko-KR" sz="3200" b="1" dirty="0" smtClean="0">
                <a:latin typeface="나눔스퀘어_ac" panose="020B0600000101010101" pitchFamily="50" charset="-127"/>
                <a:ea typeface="나눔스퀘어_ac" panose="020B0600000101010101" pitchFamily="50" charset="-127"/>
              </a:rPr>
              <a:t>Journal Club Presentation</a:t>
            </a:r>
            <a:r>
              <a:rPr lang="en-US" altLang="ko-KR" sz="3600" b="1" dirty="0" smtClean="0">
                <a:latin typeface="나눔스퀘어_ac" panose="020B0600000101010101" pitchFamily="50" charset="-127"/>
                <a:ea typeface="나눔스퀘어_ac" panose="020B0600000101010101" pitchFamily="50" charset="-127"/>
              </a:rPr>
              <a:t/>
            </a:r>
            <a:br>
              <a:rPr lang="en-US" altLang="ko-KR" sz="3600" b="1" dirty="0" smtClean="0">
                <a:latin typeface="나눔스퀘어_ac" panose="020B0600000101010101" pitchFamily="50" charset="-127"/>
                <a:ea typeface="나눔스퀘어_ac" panose="020B0600000101010101" pitchFamily="50" charset="-127"/>
              </a:rPr>
            </a:br>
            <a:r>
              <a:rPr lang="en-US" altLang="ko-KR" sz="3600" b="1" dirty="0" smtClean="0">
                <a:latin typeface="나눔스퀘어_ac" panose="020B0600000101010101" pitchFamily="50" charset="-127"/>
                <a:ea typeface="나눔스퀘어_ac" panose="020B0600000101010101" pitchFamily="50" charset="-127"/>
              </a:rPr>
              <a:t/>
            </a:r>
            <a:br>
              <a:rPr lang="en-US" altLang="ko-KR" sz="3600" b="1" dirty="0" smtClean="0">
                <a:latin typeface="나눔스퀘어_ac" panose="020B0600000101010101" pitchFamily="50" charset="-127"/>
                <a:ea typeface="나눔스퀘어_ac" panose="020B0600000101010101" pitchFamily="50" charset="-127"/>
              </a:rPr>
            </a:br>
            <a:r>
              <a:rPr lang="en-US" altLang="ko-KR" sz="3600" b="1" dirty="0">
                <a:latin typeface="나눔스퀘어_ac" panose="020B0600000101010101" pitchFamily="50" charset="-127"/>
                <a:ea typeface="나눔스퀘어_ac" panose="020B0600000101010101" pitchFamily="50" charset="-127"/>
              </a:rPr>
              <a:t>Sprints: Intermittent </a:t>
            </a:r>
            <a:r>
              <a:rPr lang="en-US" altLang="ko-KR" sz="3600" b="1" dirty="0" smtClean="0">
                <a:latin typeface="나눔스퀘어_ac" panose="020B0600000101010101" pitchFamily="50" charset="-127"/>
                <a:ea typeface="나눔스퀘어_ac" panose="020B0600000101010101" pitchFamily="50" charset="-127"/>
              </a:rPr>
              <a:t>Blockchain Pow Mining</a:t>
            </a:r>
            <a:br>
              <a:rPr lang="en-US" altLang="ko-KR" sz="3600" b="1" dirty="0" smtClean="0">
                <a:latin typeface="나눔스퀘어_ac" panose="020B0600000101010101" pitchFamily="50" charset="-127"/>
                <a:ea typeface="나눔스퀘어_ac" panose="020B0600000101010101" pitchFamily="50" charset="-127"/>
              </a:rPr>
            </a:br>
            <a:r>
              <a:rPr lang="en-US" altLang="ko-KR" sz="2000" b="1" dirty="0">
                <a:latin typeface="나눔스퀘어_ac" panose="020B0600000101010101" pitchFamily="50" charset="-127"/>
                <a:ea typeface="나눔스퀘어_ac" panose="020B0600000101010101" pitchFamily="50" charset="-127"/>
              </a:rPr>
              <a:t/>
            </a:r>
            <a:br>
              <a:rPr lang="en-US" altLang="ko-KR" sz="2000" b="1" dirty="0">
                <a:latin typeface="나눔스퀘어_ac" panose="020B0600000101010101" pitchFamily="50" charset="-127"/>
                <a:ea typeface="나눔스퀘어_ac" panose="020B0600000101010101" pitchFamily="50" charset="-127"/>
              </a:rPr>
            </a:br>
            <a:r>
              <a:rPr lang="en-US" altLang="ko-KR" sz="2000" b="1" dirty="0">
                <a:latin typeface="나눔스퀘어_ac" panose="020B0600000101010101" pitchFamily="50" charset="-127"/>
                <a:ea typeface="나눔스퀘어_ac" panose="020B0600000101010101" pitchFamily="50" charset="-127"/>
              </a:rPr>
              <a:t>Cryptology ePrint </a:t>
            </a:r>
            <a:r>
              <a:rPr lang="en-US" altLang="ko-KR" sz="2000" b="1" dirty="0" smtClean="0">
                <a:latin typeface="나눔스퀘어_ac" panose="020B0600000101010101" pitchFamily="50" charset="-127"/>
                <a:ea typeface="나눔스퀘어_ac" panose="020B0600000101010101" pitchFamily="50" charset="-127"/>
              </a:rPr>
              <a:t>Archive, 2023</a:t>
            </a:r>
            <a:endParaRPr lang="ko-KR" altLang="en-US" sz="2000" b="1" dirty="0">
              <a:latin typeface="나눔스퀘어_ac" panose="020B0600000101010101" pitchFamily="50" charset="-127"/>
              <a:ea typeface="나눔스퀘어_ac" panose="020B0600000101010101" pitchFamily="50" charset="-127"/>
            </a:endParaRPr>
          </a:p>
        </p:txBody>
      </p:sp>
      <p:sp>
        <p:nvSpPr>
          <p:cNvPr id="3" name="부제목 2"/>
          <p:cNvSpPr>
            <a:spLocks noGrp="1"/>
          </p:cNvSpPr>
          <p:nvPr>
            <p:ph type="subTitle" idx="1"/>
          </p:nvPr>
        </p:nvSpPr>
        <p:spPr>
          <a:xfrm>
            <a:off x="1524000" y="4180008"/>
            <a:ext cx="9144000" cy="1655762"/>
          </a:xfrm>
        </p:spPr>
        <p:txBody>
          <a:bodyPr>
            <a:normAutofit/>
          </a:bodyPr>
          <a:lstStyle/>
          <a:p>
            <a:endParaRPr lang="en-US" altLang="ko-KR" sz="1800" b="1" dirty="0" smtClean="0">
              <a:latin typeface="나눔스퀘어_ac" panose="020B0600000101010101" pitchFamily="50" charset="-127"/>
              <a:ea typeface="나눔스퀘어_ac" panose="020B0600000101010101" pitchFamily="50" charset="-127"/>
            </a:endParaRPr>
          </a:p>
          <a:p>
            <a:r>
              <a:rPr lang="en-US" altLang="ko-KR" sz="1800" b="1" dirty="0" smtClean="0">
                <a:latin typeface="나눔스퀘어_ac" panose="020B0600000101010101" pitchFamily="50" charset="-127"/>
                <a:ea typeface="나눔스퀘어_ac" panose="020B0600000101010101" pitchFamily="50" charset="-127"/>
              </a:rPr>
              <a:t>Seungmin Kim</a:t>
            </a:r>
          </a:p>
          <a:p>
            <a:r>
              <a:rPr lang="en-US" altLang="ko-KR" sz="1800" b="1" dirty="0" smtClean="0">
                <a:latin typeface="나눔스퀘어_ac" panose="020B0600000101010101" pitchFamily="50" charset="-127"/>
                <a:ea typeface="나눔스퀘어_ac" panose="020B0600000101010101" pitchFamily="50" charset="-127"/>
              </a:rPr>
              <a:t>2024.06.04</a:t>
            </a:r>
            <a:endParaRPr lang="ko-KR" altLang="en-US" sz="1800" b="1" dirty="0">
              <a:latin typeface="나눔스퀘어_ac" panose="020B0600000101010101" pitchFamily="50" charset="-127"/>
              <a:ea typeface="나눔스퀘어_ac" panose="020B0600000101010101" pitchFamily="50" charset="-127"/>
            </a:endParaRPr>
          </a:p>
        </p:txBody>
      </p:sp>
    </p:spTree>
    <p:extLst>
      <p:ext uri="{BB962C8B-B14F-4D97-AF65-F5344CB8AC3E}">
        <p14:creationId xmlns:p14="http://schemas.microsoft.com/office/powerpoint/2010/main" val="1965565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latin typeface="Calibri" panose="020F0502020204030204" pitchFamily="34" charset="0"/>
                <a:cs typeface="Calibri" panose="020F0502020204030204" pitchFamily="34" charset="0"/>
              </a:rPr>
              <a:t>4.Sprints</a:t>
            </a:r>
            <a:endParaRPr lang="en-US" altLang="ko-KR" sz="3200" dirty="0">
              <a:latin typeface="Calibri" panose="020F0502020204030204" pitchFamily="34" charset="0"/>
              <a:cs typeface="Calibri" panose="020F0502020204030204" pitchFamily="34" charset="0"/>
            </a:endParaRPr>
          </a:p>
        </p:txBody>
      </p:sp>
      <p:sp>
        <p:nvSpPr>
          <p:cNvPr id="9" name="텍스트 개체 틀 8"/>
          <p:cNvSpPr>
            <a:spLocks noGrp="1"/>
          </p:cNvSpPr>
          <p:nvPr>
            <p:ph type="body" sz="quarter" idx="10"/>
          </p:nvPr>
        </p:nvSpPr>
        <p:spPr>
          <a:xfrm>
            <a:off x="389457" y="1046435"/>
            <a:ext cx="11414125" cy="5708592"/>
          </a:xfrm>
        </p:spPr>
        <p:txBody>
          <a:bodyPr>
            <a:noAutofit/>
          </a:bodyPr>
          <a:lstStyle/>
          <a:p>
            <a:r>
              <a:rPr lang="en-US" altLang="ko-KR" sz="1800" b="1" dirty="0">
                <a:latin typeface="Calibri" panose="020F0502020204030204" pitchFamily="34" charset="0"/>
                <a:cs typeface="Calibri" panose="020F0502020204030204" pitchFamily="34" charset="0"/>
              </a:rPr>
              <a:t>Goal: The Sprints protocol defines a mining function q(</a:t>
            </a:r>
            <a:r>
              <a:rPr lang="el-GR" altLang="ko-KR" sz="1800" b="1" dirty="0">
                <a:latin typeface="Calibri" panose="020F0502020204030204" pitchFamily="34" charset="0"/>
                <a:cs typeface="Calibri" panose="020F0502020204030204" pitchFamily="34" charset="0"/>
              </a:rPr>
              <a:t>σ</a:t>
            </a:r>
            <a:r>
              <a:rPr lang="en-US" altLang="ko-KR" sz="1800" b="1" baseline="-25000" dirty="0" smtClean="0">
                <a:latin typeface="Calibri" panose="020F0502020204030204" pitchFamily="34" charset="0"/>
                <a:cs typeface="Calibri" panose="020F0502020204030204" pitchFamily="34" charset="0"/>
              </a:rPr>
              <a:t>p</a:t>
            </a:r>
            <a:r>
              <a:rPr lang="en-US" altLang="ko-KR" sz="1800" b="1" dirty="0" smtClean="0">
                <a:latin typeface="Calibri" panose="020F0502020204030204" pitchFamily="34" charset="0"/>
                <a:cs typeface="Calibri" panose="020F0502020204030204" pitchFamily="34" charset="0"/>
              </a:rPr>
              <a:t>)) </a:t>
            </a:r>
            <a:r>
              <a:rPr lang="en-US" altLang="ko-KR" sz="1800" b="1" dirty="0">
                <a:latin typeface="Calibri" panose="020F0502020204030204" pitchFamily="34" charset="0"/>
                <a:cs typeface="Calibri" panose="020F0502020204030204" pitchFamily="34" charset="0"/>
              </a:rPr>
              <a:t>and a validity function V(b</a:t>
            </a:r>
            <a:r>
              <a:rPr lang="en-US" altLang="ko-KR" sz="1800" b="1" dirty="0" smtClean="0">
                <a:latin typeface="Calibri" panose="020F0502020204030204" pitchFamily="34" charset="0"/>
                <a:cs typeface="Calibri" panose="020F0502020204030204" pitchFamily="34" charset="0"/>
              </a:rPr>
              <a:t>) </a:t>
            </a:r>
            <a:r>
              <a:rPr lang="en-US" altLang="ko-KR" sz="1800" b="1" dirty="0">
                <a:latin typeface="Calibri" panose="020F0502020204030204" pitchFamily="34" charset="0"/>
                <a:cs typeface="Calibri" panose="020F0502020204030204" pitchFamily="34" charset="0"/>
              </a:rPr>
              <a:t>for miner p to implement the ledger.</a:t>
            </a:r>
          </a:p>
          <a:p>
            <a:endParaRPr lang="en-US" altLang="ko-KR" sz="1800" dirty="0">
              <a:latin typeface="Calibri" panose="020F0502020204030204" pitchFamily="34" charset="0"/>
              <a:cs typeface="Calibri" panose="020F0502020204030204" pitchFamily="34" charset="0"/>
            </a:endParaRPr>
          </a:p>
          <a:p>
            <a:r>
              <a:rPr lang="en-US" altLang="ko-KR" sz="1800" b="1" dirty="0">
                <a:latin typeface="Calibri" panose="020F0502020204030204" pitchFamily="34" charset="0"/>
                <a:cs typeface="Calibri" panose="020F0502020204030204" pitchFamily="34" charset="0"/>
              </a:rPr>
              <a:t>Valid blocks:</a:t>
            </a:r>
          </a:p>
          <a:p>
            <a:r>
              <a:rPr lang="en-US" altLang="ko-KR" sz="1800" dirty="0">
                <a:latin typeface="Calibri" panose="020F0502020204030204" pitchFamily="34" charset="0"/>
                <a:cs typeface="Calibri" panose="020F0502020204030204" pitchFamily="34" charset="0"/>
              </a:rPr>
              <a:t>Puzzle Solutions: Includes two puzzle solutions: Proof of Delay (PoD) and Proof of Work (PoW).</a:t>
            </a:r>
          </a:p>
          <a:p>
            <a:pPr marL="342900" indent="-342900">
              <a:buFont typeface="Arial" panose="020B0604020202020204" pitchFamily="34" charset="0"/>
              <a:buChar char="•"/>
            </a:pPr>
            <a:r>
              <a:rPr lang="en-US" altLang="ko-KR" sz="1800" b="1" dirty="0">
                <a:latin typeface="Calibri" panose="020F0502020204030204" pitchFamily="34" charset="0"/>
                <a:cs typeface="Calibri" panose="020F0502020204030204" pitchFamily="34" charset="0"/>
              </a:rPr>
              <a:t>Proof of Delay (</a:t>
            </a:r>
            <a:r>
              <a:rPr lang="en-US" altLang="ko-KR" sz="1800" b="1" dirty="0" err="1">
                <a:latin typeface="Calibri" panose="020F0502020204030204" pitchFamily="34" charset="0"/>
                <a:cs typeface="Calibri" panose="020F0502020204030204" pitchFamily="34" charset="0"/>
              </a:rPr>
              <a:t>b</a:t>
            </a:r>
            <a:r>
              <a:rPr lang="en-US" altLang="ko-KR" sz="1800" b="1" baseline="30000" dirty="0" err="1">
                <a:latin typeface="Calibri" panose="020F0502020204030204" pitchFamily="34" charset="0"/>
                <a:cs typeface="Calibri" panose="020F0502020204030204" pitchFamily="34" charset="0"/>
              </a:rPr>
              <a:t>PoD</a:t>
            </a:r>
            <a:r>
              <a:rPr lang="en-US" altLang="ko-KR" sz="1800" b="1" dirty="0">
                <a:latin typeface="Calibri" panose="020F0502020204030204" pitchFamily="34" charset="0"/>
                <a:cs typeface="Calibri" panose="020F0502020204030204" pitchFamily="34" charset="0"/>
              </a:rPr>
              <a:t>)</a:t>
            </a:r>
            <a:r>
              <a:rPr lang="en-US" altLang="ko-KR" sz="1800" dirty="0">
                <a:latin typeface="Calibri" panose="020F0502020204030204" pitchFamily="34" charset="0"/>
                <a:cs typeface="Calibri" panose="020F0502020204030204" pitchFamily="34" charset="0"/>
              </a:rPr>
              <a:t>: Forcing sequential computations.</a:t>
            </a:r>
          </a:p>
          <a:p>
            <a:pPr marL="342900" indent="-342900">
              <a:buFont typeface="Arial" panose="020B0604020202020204" pitchFamily="34" charset="0"/>
              <a:buChar char="•"/>
            </a:pPr>
            <a:r>
              <a:rPr lang="en-US" altLang="ko-KR" sz="1800" b="1" dirty="0">
                <a:latin typeface="Calibri" panose="020F0502020204030204" pitchFamily="34" charset="0"/>
                <a:cs typeface="Calibri" panose="020F0502020204030204" pitchFamily="34" charset="0"/>
              </a:rPr>
              <a:t>Proof of Work (</a:t>
            </a:r>
            <a:r>
              <a:rPr lang="en-US" altLang="ko-KR" sz="1800" b="1" dirty="0" err="1">
                <a:latin typeface="Calibri" panose="020F0502020204030204" pitchFamily="34" charset="0"/>
                <a:cs typeface="Calibri" panose="020F0502020204030204" pitchFamily="34" charset="0"/>
              </a:rPr>
              <a:t>b</a:t>
            </a:r>
            <a:r>
              <a:rPr lang="en-US" altLang="ko-KR" sz="1800" b="1" baseline="30000" dirty="0" err="1">
                <a:latin typeface="Calibri" panose="020F0502020204030204" pitchFamily="34" charset="0"/>
                <a:cs typeface="Calibri" panose="020F0502020204030204" pitchFamily="34" charset="0"/>
              </a:rPr>
              <a:t>PoW</a:t>
            </a:r>
            <a:r>
              <a:rPr lang="en-US" altLang="ko-KR" sz="1800" b="1" dirty="0">
                <a:latin typeface="Calibri" panose="020F0502020204030204" pitchFamily="34" charset="0"/>
                <a:cs typeface="Calibri" panose="020F0502020204030204" pitchFamily="34" charset="0"/>
              </a:rPr>
              <a:t>)</a:t>
            </a:r>
            <a:r>
              <a:rPr lang="en-US" altLang="ko-KR" sz="1800" dirty="0">
                <a:latin typeface="Calibri" panose="020F0502020204030204" pitchFamily="34" charset="0"/>
                <a:cs typeface="Calibri" panose="020F0502020204030204" pitchFamily="34" charset="0"/>
              </a:rPr>
              <a:t>: The PoW puzzle</a:t>
            </a:r>
            <a:r>
              <a:rPr lang="en-US" altLang="ko-KR" sz="1800" dirty="0" smtClean="0">
                <a:latin typeface="Calibri" panose="020F0502020204030204" pitchFamily="34" charset="0"/>
                <a:cs typeface="Calibri" panose="020F0502020204030204" pitchFamily="34" charset="0"/>
              </a:rPr>
              <a:t>.</a:t>
            </a:r>
          </a:p>
          <a:p>
            <a:endParaRPr lang="en-US" altLang="ko-KR" sz="1800" dirty="0">
              <a:latin typeface="Calibri" panose="020F0502020204030204" pitchFamily="34" charset="0"/>
              <a:cs typeface="Calibri" panose="020F0502020204030204" pitchFamily="34" charset="0"/>
            </a:endParaRPr>
          </a:p>
          <a:p>
            <a:r>
              <a:rPr lang="en-US" altLang="ko-KR" sz="1800" b="1" dirty="0">
                <a:latin typeface="Calibri" panose="020F0502020204030204" pitchFamily="34" charset="0"/>
                <a:cs typeface="Calibri" panose="020F0502020204030204" pitchFamily="34" charset="0"/>
              </a:rPr>
              <a:t>Mining function:</a:t>
            </a:r>
          </a:p>
          <a:p>
            <a:r>
              <a:rPr lang="en-US" altLang="ko-KR" sz="1800" dirty="0">
                <a:latin typeface="Calibri" panose="020F0502020204030204" pitchFamily="34" charset="0"/>
                <a:cs typeface="Calibri" panose="020F0502020204030204" pitchFamily="34" charset="0"/>
              </a:rPr>
              <a:t>Select the deepest block (full block or partial block) in the miner's view and return the required puzzle.</a:t>
            </a:r>
          </a:p>
          <a:p>
            <a:pPr marL="342900" indent="-342900">
              <a:buFont typeface="Arial" panose="020B0604020202020204" pitchFamily="34" charset="0"/>
              <a:buChar char="•"/>
            </a:pPr>
            <a:r>
              <a:rPr lang="en-US" altLang="ko-KR" sz="1800" b="1" dirty="0">
                <a:latin typeface="Calibri" panose="020F0502020204030204" pitchFamily="34" charset="0"/>
                <a:cs typeface="Calibri" panose="020F0502020204030204" pitchFamily="34" charset="0"/>
              </a:rPr>
              <a:t>Full block</a:t>
            </a:r>
            <a:r>
              <a:rPr lang="en-US" altLang="ko-KR" sz="1800" dirty="0">
                <a:latin typeface="Calibri" panose="020F0502020204030204" pitchFamily="34" charset="0"/>
                <a:cs typeface="Calibri" panose="020F0502020204030204" pitchFamily="34" charset="0"/>
              </a:rPr>
              <a:t>: If the deepest block is a full block, perform the PoD puzzle of the next </a:t>
            </a:r>
            <a:r>
              <a:rPr lang="en-US" altLang="ko-KR" sz="1800" dirty="0" smtClean="0">
                <a:latin typeface="Calibri" panose="020F0502020204030204" pitchFamily="34" charset="0"/>
                <a:cs typeface="Calibri" panose="020F0502020204030204" pitchFamily="34" charset="0"/>
              </a:rPr>
              <a:t>block. Perform </a:t>
            </a:r>
            <a:r>
              <a:rPr lang="en-US" altLang="ko-KR" sz="1800" dirty="0">
                <a:latin typeface="Calibri" panose="020F0502020204030204" pitchFamily="34" charset="0"/>
                <a:cs typeface="Calibri" panose="020F0502020204030204" pitchFamily="34" charset="0"/>
              </a:rPr>
              <a:t>one step of the PoD puzzle based on the hash of the previous block with metadata M.</a:t>
            </a:r>
          </a:p>
          <a:p>
            <a:pPr marL="342900" indent="-342900">
              <a:buFont typeface="Arial" panose="020B0604020202020204" pitchFamily="34" charset="0"/>
              <a:buChar char="•"/>
            </a:pPr>
            <a:r>
              <a:rPr lang="en-US" altLang="ko-KR" sz="1800" b="1" dirty="0">
                <a:latin typeface="Calibri" panose="020F0502020204030204" pitchFamily="34" charset="0"/>
                <a:cs typeface="Calibri" panose="020F0502020204030204" pitchFamily="34" charset="0"/>
              </a:rPr>
              <a:t>Partial block</a:t>
            </a:r>
            <a:r>
              <a:rPr lang="en-US" altLang="ko-KR" sz="1800" dirty="0">
                <a:latin typeface="Calibri" panose="020F0502020204030204" pitchFamily="34" charset="0"/>
                <a:cs typeface="Calibri" panose="020F0502020204030204" pitchFamily="34" charset="0"/>
              </a:rPr>
              <a:t>: Perform PoW puzzle if the deepest block is a partial block</a:t>
            </a:r>
            <a:r>
              <a:rPr lang="en-US" altLang="ko-KR" sz="1800" dirty="0" smtClean="0">
                <a:latin typeface="Calibri" panose="020F0502020204030204" pitchFamily="34" charset="0"/>
                <a:cs typeface="Calibri" panose="020F0502020204030204" pitchFamily="34" charset="0"/>
              </a:rPr>
              <a:t>.</a:t>
            </a:r>
          </a:p>
          <a:p>
            <a:pPr marL="342900" indent="-342900">
              <a:buFont typeface="Arial" panose="020B0604020202020204" pitchFamily="34" charset="0"/>
              <a:buChar char="•"/>
            </a:pPr>
            <a:endParaRPr lang="en-US" altLang="ko-KR" sz="1800" dirty="0">
              <a:latin typeface="Calibri" panose="020F0502020204030204" pitchFamily="34" charset="0"/>
              <a:cs typeface="Calibri" panose="020F0502020204030204" pitchFamily="34" charset="0"/>
            </a:endParaRPr>
          </a:p>
          <a:p>
            <a:r>
              <a:rPr lang="en-US" altLang="ko-KR" sz="1800" dirty="0">
                <a:latin typeface="Calibri" panose="020F0502020204030204" pitchFamily="34" charset="0"/>
                <a:cs typeface="Calibri" panose="020F0502020204030204" pitchFamily="34" charset="0"/>
              </a:rPr>
              <a:t>A solution to the PoD puzzle of metadata </a:t>
            </a:r>
            <a:r>
              <a:rPr lang="en-US" altLang="ko-KR" sz="1800" dirty="0" err="1" smtClean="0">
                <a:latin typeface="Calibri" panose="020F0502020204030204" pitchFamily="34" charset="0"/>
                <a:cs typeface="Calibri" panose="020F0502020204030204" pitchFamily="34" charset="0"/>
              </a:rPr>
              <a:t>b</a:t>
            </a:r>
            <a:r>
              <a:rPr lang="en-US" altLang="ko-KR" sz="1800" baseline="30000" dirty="0" err="1" smtClean="0">
                <a:latin typeface="Calibri" panose="020F0502020204030204" pitchFamily="34" charset="0"/>
                <a:cs typeface="Calibri" panose="020F0502020204030204" pitchFamily="34" charset="0"/>
              </a:rPr>
              <a:t>PoD</a:t>
            </a:r>
            <a:r>
              <a:rPr lang="en-US" altLang="ko-KR" sz="1800" dirty="0" smtClean="0">
                <a:latin typeface="Calibri" panose="020F0502020204030204" pitchFamily="34" charset="0"/>
                <a:cs typeface="Calibri" panose="020F0502020204030204" pitchFamily="34" charset="0"/>
              </a:rPr>
              <a:t> </a:t>
            </a:r>
            <a:r>
              <a:rPr lang="en-US" altLang="ko-KR" sz="1800" dirty="0">
                <a:latin typeface="Calibri" panose="020F0502020204030204" pitchFamily="34" charset="0"/>
                <a:cs typeface="Calibri" panose="020F0502020204030204" pitchFamily="34" charset="0"/>
              </a:rPr>
              <a:t>and a new block payload based on </a:t>
            </a:r>
            <a:r>
              <a:rPr lang="en-US" altLang="ko-KR" sz="1800" dirty="0" smtClean="0">
                <a:latin typeface="Calibri" panose="020F0502020204030204" pitchFamily="34" charset="0"/>
                <a:cs typeface="Calibri" panose="020F0502020204030204" pitchFamily="34" charset="0"/>
              </a:rPr>
              <a:t>D, </a:t>
            </a:r>
            <a:r>
              <a:rPr lang="en-US" altLang="ko-KR" sz="1800" dirty="0">
                <a:latin typeface="Calibri" panose="020F0502020204030204" pitchFamily="34" charset="0"/>
                <a:cs typeface="Calibri" panose="020F0502020204030204" pitchFamily="34" charset="0"/>
              </a:rPr>
              <a:t>one step closer to the PoW puzzle.</a:t>
            </a:r>
          </a:p>
          <a:p>
            <a:r>
              <a:rPr lang="en-US" altLang="ko-KR" sz="1800" dirty="0">
                <a:latin typeface="Calibri" panose="020F0502020204030204" pitchFamily="34" charset="0"/>
                <a:cs typeface="Calibri" panose="020F0502020204030204" pitchFamily="34" charset="0"/>
              </a:rPr>
              <a:t>If the PoW phase is successful, the miner creates a new block b=(</a:t>
            </a:r>
            <a:r>
              <a:rPr lang="en-US" altLang="ko-KR" sz="1800" dirty="0" err="1">
                <a:latin typeface="Calibri" panose="020F0502020204030204" pitchFamily="34" charset="0"/>
                <a:cs typeface="Calibri" panose="020F0502020204030204" pitchFamily="34" charset="0"/>
              </a:rPr>
              <a:t>M,D</a:t>
            </a:r>
            <a:r>
              <a:rPr lang="en-US" altLang="ko-KR" sz="1800" dirty="0">
                <a:latin typeface="Calibri" panose="020F0502020204030204" pitchFamily="34" charset="0"/>
                <a:cs typeface="Calibri" panose="020F0502020204030204" pitchFamily="34" charset="0"/>
              </a:rPr>
              <a:t>,(</a:t>
            </a:r>
            <a:r>
              <a:rPr lang="en-US" altLang="ko-KR" sz="1800" dirty="0" err="1">
                <a:latin typeface="Calibri" panose="020F0502020204030204" pitchFamily="34" charset="0"/>
                <a:cs typeface="Calibri" panose="020F0502020204030204" pitchFamily="34" charset="0"/>
              </a:rPr>
              <a:t>b</a:t>
            </a:r>
            <a:r>
              <a:rPr lang="en-US" altLang="ko-KR" sz="1800" baseline="30000" dirty="0" err="1">
                <a:latin typeface="Calibri" panose="020F0502020204030204" pitchFamily="34" charset="0"/>
                <a:cs typeface="Calibri" panose="020F0502020204030204" pitchFamily="34" charset="0"/>
              </a:rPr>
              <a:t>PoD</a:t>
            </a:r>
            <a:r>
              <a:rPr lang="en-US" altLang="ko-KR" sz="1800" dirty="0" err="1">
                <a:latin typeface="Calibri" panose="020F0502020204030204" pitchFamily="34" charset="0"/>
                <a:cs typeface="Calibri" panose="020F0502020204030204" pitchFamily="34" charset="0"/>
              </a:rPr>
              <a:t>,b</a:t>
            </a:r>
            <a:r>
              <a:rPr lang="en-US" altLang="ko-KR" sz="1800" baseline="30000" dirty="0" err="1">
                <a:latin typeface="Calibri" panose="020F0502020204030204" pitchFamily="34" charset="0"/>
                <a:cs typeface="Calibri" panose="020F0502020204030204" pitchFamily="34" charset="0"/>
              </a:rPr>
              <a:t>PoW</a:t>
            </a:r>
            <a:r>
              <a:rPr lang="en-US" altLang="ko-KR" sz="1800" dirty="0" smtClean="0">
                <a:latin typeface="Calibri" panose="020F0502020204030204" pitchFamily="34" charset="0"/>
                <a:cs typeface="Calibri" panose="020F0502020204030204" pitchFamily="34" charset="0"/>
              </a:rPr>
              <a:t>)) posting</a:t>
            </a:r>
            <a:r>
              <a:rPr lang="en-US" altLang="ko-KR" sz="18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0107154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latin typeface="Calibri" panose="020F0502020204030204" pitchFamily="34" charset="0"/>
                <a:cs typeface="Calibri" panose="020F0502020204030204" pitchFamily="34" charset="0"/>
              </a:rPr>
              <a:t>4.Sprints</a:t>
            </a:r>
          </a:p>
        </p:txBody>
      </p:sp>
      <p:sp>
        <p:nvSpPr>
          <p:cNvPr id="9" name="텍스트 개체 틀 8"/>
          <p:cNvSpPr>
            <a:spLocks noGrp="1"/>
          </p:cNvSpPr>
          <p:nvPr>
            <p:ph type="body" sz="quarter" idx="10"/>
          </p:nvPr>
        </p:nvSpPr>
        <p:spPr>
          <a:xfrm>
            <a:off x="389457" y="1046435"/>
            <a:ext cx="11414125" cy="5725068"/>
          </a:xfrm>
        </p:spPr>
        <p:txBody>
          <a:bodyPr>
            <a:noAutofit/>
          </a:bodyPr>
          <a:lstStyle/>
          <a:p>
            <a:r>
              <a:rPr lang="en-US" altLang="ko-KR" sz="2000" b="1" dirty="0">
                <a:latin typeface="Calibri" panose="020F0502020204030204" pitchFamily="34" charset="0"/>
                <a:cs typeface="Calibri" panose="020F0502020204030204" pitchFamily="34" charset="0"/>
              </a:rPr>
              <a:t>Validity function:</a:t>
            </a:r>
          </a:p>
          <a:p>
            <a:r>
              <a:rPr lang="en-US" altLang="ko-KR" sz="2000" dirty="0">
                <a:latin typeface="Calibri" panose="020F0502020204030204" pitchFamily="34" charset="0"/>
                <a:cs typeface="Calibri" panose="020F0502020204030204" pitchFamily="34" charset="0"/>
              </a:rPr>
              <a:t>Verifies that block </a:t>
            </a:r>
            <a:r>
              <a:rPr lang="en-US" altLang="ko-KR" sz="2000" dirty="0" smtClean="0">
                <a:latin typeface="Calibri" panose="020F0502020204030204" pitchFamily="34" charset="0"/>
                <a:cs typeface="Calibri" panose="020F0502020204030204" pitchFamily="34" charset="0"/>
              </a:rPr>
              <a:t>b's </a:t>
            </a:r>
            <a:r>
              <a:rPr lang="en-US" altLang="ko-KR" sz="2000" dirty="0">
                <a:latin typeface="Calibri" panose="020F0502020204030204" pitchFamily="34" charset="0"/>
                <a:cs typeface="Calibri" panose="020F0502020204030204" pitchFamily="34" charset="0"/>
              </a:rPr>
              <a:t>PoD and PoW puzzles are valid.</a:t>
            </a:r>
          </a:p>
          <a:p>
            <a:r>
              <a:rPr lang="en-US" altLang="ko-KR" sz="2000" dirty="0">
                <a:latin typeface="Calibri" panose="020F0502020204030204" pitchFamily="34" charset="0"/>
                <a:cs typeface="Calibri" panose="020F0502020204030204" pitchFamily="34" charset="0"/>
              </a:rPr>
              <a:t>Validation: </a:t>
            </a:r>
            <a:endParaRPr lang="en-US" altLang="ko-KR" sz="2000" dirty="0" smtClean="0">
              <a:latin typeface="Calibri" panose="020F0502020204030204" pitchFamily="34" charset="0"/>
              <a:cs typeface="Calibri" panose="020F0502020204030204" pitchFamily="34" charset="0"/>
            </a:endParaRPr>
          </a:p>
          <a:p>
            <a:endParaRPr lang="en-US" altLang="ko-KR" sz="2000" dirty="0" smtClean="0">
              <a:latin typeface="Calibri" panose="020F0502020204030204" pitchFamily="34" charset="0"/>
              <a:cs typeface="Calibri" panose="020F0502020204030204" pitchFamily="34" charset="0"/>
            </a:endParaRPr>
          </a:p>
          <a:p>
            <a:endParaRPr lang="en-US" altLang="ko-KR" sz="2000" dirty="0">
              <a:latin typeface="Calibri" panose="020F0502020204030204" pitchFamily="34" charset="0"/>
              <a:cs typeface="Calibri" panose="020F0502020204030204" pitchFamily="34" charset="0"/>
            </a:endParaRPr>
          </a:p>
          <a:p>
            <a:r>
              <a:rPr lang="en-US" altLang="ko-KR" sz="2000" dirty="0" smtClean="0">
                <a:latin typeface="Calibri" panose="020F0502020204030204" pitchFamily="34" charset="0"/>
                <a:cs typeface="Calibri" panose="020F0502020204030204" pitchFamily="34" charset="0"/>
              </a:rPr>
              <a:t>PoD </a:t>
            </a:r>
            <a:r>
              <a:rPr lang="en-US" altLang="ko-KR" sz="2000" dirty="0">
                <a:latin typeface="Calibri" panose="020F0502020204030204" pitchFamily="34" charset="0"/>
                <a:cs typeface="Calibri" panose="020F0502020204030204" pitchFamily="34" charset="0"/>
              </a:rPr>
              <a:t>does not require the payload of a block, but </a:t>
            </a:r>
            <a:r>
              <a:rPr lang="en-US" altLang="ko-KR" sz="2000" b="1" dirty="0">
                <a:latin typeface="Calibri" panose="020F0502020204030204" pitchFamily="34" charset="0"/>
                <a:cs typeface="Calibri" panose="020F0502020204030204" pitchFamily="34" charset="0"/>
              </a:rPr>
              <a:t>PoW requires the payload of a block</a:t>
            </a:r>
            <a:r>
              <a:rPr lang="en-US" altLang="ko-KR" sz="2000" dirty="0">
                <a:latin typeface="Calibri" panose="020F0502020204030204" pitchFamily="34" charset="0"/>
                <a:cs typeface="Calibri" panose="020F0502020204030204" pitchFamily="34" charset="0"/>
              </a:rPr>
              <a:t>.</a:t>
            </a:r>
          </a:p>
          <a:p>
            <a:endParaRPr lang="en-US" altLang="ko-KR" sz="2000" dirty="0">
              <a:latin typeface="Calibri" panose="020F0502020204030204" pitchFamily="34" charset="0"/>
              <a:cs typeface="Calibri" panose="020F0502020204030204" pitchFamily="34" charset="0"/>
            </a:endParaRPr>
          </a:p>
          <a:p>
            <a:r>
              <a:rPr lang="en-US" altLang="ko-KR" sz="2000" b="1" dirty="0">
                <a:latin typeface="Calibri" panose="020F0502020204030204" pitchFamily="34" charset="0"/>
                <a:cs typeface="Calibri" panose="020F0502020204030204" pitchFamily="34" charset="0"/>
              </a:rPr>
              <a:t>Chain Management:</a:t>
            </a:r>
          </a:p>
          <a:p>
            <a:r>
              <a:rPr lang="en-US" altLang="ko-KR" sz="2000" dirty="0">
                <a:latin typeface="Calibri" panose="020F0502020204030204" pitchFamily="34" charset="0"/>
                <a:cs typeface="Calibri" panose="020F0502020204030204" pitchFamily="34" charset="0"/>
              </a:rPr>
              <a:t>When a node learns of a chain that is longer than the block it is currently working on, it abandons its current work and begins producing blocks that </a:t>
            </a:r>
            <a:r>
              <a:rPr lang="en-US" altLang="ko-KR" sz="2000" b="1" dirty="0">
                <a:latin typeface="Calibri" panose="020F0502020204030204" pitchFamily="34" charset="0"/>
                <a:cs typeface="Calibri" panose="020F0502020204030204" pitchFamily="34" charset="0"/>
              </a:rPr>
              <a:t>extend the new chain</a:t>
            </a:r>
            <a:r>
              <a:rPr lang="en-US" altLang="ko-KR" sz="2000" dirty="0">
                <a:latin typeface="Calibri" panose="020F0502020204030204" pitchFamily="34" charset="0"/>
                <a:cs typeface="Calibri" panose="020F0502020204030204" pitchFamily="34" charset="0"/>
              </a:rPr>
              <a:t>.</a:t>
            </a:r>
          </a:p>
          <a:p>
            <a:endParaRPr lang="en-US" altLang="ko-KR" sz="2000" dirty="0">
              <a:latin typeface="Calibri" panose="020F0502020204030204" pitchFamily="34" charset="0"/>
              <a:cs typeface="Calibri" panose="020F0502020204030204" pitchFamily="34" charset="0"/>
            </a:endParaRPr>
          </a:p>
          <a:p>
            <a:r>
              <a:rPr lang="en-US" altLang="ko-KR" sz="2000" b="1" dirty="0">
                <a:latin typeface="Calibri" panose="020F0502020204030204" pitchFamily="34" charset="0"/>
                <a:cs typeface="Calibri" panose="020F0502020204030204" pitchFamily="34" charset="0"/>
              </a:rPr>
              <a:t>Key features:</a:t>
            </a:r>
          </a:p>
          <a:p>
            <a:pPr marL="342900" indent="-342900">
              <a:buFont typeface="Arial" panose="020B0604020202020204" pitchFamily="34" charset="0"/>
              <a:buChar char="•"/>
            </a:pPr>
            <a:r>
              <a:rPr lang="en-US" altLang="ko-KR" sz="2000" dirty="0">
                <a:latin typeface="Calibri" panose="020F0502020204030204" pitchFamily="34" charset="0"/>
                <a:cs typeface="Calibri" panose="020F0502020204030204" pitchFamily="34" charset="0"/>
              </a:rPr>
              <a:t>Combination of PoD and PoW: Sprints combines PoD and PoW puzzles to implement a more efficient and secure blockchain system.</a:t>
            </a:r>
          </a:p>
          <a:p>
            <a:pPr marL="342900" indent="-342900">
              <a:buFont typeface="Arial" panose="020B0604020202020204" pitchFamily="34" charset="0"/>
              <a:buChar char="•"/>
            </a:pPr>
            <a:r>
              <a:rPr lang="en-US" altLang="ko-KR" sz="2000" dirty="0">
                <a:latin typeface="Calibri" panose="020F0502020204030204" pitchFamily="34" charset="0"/>
                <a:cs typeface="Calibri" panose="020F0502020204030204" pitchFamily="34" charset="0"/>
              </a:rPr>
              <a:t>Guaranteed validity: Verifies the validity of PoD and PoW puzzles to ensure block validity.</a:t>
            </a:r>
          </a:p>
        </p:txBody>
      </p:sp>
      <p:pic>
        <p:nvPicPr>
          <p:cNvPr id="3" name="그림 2"/>
          <p:cNvPicPr>
            <a:picLocks noChangeAspect="1"/>
          </p:cNvPicPr>
          <p:nvPr/>
        </p:nvPicPr>
        <p:blipFill>
          <a:blip r:embed="rId3"/>
          <a:stretch>
            <a:fillRect/>
          </a:stretch>
        </p:blipFill>
        <p:spPr>
          <a:xfrm>
            <a:off x="3976390" y="2441589"/>
            <a:ext cx="4239217" cy="409632"/>
          </a:xfrm>
          <a:prstGeom prst="rect">
            <a:avLst/>
          </a:prstGeom>
        </p:spPr>
      </p:pic>
    </p:spTree>
    <p:extLst>
      <p:ext uri="{BB962C8B-B14F-4D97-AF65-F5344CB8AC3E}">
        <p14:creationId xmlns:p14="http://schemas.microsoft.com/office/powerpoint/2010/main" val="14194791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 Security</a:t>
            </a:r>
            <a:endParaRPr lang="en-US" altLang="ko-KR" sz="3200" dirty="0">
              <a:latin typeface="Calibri" panose="020F0502020204030204" pitchFamily="34" charset="0"/>
              <a:cs typeface="Calibri" panose="020F0502020204030204" pitchFamily="34" charset="0"/>
            </a:endParaRPr>
          </a:p>
        </p:txBody>
      </p:sp>
      <p:sp>
        <p:nvSpPr>
          <p:cNvPr id="9" name="텍스트 개체 틀 8"/>
          <p:cNvSpPr>
            <a:spLocks noGrp="1"/>
          </p:cNvSpPr>
          <p:nvPr>
            <p:ph type="body" sz="quarter" idx="10"/>
          </p:nvPr>
        </p:nvSpPr>
        <p:spPr>
          <a:xfrm>
            <a:off x="389457" y="1071148"/>
            <a:ext cx="11414125" cy="5131889"/>
          </a:xfrm>
        </p:spPr>
        <p:txBody>
          <a:bodyPr>
            <a:noAutofit/>
          </a:bodyPr>
          <a:lstStyle/>
          <a:p>
            <a:r>
              <a:rPr lang="en-US" altLang="ko-KR" sz="2400" b="1" dirty="0">
                <a:latin typeface="Calibri" panose="020F0502020204030204" pitchFamily="34" charset="0"/>
                <a:cs typeface="Calibri" panose="020F0502020204030204" pitchFamily="34" charset="0"/>
              </a:rPr>
              <a:t>Sprints Protocol Proves to Achieve </a:t>
            </a:r>
            <a:r>
              <a:rPr lang="en-US" altLang="ko-KR" sz="2400" b="1" dirty="0">
                <a:solidFill>
                  <a:srgbClr val="FF0000"/>
                </a:solidFill>
                <a:latin typeface="Calibri" panose="020F0502020204030204" pitchFamily="34" charset="0"/>
                <a:cs typeface="Calibri" panose="020F0502020204030204" pitchFamily="34" charset="0"/>
              </a:rPr>
              <a:t>Persistence</a:t>
            </a:r>
            <a:r>
              <a:rPr lang="en-US" altLang="ko-KR" sz="2400" b="1" dirty="0" smtClean="0">
                <a:solidFill>
                  <a:srgbClr val="FF0000"/>
                </a:solidFill>
                <a:latin typeface="Calibri" panose="020F0502020204030204" pitchFamily="34" charset="0"/>
                <a:cs typeface="Calibri" panose="020F0502020204030204" pitchFamily="34" charset="0"/>
              </a:rPr>
              <a:t> </a:t>
            </a:r>
            <a:r>
              <a:rPr lang="en-US" altLang="ko-KR" sz="2400" b="1" dirty="0">
                <a:solidFill>
                  <a:srgbClr val="FF0000"/>
                </a:solidFill>
                <a:latin typeface="Calibri" panose="020F0502020204030204" pitchFamily="34" charset="0"/>
                <a:cs typeface="Calibri" panose="020F0502020204030204" pitchFamily="34" charset="0"/>
              </a:rPr>
              <a:t>and </a:t>
            </a:r>
            <a:r>
              <a:rPr lang="en-US" altLang="ko-KR" sz="2400" b="1" dirty="0" smtClean="0">
                <a:solidFill>
                  <a:srgbClr val="FF0000"/>
                </a:solidFill>
                <a:latin typeface="Calibri" panose="020F0502020204030204" pitchFamily="34" charset="0"/>
                <a:cs typeface="Calibri" panose="020F0502020204030204" pitchFamily="34" charset="0"/>
              </a:rPr>
              <a:t>Progress</a:t>
            </a:r>
            <a:endParaRPr lang="en-US" altLang="ko-KR" sz="2400" b="1" dirty="0" smtClean="0">
              <a:latin typeface="Calibri" panose="020F0502020204030204" pitchFamily="34" charset="0"/>
              <a:cs typeface="Calibri" panose="020F0502020204030204" pitchFamily="34" charset="0"/>
            </a:endParaRPr>
          </a:p>
          <a:p>
            <a:r>
              <a:rPr lang="en-US" altLang="ko-KR" sz="2400" b="1" dirty="0" smtClean="0">
                <a:latin typeface="Calibri" panose="020F0502020204030204" pitchFamily="34" charset="0"/>
                <a:cs typeface="Calibri" panose="020F0502020204030204" pitchFamily="34" charset="0"/>
              </a:rPr>
              <a:t>1. Persistence</a:t>
            </a:r>
            <a:r>
              <a:rPr lang="en-US" altLang="ko-KR" sz="2400" b="1" dirty="0">
                <a:latin typeface="Calibri" panose="020F0502020204030204" pitchFamily="34" charset="0"/>
                <a:cs typeface="Calibri" panose="020F0502020204030204" pitchFamily="34" charset="0"/>
              </a:rPr>
              <a:t>:</a:t>
            </a:r>
          </a:p>
          <a:p>
            <a:pPr marL="1028700" lvl="1" indent="-342900"/>
            <a:r>
              <a:rPr lang="en-US" altLang="ko-KR" sz="2000" dirty="0">
                <a:latin typeface="Calibri" panose="020F0502020204030204" pitchFamily="34" charset="0"/>
                <a:cs typeface="Calibri" panose="020F0502020204030204" pitchFamily="34" charset="0"/>
              </a:rPr>
              <a:t>Goal: Prove that a block on the main chain will almost certainly remain in place.</a:t>
            </a:r>
          </a:p>
          <a:p>
            <a:pPr marL="1028700" lvl="1" indent="-342900"/>
            <a:r>
              <a:rPr lang="en-US" altLang="ko-KR" sz="2000" dirty="0">
                <a:latin typeface="Calibri" panose="020F0502020204030204" pitchFamily="34" charset="0"/>
                <a:cs typeface="Calibri" panose="020F0502020204030204" pitchFamily="34" charset="0"/>
              </a:rPr>
              <a:t>Method: Divide the problem into small "mini-games" focused on blocks of a certain depth, and calculate the overall probability of a permanence violation by adding up the probability of an attacker winning in each mini-game using a union bound</a:t>
            </a:r>
            <a:r>
              <a:rPr lang="en-US" altLang="ko-KR" sz="2000" dirty="0" smtClean="0">
                <a:latin typeface="Calibri" panose="020F0502020204030204" pitchFamily="34" charset="0"/>
                <a:cs typeface="Calibri" panose="020F0502020204030204" pitchFamily="34" charset="0"/>
              </a:rPr>
              <a:t>.</a:t>
            </a:r>
          </a:p>
          <a:p>
            <a:pPr lvl="1" indent="0">
              <a:buNone/>
            </a:pPr>
            <a:endParaRPr lang="en-US" altLang="ko-KR" sz="1800" dirty="0">
              <a:latin typeface="Calibri" panose="020F0502020204030204" pitchFamily="34" charset="0"/>
              <a:cs typeface="Calibri" panose="020F0502020204030204" pitchFamily="34" charset="0"/>
            </a:endParaRPr>
          </a:p>
          <a:p>
            <a:r>
              <a:rPr lang="en-US" altLang="ko-KR" sz="2400" b="1" dirty="0" smtClean="0">
                <a:latin typeface="Calibri" panose="020F0502020204030204" pitchFamily="34" charset="0"/>
                <a:cs typeface="Calibri" panose="020F0502020204030204" pitchFamily="34" charset="0"/>
              </a:rPr>
              <a:t>2. Progress</a:t>
            </a:r>
            <a:r>
              <a:rPr lang="en-US" altLang="ko-KR" sz="2400" b="1" dirty="0">
                <a:latin typeface="Calibri" panose="020F0502020204030204" pitchFamily="34" charset="0"/>
                <a:cs typeface="Calibri" panose="020F0502020204030204" pitchFamily="34" charset="0"/>
              </a:rPr>
              <a:t>:</a:t>
            </a:r>
          </a:p>
          <a:p>
            <a:pPr marL="1028700" lvl="1" indent="-342900"/>
            <a:r>
              <a:rPr lang="en-US" altLang="ko-KR" sz="2000" dirty="0">
                <a:latin typeface="Calibri" panose="020F0502020204030204" pitchFamily="34" charset="0"/>
                <a:cs typeface="Calibri" panose="020F0502020204030204" pitchFamily="34" charset="0"/>
              </a:rPr>
              <a:t>Goal: Prove that there is a high probability that at least one honestly </a:t>
            </a:r>
            <a:r>
              <a:rPr lang="en-US" altLang="ko-KR" sz="2000" b="1" dirty="0">
                <a:latin typeface="Calibri" panose="020F0502020204030204" pitchFamily="34" charset="0"/>
                <a:cs typeface="Calibri" panose="020F0502020204030204" pitchFamily="34" charset="0"/>
              </a:rPr>
              <a:t>mined block </a:t>
            </a:r>
            <a:r>
              <a:rPr lang="en-US" altLang="ko-KR" sz="2000" dirty="0">
                <a:latin typeface="Calibri" panose="020F0502020204030204" pitchFamily="34" charset="0"/>
                <a:cs typeface="Calibri" panose="020F0502020204030204" pitchFamily="34" charset="0"/>
              </a:rPr>
              <a:t>will remain permanently on the main chain for a sufficiently long period of time.</a:t>
            </a:r>
          </a:p>
          <a:p>
            <a:pPr marL="1028700" lvl="1" indent="-342900"/>
            <a:r>
              <a:rPr lang="en-US" altLang="ko-KR" sz="2000" dirty="0" smtClean="0">
                <a:latin typeface="Calibri" panose="020F0502020204030204" pitchFamily="34" charset="0"/>
                <a:cs typeface="Calibri" panose="020F0502020204030204" pitchFamily="34" charset="0"/>
              </a:rPr>
              <a:t>Method</a:t>
            </a:r>
            <a:r>
              <a:rPr lang="en-US" altLang="ko-KR" sz="2000" dirty="0">
                <a:latin typeface="Calibri" panose="020F0502020204030204" pitchFamily="34" charset="0"/>
                <a:cs typeface="Calibri" panose="020F0502020204030204" pitchFamily="34" charset="0"/>
              </a:rPr>
              <a:t>:</a:t>
            </a:r>
          </a:p>
          <a:p>
            <a:pPr marL="1485900" lvl="2" indent="-342900">
              <a:buFont typeface="Wingdings" panose="05000000000000000000" pitchFamily="2" charset="2"/>
              <a:buChar char="Ø"/>
            </a:pPr>
            <a:r>
              <a:rPr lang="en-US" altLang="ko-KR" sz="1800" dirty="0">
                <a:latin typeface="Calibri" panose="020F0502020204030204" pitchFamily="34" charset="0"/>
                <a:cs typeface="Calibri" panose="020F0502020204030204" pitchFamily="34" charset="0"/>
              </a:rPr>
              <a:t>Prove that when </a:t>
            </a:r>
            <a:r>
              <a:rPr lang="en-US" altLang="ko-KR" sz="1800" dirty="0" smtClean="0">
                <a:latin typeface="Calibri" panose="020F0502020204030204" pitchFamily="34" charset="0"/>
                <a:cs typeface="Calibri" panose="020F0502020204030204" pitchFamily="34" charset="0"/>
              </a:rPr>
              <a:t>r &gt; 0, </a:t>
            </a:r>
            <a:r>
              <a:rPr lang="en-US" altLang="ko-KR" sz="1800" dirty="0">
                <a:latin typeface="Calibri" panose="020F0502020204030204" pitchFamily="34" charset="0"/>
                <a:cs typeface="Calibri" panose="020F0502020204030204" pitchFamily="34" charset="0"/>
              </a:rPr>
              <a:t>an honest miner will discover </a:t>
            </a:r>
            <a:r>
              <a:rPr lang="en-US" altLang="ko-KR" sz="1800" dirty="0" smtClean="0">
                <a:latin typeface="Calibri" panose="020F0502020204030204" pitchFamily="34" charset="0"/>
                <a:cs typeface="Calibri" panose="020F0502020204030204" pitchFamily="34" charset="0"/>
              </a:rPr>
              <a:t>r </a:t>
            </a:r>
            <a:r>
              <a:rPr lang="en-US" altLang="ko-KR" sz="1800" dirty="0">
                <a:latin typeface="Calibri" panose="020F0502020204030204" pitchFamily="34" charset="0"/>
                <a:cs typeface="Calibri" panose="020F0502020204030204" pitchFamily="34" charset="0"/>
              </a:rPr>
              <a:t>blocks within a sufficiently long period of time.</a:t>
            </a:r>
          </a:p>
          <a:p>
            <a:pPr marL="1485900" lvl="2" indent="-342900">
              <a:buFont typeface="Wingdings" panose="05000000000000000000" pitchFamily="2" charset="2"/>
              <a:buChar char="Ø"/>
            </a:pPr>
            <a:r>
              <a:rPr lang="en-US" altLang="ko-KR" sz="1800" dirty="0">
                <a:latin typeface="Calibri" panose="020F0502020204030204" pitchFamily="34" charset="0"/>
                <a:cs typeface="Calibri" panose="020F0502020204030204" pitchFamily="34" charset="0"/>
              </a:rPr>
              <a:t>Prove that from each honest miner's view, the probability that an attacker forms a tree deeper than </a:t>
            </a:r>
            <a:r>
              <a:rPr lang="en-US" altLang="ko-KR" sz="1800" dirty="0" smtClean="0">
                <a:latin typeface="Calibri" panose="020F0502020204030204" pitchFamily="34" charset="0"/>
                <a:cs typeface="Calibri" panose="020F0502020204030204" pitchFamily="34" charset="0"/>
              </a:rPr>
              <a:t>r </a:t>
            </a:r>
            <a:r>
              <a:rPr lang="en-US" altLang="ko-KR" sz="1800" dirty="0">
                <a:latin typeface="Calibri" panose="020F0502020204030204" pitchFamily="34" charset="0"/>
                <a:cs typeface="Calibri" panose="020F0502020204030204" pitchFamily="34" charset="0"/>
              </a:rPr>
              <a:t>blocks is bounded by 2</a:t>
            </a:r>
            <a:r>
              <a:rPr lang="en-US" altLang="ko-KR" sz="1800" baseline="30000" dirty="0">
                <a:latin typeface="Calibri" panose="020F0502020204030204" pitchFamily="34" charset="0"/>
                <a:cs typeface="Calibri" panose="020F0502020204030204" pitchFamily="34" charset="0"/>
              </a:rPr>
              <a:t>−Ω(r</a:t>
            </a:r>
            <a:r>
              <a:rPr lang="en-US" altLang="ko-KR" sz="1800" baseline="30000" dirty="0" smtClean="0">
                <a:latin typeface="Calibri" panose="020F0502020204030204" pitchFamily="34" charset="0"/>
                <a:cs typeface="Calibri" panose="020F0502020204030204" pitchFamily="34" charset="0"/>
              </a:rPr>
              <a:t>)</a:t>
            </a:r>
            <a:r>
              <a:rPr lang="en-US" altLang="ko-KR" sz="1800" dirty="0" smtClean="0">
                <a:latin typeface="Calibri" panose="020F0502020204030204" pitchFamily="34" charset="0"/>
                <a:cs typeface="Calibri" panose="020F0502020204030204" pitchFamily="34" charset="0"/>
              </a:rPr>
              <a:t>.</a:t>
            </a:r>
            <a:endParaRPr lang="en-US" altLang="ko-K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219320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5. </a:t>
            </a:r>
            <a:r>
              <a:rPr lang="en-US" altLang="ko-KR" sz="3200" dirty="0"/>
              <a:t>Security</a:t>
            </a:r>
            <a:endParaRPr lang="en-US" altLang="ko-KR" sz="3200" dirty="0">
              <a:latin typeface="Calibri" panose="020F0502020204030204" pitchFamily="34" charset="0"/>
              <a:cs typeface="Calibri" panose="020F0502020204030204" pitchFamily="34" charset="0"/>
            </a:endParaRPr>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2000" b="1" dirty="0">
                <a:latin typeface="Calibri" panose="020F0502020204030204" pitchFamily="34" charset="0"/>
                <a:cs typeface="Calibri" panose="020F0502020204030204" pitchFamily="34" charset="0"/>
              </a:rPr>
              <a:t>Proof method:</a:t>
            </a:r>
          </a:p>
          <a:p>
            <a:r>
              <a:rPr lang="en-US" altLang="ko-KR" sz="2000" b="1" dirty="0" smtClean="0">
                <a:latin typeface="Calibri" panose="020F0502020204030204" pitchFamily="34" charset="0"/>
                <a:cs typeface="Calibri" panose="020F0502020204030204" pitchFamily="34" charset="0"/>
              </a:rPr>
              <a:t>1. Reduced </a:t>
            </a:r>
            <a:r>
              <a:rPr lang="en-US" altLang="ko-KR" sz="2000" b="1" dirty="0">
                <a:latin typeface="Calibri" panose="020F0502020204030204" pitchFamily="34" charset="0"/>
                <a:cs typeface="Calibri" panose="020F0502020204030204" pitchFamily="34" charset="0"/>
              </a:rPr>
              <a:t>to a simple game:</a:t>
            </a:r>
          </a:p>
          <a:p>
            <a:pPr marL="1028700" lvl="1" indent="-342900"/>
            <a:r>
              <a:rPr lang="en-US" altLang="ko-KR" sz="1600" dirty="0">
                <a:latin typeface="Calibri" panose="020F0502020204030204" pitchFamily="34" charset="0"/>
                <a:cs typeface="Calibri" panose="020F0502020204030204" pitchFamily="34" charset="0"/>
              </a:rPr>
              <a:t>In this game, attackers and honest miners mine each block tree, starting from the initial genesis block.</a:t>
            </a:r>
          </a:p>
          <a:p>
            <a:pPr marL="1028700" lvl="1" indent="-342900"/>
            <a:r>
              <a:rPr lang="en-US" altLang="ko-KR" sz="1600" dirty="0">
                <a:latin typeface="Calibri" panose="020F0502020204030204" pitchFamily="34" charset="0"/>
                <a:cs typeface="Calibri" panose="020F0502020204030204" pitchFamily="34" charset="0"/>
              </a:rPr>
              <a:t>Goal: When both trees reach the minimum </a:t>
            </a:r>
            <a:r>
              <a:rPr lang="en-US" altLang="ko-KR" sz="1600" dirty="0" smtClean="0">
                <a:latin typeface="Calibri" panose="020F0502020204030204" pitchFamily="34" charset="0"/>
                <a:cs typeface="Calibri" panose="020F0502020204030204" pitchFamily="34" charset="0"/>
              </a:rPr>
              <a:t>r </a:t>
            </a:r>
            <a:r>
              <a:rPr lang="en-US" altLang="ko-KR" sz="1600" dirty="0">
                <a:latin typeface="Calibri" panose="020F0502020204030204" pitchFamily="34" charset="0"/>
                <a:cs typeface="Calibri" panose="020F0502020204030204" pitchFamily="34" charset="0"/>
              </a:rPr>
              <a:t>block length, the attacker catches up to or exceeds the honest miner's tree length.</a:t>
            </a:r>
          </a:p>
          <a:p>
            <a:pPr marL="1028700" lvl="1" indent="-342900"/>
            <a:r>
              <a:rPr lang="en-US" altLang="ko-KR" sz="1600" dirty="0">
                <a:latin typeface="Calibri" panose="020F0502020204030204" pitchFamily="34" charset="0"/>
                <a:cs typeface="Calibri" panose="020F0502020204030204" pitchFamily="34" charset="0"/>
              </a:rPr>
              <a:t>Prove that the sum of the probability of an attacker winning in an infinite set of games is limited to 2</a:t>
            </a:r>
            <a:r>
              <a:rPr lang="en-US" altLang="ko-KR" sz="1600" baseline="30000" dirty="0">
                <a:latin typeface="Calibri" panose="020F0502020204030204" pitchFamily="34" charset="0"/>
                <a:cs typeface="Calibri" panose="020F0502020204030204" pitchFamily="34" charset="0"/>
              </a:rPr>
              <a:t>−Ω(r</a:t>
            </a:r>
            <a:r>
              <a:rPr lang="en-US" altLang="ko-KR" sz="1600" baseline="30000" dirty="0" smtClean="0">
                <a:latin typeface="Calibri" panose="020F0502020204030204" pitchFamily="34" charset="0"/>
                <a:cs typeface="Calibri" panose="020F0502020204030204" pitchFamily="34" charset="0"/>
              </a:rPr>
              <a:t>)</a:t>
            </a:r>
            <a:r>
              <a:rPr lang="en-US" altLang="ko-KR" sz="1600" dirty="0" smtClean="0">
                <a:latin typeface="Calibri" panose="020F0502020204030204" pitchFamily="34" charset="0"/>
                <a:cs typeface="Calibri" panose="020F0502020204030204" pitchFamily="34" charset="0"/>
              </a:rPr>
              <a:t>.</a:t>
            </a:r>
          </a:p>
          <a:p>
            <a:pPr marL="1028700" lvl="1" indent="-342900"/>
            <a:endParaRPr lang="en-US" altLang="ko-KR" sz="1600" dirty="0">
              <a:latin typeface="Calibri" panose="020F0502020204030204" pitchFamily="34" charset="0"/>
              <a:cs typeface="Calibri" panose="020F0502020204030204" pitchFamily="34" charset="0"/>
            </a:endParaRPr>
          </a:p>
          <a:p>
            <a:r>
              <a:rPr lang="en-US" altLang="ko-KR" sz="2000" b="1" dirty="0" smtClean="0">
                <a:latin typeface="Calibri" panose="020F0502020204030204" pitchFamily="34" charset="0"/>
                <a:cs typeface="Calibri" panose="020F0502020204030204" pitchFamily="34" charset="0"/>
              </a:rPr>
              <a:t>2. Optimal </a:t>
            </a:r>
            <a:r>
              <a:rPr lang="en-US" altLang="ko-KR" sz="2000" b="1" dirty="0">
                <a:latin typeface="Calibri" panose="020F0502020204030204" pitchFamily="34" charset="0"/>
                <a:cs typeface="Calibri" panose="020F0502020204030204" pitchFamily="34" charset="0"/>
              </a:rPr>
              <a:t>attack strategy:</a:t>
            </a:r>
          </a:p>
          <a:p>
            <a:pPr marL="1028700" lvl="1" indent="-342900"/>
            <a:r>
              <a:rPr lang="en-US" altLang="ko-KR" sz="1600" dirty="0">
                <a:latin typeface="Calibri" panose="020F0502020204030204" pitchFamily="34" charset="0"/>
                <a:cs typeface="Calibri" panose="020F0502020204030204" pitchFamily="34" charset="0"/>
              </a:rPr>
              <a:t>We assume that the attacker mines PoW and PoD puzzles in parallel, making the attacker stronger.</a:t>
            </a:r>
          </a:p>
          <a:p>
            <a:pPr marL="1028700" lvl="1" indent="-342900"/>
            <a:r>
              <a:rPr lang="en-US" altLang="ko-KR" sz="1600" dirty="0">
                <a:latin typeface="Calibri" panose="020F0502020204030204" pitchFamily="34" charset="0"/>
                <a:cs typeface="Calibri" panose="020F0502020204030204" pitchFamily="34" charset="0"/>
              </a:rPr>
              <a:t>Optimal strategy: A strategy in which the attacker mines PoW on the deepest block in his subtree.</a:t>
            </a:r>
          </a:p>
          <a:p>
            <a:pPr marL="1028700" lvl="1" indent="-342900"/>
            <a:r>
              <a:rPr lang="en-US" altLang="ko-KR" sz="1600" dirty="0">
                <a:latin typeface="Calibri" panose="020F0502020204030204" pitchFamily="34" charset="0"/>
                <a:cs typeface="Calibri" panose="020F0502020204030204" pitchFamily="34" charset="0"/>
              </a:rPr>
              <a:t>Stop PoW mining if PoD puzzle is not completed</a:t>
            </a:r>
            <a:r>
              <a:rPr lang="en-US" altLang="ko-KR" sz="1600" dirty="0" smtClean="0">
                <a:latin typeface="Calibri" panose="020F0502020204030204" pitchFamily="34" charset="0"/>
                <a:cs typeface="Calibri" panose="020F0502020204030204" pitchFamily="34" charset="0"/>
              </a:rPr>
              <a:t>.</a:t>
            </a:r>
          </a:p>
          <a:p>
            <a:pPr marL="1028700" lvl="1" indent="-342900"/>
            <a:endParaRPr lang="en-US" altLang="ko-KR" sz="1600" dirty="0">
              <a:latin typeface="Calibri" panose="020F0502020204030204" pitchFamily="34" charset="0"/>
              <a:cs typeface="Calibri" panose="020F0502020204030204" pitchFamily="34" charset="0"/>
            </a:endParaRPr>
          </a:p>
          <a:p>
            <a:r>
              <a:rPr lang="en-US" altLang="ko-KR" sz="2000" b="1" dirty="0" smtClean="0">
                <a:latin typeface="Calibri" panose="020F0502020204030204" pitchFamily="34" charset="0"/>
                <a:cs typeface="Calibri" panose="020F0502020204030204" pitchFamily="34" charset="0"/>
              </a:rPr>
              <a:t>3. Proof </a:t>
            </a:r>
            <a:r>
              <a:rPr lang="en-US" altLang="ko-KR" sz="2000" b="1" dirty="0">
                <a:latin typeface="Calibri" panose="020F0502020204030204" pitchFamily="34" charset="0"/>
                <a:cs typeface="Calibri" panose="020F0502020204030204" pitchFamily="34" charset="0"/>
              </a:rPr>
              <a:t>process:</a:t>
            </a:r>
          </a:p>
          <a:p>
            <a:pPr marL="1028700" lvl="1" indent="-342900"/>
            <a:r>
              <a:rPr lang="en-US" altLang="ko-KR" sz="1600" dirty="0">
                <a:latin typeface="Calibri" panose="020F0502020204030204" pitchFamily="34" charset="0"/>
                <a:cs typeface="Calibri" panose="020F0502020204030204" pitchFamily="34" charset="0"/>
              </a:rPr>
              <a:t>Consider the worst attack:</a:t>
            </a:r>
          </a:p>
          <a:p>
            <a:pPr marL="1485900" lvl="2" indent="-342900">
              <a:buFont typeface="Wingdings" panose="05000000000000000000" pitchFamily="2" charset="2"/>
              <a:buChar char="ü"/>
            </a:pPr>
            <a:r>
              <a:rPr lang="en-US" altLang="ko-KR" sz="1600" dirty="0">
                <a:latin typeface="Calibri" panose="020F0502020204030204" pitchFamily="34" charset="0"/>
                <a:cs typeface="Calibri" panose="020F0502020204030204" pitchFamily="34" charset="0"/>
              </a:rPr>
              <a:t>If the attacker and honest subtrees have the same length, they contain the same number of PoD blocks.</a:t>
            </a:r>
          </a:p>
          <a:p>
            <a:pPr marL="1485900" lvl="2" indent="-342900">
              <a:buFont typeface="Wingdings" panose="05000000000000000000" pitchFamily="2" charset="2"/>
              <a:buChar char="ü"/>
            </a:pPr>
            <a:r>
              <a:rPr lang="en-US" altLang="ko-KR" sz="1600" dirty="0">
                <a:latin typeface="Calibri" panose="020F0502020204030204" pitchFamily="34" charset="0"/>
                <a:cs typeface="Calibri" panose="020F0502020204030204" pitchFamily="34" charset="0"/>
              </a:rPr>
              <a:t>This is proven using random walk analysis, reducing competition to only PoW calculations.</a:t>
            </a:r>
          </a:p>
        </p:txBody>
      </p:sp>
    </p:spTree>
    <p:extLst>
      <p:ext uri="{BB962C8B-B14F-4D97-AF65-F5344CB8AC3E}">
        <p14:creationId xmlns:p14="http://schemas.microsoft.com/office/powerpoint/2010/main" val="21693522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5.1 Terminology and Notation</a:t>
            </a:r>
            <a:endParaRPr lang="ko-KR" altLang="en-US" sz="3200" dirty="0"/>
          </a:p>
        </p:txBody>
      </p:sp>
      <p:sp>
        <p:nvSpPr>
          <p:cNvPr id="9" name="텍스트 개체 틀 8"/>
          <p:cNvSpPr>
            <a:spLocks noGrp="1"/>
          </p:cNvSpPr>
          <p:nvPr>
            <p:ph type="body" sz="quarter" idx="10"/>
          </p:nvPr>
        </p:nvSpPr>
        <p:spPr>
          <a:xfrm>
            <a:off x="389457" y="1046435"/>
            <a:ext cx="11414125" cy="5716830"/>
          </a:xfrm>
        </p:spPr>
        <p:txBody>
          <a:bodyPr>
            <a:noAutofit/>
          </a:bodyPr>
          <a:lstStyle/>
          <a:p>
            <a:pPr>
              <a:lnSpc>
                <a:spcPct val="114000"/>
              </a:lnSpc>
            </a:pPr>
            <a:r>
              <a:rPr lang="en-US" altLang="ko-KR" sz="1800" b="1" dirty="0">
                <a:latin typeface="Calibri" panose="020F0502020204030204" pitchFamily="34" charset="0"/>
                <a:cs typeface="Calibri" panose="020F0502020204030204" pitchFamily="34" charset="0"/>
              </a:rPr>
              <a:t>Race definition:</a:t>
            </a:r>
          </a:p>
          <a:p>
            <a:pPr marL="971550" lvl="1" indent="-285750">
              <a:lnSpc>
                <a:spcPct val="114000"/>
              </a:lnSpc>
            </a:pPr>
            <a:r>
              <a:rPr lang="en-US" altLang="ko-KR" sz="1800" dirty="0">
                <a:latin typeface="Calibri" panose="020F0502020204030204" pitchFamily="34" charset="0"/>
                <a:cs typeface="Calibri" panose="020F0502020204030204" pitchFamily="34" charset="0"/>
              </a:rPr>
              <a:t>Race between honest miners and </a:t>
            </a:r>
            <a:r>
              <a:rPr lang="en-US" altLang="ko-KR" sz="1800" dirty="0" smtClean="0">
                <a:latin typeface="Calibri" panose="020F0502020204030204" pitchFamily="34" charset="0"/>
                <a:cs typeface="Calibri" panose="020F0502020204030204" pitchFamily="34" charset="0"/>
              </a:rPr>
              <a:t>attackers</a:t>
            </a:r>
            <a:endParaRPr lang="en-US" altLang="ko-KR" sz="1800" dirty="0">
              <a:latin typeface="Calibri" panose="020F0502020204030204" pitchFamily="34" charset="0"/>
              <a:cs typeface="Calibri" panose="020F0502020204030204" pitchFamily="34" charset="0"/>
            </a:endParaRPr>
          </a:p>
          <a:p>
            <a:pPr marL="971550" lvl="1" indent="-285750">
              <a:lnSpc>
                <a:spcPct val="114000"/>
              </a:lnSpc>
            </a:pPr>
            <a:r>
              <a:rPr lang="en-US" altLang="ko-KR" sz="1800" dirty="0">
                <a:latin typeface="Calibri" panose="020F0502020204030204" pitchFamily="34" charset="0"/>
                <a:cs typeface="Calibri" panose="020F0502020204030204" pitchFamily="34" charset="0"/>
              </a:rPr>
              <a:t>Assume that the attacker chooses to mine </a:t>
            </a:r>
            <a:r>
              <a:rPr lang="en-US" altLang="ko-KR" sz="1800" b="1" dirty="0">
                <a:latin typeface="Calibri" panose="020F0502020204030204" pitchFamily="34" charset="0"/>
                <a:cs typeface="Calibri" panose="020F0502020204030204" pitchFamily="34" charset="0"/>
              </a:rPr>
              <a:t>PoD in parallel </a:t>
            </a:r>
            <a:r>
              <a:rPr lang="en-US" altLang="ko-KR" sz="1800" dirty="0">
                <a:latin typeface="Calibri" panose="020F0502020204030204" pitchFamily="34" charset="0"/>
                <a:cs typeface="Calibri" panose="020F0502020204030204" pitchFamily="34" charset="0"/>
              </a:rPr>
              <a:t>on all possible blocks.</a:t>
            </a:r>
          </a:p>
          <a:p>
            <a:pPr marL="971550" lvl="1" indent="-285750">
              <a:lnSpc>
                <a:spcPct val="114000"/>
              </a:lnSpc>
            </a:pPr>
            <a:r>
              <a:rPr lang="en-US" altLang="ko-KR" sz="1800" dirty="0">
                <a:latin typeface="Calibri" panose="020F0502020204030204" pitchFamily="34" charset="0"/>
                <a:cs typeface="Calibri" panose="020F0502020204030204" pitchFamily="34" charset="0"/>
              </a:rPr>
              <a:t>This is because strategy </a:t>
            </a:r>
            <a:r>
              <a:rPr lang="en-US" altLang="ko-KR" sz="1800" b="1" dirty="0">
                <a:latin typeface="Calibri" panose="020F0502020204030204" pitchFamily="34" charset="0"/>
                <a:cs typeface="Calibri" panose="020F0502020204030204" pitchFamily="34" charset="0"/>
              </a:rPr>
              <a:t>A</a:t>
            </a:r>
            <a:r>
              <a:rPr lang="en-US" altLang="ko-KR" sz="1800" b="1" baseline="-25000" dirty="0">
                <a:latin typeface="Calibri" panose="020F0502020204030204" pitchFamily="34" charset="0"/>
                <a:cs typeface="Calibri" panose="020F0502020204030204" pitchFamily="34" charset="0"/>
              </a:rPr>
              <a:t>1</a:t>
            </a:r>
            <a:r>
              <a:rPr lang="en-US" altLang="ko-KR" sz="1800" dirty="0">
                <a:latin typeface="Calibri" panose="020F0502020204030204" pitchFamily="34" charset="0"/>
                <a:cs typeface="Calibri" panose="020F0502020204030204" pitchFamily="34" charset="0"/>
              </a:rPr>
              <a:t>, which PoD mines only some blocks, creates the same tree.</a:t>
            </a:r>
          </a:p>
          <a:p>
            <a:pPr marL="971550" lvl="1" indent="-285750">
              <a:lnSpc>
                <a:spcPct val="114000"/>
              </a:lnSpc>
            </a:pPr>
            <a:r>
              <a:rPr lang="en-US" altLang="ko-KR" sz="1800" dirty="0">
                <a:latin typeface="Calibri" panose="020F0502020204030204" pitchFamily="34" charset="0"/>
                <a:cs typeface="Calibri" panose="020F0502020204030204" pitchFamily="34" charset="0"/>
              </a:rPr>
              <a:t>For brevity, we define the mining operation at step t as the block that the attacker chose to mine PoW.</a:t>
            </a:r>
          </a:p>
          <a:p>
            <a:pPr marL="971550" lvl="1" indent="-285750">
              <a:lnSpc>
                <a:spcPct val="114000"/>
              </a:lnSpc>
            </a:pPr>
            <a:r>
              <a:rPr lang="en-US" altLang="ko-KR" sz="1800" dirty="0">
                <a:latin typeface="Calibri" panose="020F0502020204030204" pitchFamily="34" charset="0"/>
                <a:cs typeface="Calibri" panose="020F0502020204030204" pitchFamily="34" charset="0"/>
              </a:rPr>
              <a:t>If there are no blocks to mine in PoW, the attacker's action is defined as ⊥, i.e. an empty action.</a:t>
            </a:r>
          </a:p>
          <a:p>
            <a:pPr marL="971550" lvl="1" indent="-285750">
              <a:lnSpc>
                <a:spcPct val="114000"/>
              </a:lnSpc>
            </a:pPr>
            <a:r>
              <a:rPr lang="en-US" altLang="ko-KR" sz="1800" dirty="0">
                <a:latin typeface="Calibri" panose="020F0502020204030204" pitchFamily="34" charset="0"/>
                <a:cs typeface="Calibri" panose="020F0502020204030204" pitchFamily="34" charset="0"/>
              </a:rPr>
              <a:t>The attacker chooses a delay for each block b and the honest miner p.</a:t>
            </a:r>
          </a:p>
          <a:p>
            <a:pPr marL="971550" lvl="1" indent="-285750">
              <a:lnSpc>
                <a:spcPct val="114000"/>
              </a:lnSpc>
            </a:pPr>
            <a:r>
              <a:rPr lang="en-US" altLang="ko-KR" sz="1800" dirty="0">
                <a:latin typeface="Calibri" panose="020F0502020204030204" pitchFamily="34" charset="0"/>
                <a:cs typeface="Calibri" panose="020F0502020204030204" pitchFamily="34" charset="0"/>
              </a:rPr>
              <a:t>To simplify the analysis, we assume that the attacker can also delay the miner who discovered the block. This helps limit an attacker's chance of success</a:t>
            </a:r>
            <a:r>
              <a:rPr lang="en-US" altLang="ko-KR" sz="1800" dirty="0" smtClean="0">
                <a:latin typeface="Calibri" panose="020F0502020204030204" pitchFamily="34" charset="0"/>
                <a:cs typeface="Calibri" panose="020F0502020204030204" pitchFamily="34" charset="0"/>
              </a:rPr>
              <a:t>.</a:t>
            </a:r>
          </a:p>
          <a:p>
            <a:pPr marL="971550" lvl="1" indent="-285750">
              <a:lnSpc>
                <a:spcPct val="114000"/>
              </a:lnSpc>
            </a:pPr>
            <a:endParaRPr lang="en-US" altLang="ko-KR" sz="1800" dirty="0" smtClean="0">
              <a:latin typeface="Calibri" panose="020F0502020204030204" pitchFamily="34" charset="0"/>
              <a:cs typeface="Calibri" panose="020F0502020204030204" pitchFamily="34" charset="0"/>
            </a:endParaRPr>
          </a:p>
          <a:p>
            <a:pPr>
              <a:lnSpc>
                <a:spcPct val="114000"/>
              </a:lnSpc>
            </a:pPr>
            <a:r>
              <a:rPr lang="en-US" altLang="ko-KR" sz="1800" b="1" dirty="0">
                <a:latin typeface="Calibri" panose="020F0502020204030204" pitchFamily="34" charset="0"/>
                <a:cs typeface="Calibri" panose="020F0502020204030204" pitchFamily="34" charset="0"/>
              </a:rPr>
              <a:t>Subtree definition:</a:t>
            </a:r>
          </a:p>
          <a:p>
            <a:pPr marL="971550" lvl="1" indent="-285750">
              <a:lnSpc>
                <a:spcPct val="114000"/>
              </a:lnSpc>
            </a:pPr>
            <a:r>
              <a:rPr lang="en-US" altLang="ko-KR" sz="1800" dirty="0">
                <a:latin typeface="Calibri" panose="020F0502020204030204" pitchFamily="34" charset="0"/>
                <a:cs typeface="Calibri" panose="020F0502020204030204" pitchFamily="34" charset="0"/>
              </a:rPr>
              <a:t>Given depth </a:t>
            </a:r>
            <a:r>
              <a:rPr lang="en-US" altLang="ko-KR" sz="1800" dirty="0" err="1">
                <a:latin typeface="Calibri" panose="020F0502020204030204" pitchFamily="34" charset="0"/>
                <a:cs typeface="Calibri" panose="020F0502020204030204" pitchFamily="34" charset="0"/>
              </a:rPr>
              <a:t>i</a:t>
            </a:r>
            <a:r>
              <a:rPr lang="en-US" altLang="ko-KR" sz="1800" dirty="0">
                <a:latin typeface="Calibri" panose="020F0502020204030204" pitchFamily="34" charset="0"/>
                <a:cs typeface="Calibri" panose="020F0502020204030204" pitchFamily="34" charset="0"/>
              </a:rPr>
              <a:t>, run σ, and honest block b of depth </a:t>
            </a:r>
            <a:r>
              <a:rPr lang="en-US" altLang="ko-KR" sz="1800" dirty="0" err="1">
                <a:latin typeface="Calibri" panose="020F0502020204030204" pitchFamily="34" charset="0"/>
                <a:cs typeface="Calibri" panose="020F0502020204030204" pitchFamily="34" charset="0"/>
              </a:rPr>
              <a:t>i</a:t>
            </a:r>
            <a:r>
              <a:rPr lang="en-US" altLang="ko-KR" sz="1800" dirty="0">
                <a:latin typeface="Calibri" panose="020F0502020204030204" pitchFamily="34" charset="0"/>
                <a:cs typeface="Calibri" panose="020F0502020204030204" pitchFamily="34" charset="0"/>
              </a:rPr>
              <a:t>:</a:t>
            </a:r>
          </a:p>
          <a:p>
            <a:pPr marL="971550" lvl="1" indent="-285750">
              <a:lnSpc>
                <a:spcPct val="114000"/>
              </a:lnSpc>
            </a:pPr>
            <a:r>
              <a:rPr lang="en-US" altLang="ko-KR" sz="1800" dirty="0">
                <a:latin typeface="Calibri" panose="020F0502020204030204" pitchFamily="34" charset="0"/>
                <a:cs typeface="Calibri" panose="020F0502020204030204" pitchFamily="34" charset="0"/>
              </a:rPr>
              <a:t>For every step t:</a:t>
            </a:r>
          </a:p>
          <a:p>
            <a:pPr marL="1428750" lvl="2" indent="-285750">
              <a:lnSpc>
                <a:spcPct val="114000"/>
              </a:lnSpc>
              <a:buFont typeface="Wingdings" panose="05000000000000000000" pitchFamily="2" charset="2"/>
              <a:buChar char="Ø"/>
            </a:pP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H</a:t>
            </a:r>
            <a:r>
              <a:rPr lang="en-US" altLang="ko-KR" sz="1800" baseline="30000" dirty="0" err="1">
                <a:latin typeface="Calibri" panose="020F0502020204030204" pitchFamily="34" charset="0"/>
                <a:cs typeface="Calibri" panose="020F0502020204030204" pitchFamily="34" charset="0"/>
              </a:rPr>
              <a:t>σ</a:t>
            </a:r>
            <a:r>
              <a:rPr lang="en-US" altLang="ko-KR" sz="1800" dirty="0">
                <a:latin typeface="Calibri" panose="020F0502020204030204" pitchFamily="34" charset="0"/>
                <a:cs typeface="Calibri" panose="020F0502020204030204" pitchFamily="34" charset="0"/>
              </a:rPr>
              <a:t>(t) : b, a subtree of </a:t>
            </a:r>
            <a:r>
              <a:rPr lang="en-US" altLang="ko-KR" sz="1800" dirty="0" err="1">
                <a:latin typeface="Calibri" panose="020F0502020204030204" pitchFamily="34" charset="0"/>
                <a:cs typeface="Calibri" panose="020F0502020204030204" pitchFamily="34" charset="0"/>
              </a:rPr>
              <a:t>Tσ</a:t>
            </a:r>
            <a:r>
              <a:rPr lang="en-US" altLang="ko-KR" sz="1800" dirty="0">
                <a:latin typeface="Calibri" panose="020F0502020204030204" pitchFamily="34" charset="0"/>
                <a:cs typeface="Calibri" panose="020F0502020204030204" pitchFamily="34" charset="0"/>
              </a:rPr>
              <a:t>(t) containing descendants and ancestors known to all honest miners.</a:t>
            </a:r>
          </a:p>
          <a:p>
            <a:pPr marL="1428750" lvl="2" indent="-285750">
              <a:lnSpc>
                <a:spcPct val="114000"/>
              </a:lnSpc>
              <a:buFont typeface="Wingdings" panose="05000000000000000000" pitchFamily="2" charset="2"/>
              <a:buChar char="Ø"/>
            </a:pP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A</a:t>
            </a:r>
            <a:r>
              <a:rPr lang="en-US" altLang="ko-KR" sz="1800" baseline="30000" dirty="0" err="1">
                <a:latin typeface="Calibri" panose="020F0502020204030204" pitchFamily="34" charset="0"/>
                <a:cs typeface="Calibri" panose="020F0502020204030204" pitchFamily="34" charset="0"/>
              </a:rPr>
              <a:t>σ</a:t>
            </a:r>
            <a:r>
              <a:rPr lang="en-US" altLang="ko-KR" sz="1800" dirty="0">
                <a:latin typeface="Calibri" panose="020F0502020204030204" pitchFamily="34" charset="0"/>
                <a:cs typeface="Calibri" panose="020F0502020204030204" pitchFamily="34" charset="0"/>
              </a:rPr>
              <a:t>(t) : A subtree of </a:t>
            </a:r>
            <a:r>
              <a:rPr lang="en-US" altLang="ko-KR" sz="1800" dirty="0" err="1">
                <a:latin typeface="Calibri" panose="020F0502020204030204" pitchFamily="34" charset="0"/>
                <a:cs typeface="Calibri" panose="020F0502020204030204" pitchFamily="34" charset="0"/>
              </a:rPr>
              <a:t>Tσ</a:t>
            </a:r>
            <a:r>
              <a:rPr lang="en-US" altLang="ko-KR" sz="1800" dirty="0">
                <a:latin typeface="Calibri" panose="020F0502020204030204" pitchFamily="34" charset="0"/>
                <a:cs typeface="Calibri" panose="020F0502020204030204" pitchFamily="34" charset="0"/>
              </a:rPr>
              <a:t>(t) containing b and its private aggressive descendants and ancestors.</a:t>
            </a:r>
          </a:p>
          <a:p>
            <a:pPr>
              <a:lnSpc>
                <a:spcPct val="114000"/>
              </a:lnSpc>
            </a:pPr>
            <a:endParaRPr lang="en-US" altLang="ko-KR" sz="1800" dirty="0">
              <a:latin typeface="Calibri" panose="020F0502020204030204" pitchFamily="34" charset="0"/>
              <a:cs typeface="Calibri" panose="020F0502020204030204" pitchFamily="34" charset="0"/>
            </a:endParaRPr>
          </a:p>
          <a:p>
            <a:pPr>
              <a:lnSpc>
                <a:spcPct val="114000"/>
              </a:lnSpc>
            </a:pPr>
            <a:endParaRPr lang="en-US" altLang="ko-KR"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407866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5.1 Terminology and Notation</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sz="1800" b="1" dirty="0" smtClean="0">
                <a:latin typeface="Calibri" panose="020F0502020204030204" pitchFamily="34" charset="0"/>
                <a:cs typeface="Calibri" panose="020F0502020204030204" pitchFamily="34" charset="0"/>
              </a:rPr>
              <a:t>Subtree </a:t>
            </a:r>
            <a:r>
              <a:rPr lang="en-US" altLang="ko-KR" sz="1800" b="1" dirty="0">
                <a:latin typeface="Calibri" panose="020F0502020204030204" pitchFamily="34" charset="0"/>
                <a:cs typeface="Calibri" panose="020F0502020204030204" pitchFamily="34" charset="0"/>
              </a:rPr>
              <a:t>definition:</a:t>
            </a:r>
          </a:p>
          <a:p>
            <a:pPr marL="971550" lvl="1" indent="-285750">
              <a:lnSpc>
                <a:spcPct val="114000"/>
              </a:lnSpc>
            </a:pPr>
            <a:r>
              <a:rPr lang="en-US" altLang="ko-KR" sz="1800" b="1" dirty="0">
                <a:latin typeface="Calibri" panose="020F0502020204030204" pitchFamily="34" charset="0"/>
                <a:cs typeface="Calibri" panose="020F0502020204030204" pitchFamily="34" charset="0"/>
              </a:rPr>
              <a:t>Given depth </a:t>
            </a:r>
            <a:r>
              <a:rPr lang="en-US" altLang="ko-KR" sz="1800" b="1" dirty="0" err="1">
                <a:latin typeface="Calibri" panose="020F0502020204030204" pitchFamily="34" charset="0"/>
                <a:cs typeface="Calibri" panose="020F0502020204030204" pitchFamily="34" charset="0"/>
              </a:rPr>
              <a:t>i</a:t>
            </a:r>
            <a:r>
              <a:rPr lang="en-US" altLang="ko-KR" sz="1800" b="1" dirty="0">
                <a:latin typeface="Calibri" panose="020F0502020204030204" pitchFamily="34" charset="0"/>
                <a:cs typeface="Calibri" panose="020F0502020204030204" pitchFamily="34" charset="0"/>
              </a:rPr>
              <a:t>, run σ, and honest block b of depth </a:t>
            </a:r>
            <a:r>
              <a:rPr lang="en-US" altLang="ko-KR" sz="1800" b="1" dirty="0" err="1">
                <a:latin typeface="Calibri" panose="020F0502020204030204" pitchFamily="34" charset="0"/>
                <a:cs typeface="Calibri" panose="020F0502020204030204" pitchFamily="34" charset="0"/>
              </a:rPr>
              <a:t>i</a:t>
            </a:r>
            <a:r>
              <a:rPr lang="en-US" altLang="ko-KR" sz="1800" b="1" dirty="0">
                <a:latin typeface="Calibri" panose="020F0502020204030204" pitchFamily="34" charset="0"/>
                <a:cs typeface="Calibri" panose="020F0502020204030204" pitchFamily="34" charset="0"/>
              </a:rPr>
              <a:t>:</a:t>
            </a:r>
          </a:p>
          <a:p>
            <a:pPr marL="971550" lvl="1" indent="-285750">
              <a:lnSpc>
                <a:spcPct val="114000"/>
              </a:lnSpc>
            </a:pPr>
            <a:r>
              <a:rPr lang="en-US" altLang="ko-KR" sz="1800" b="1" dirty="0">
                <a:latin typeface="Calibri" panose="020F0502020204030204" pitchFamily="34" charset="0"/>
                <a:cs typeface="Calibri" panose="020F0502020204030204" pitchFamily="34" charset="0"/>
              </a:rPr>
              <a:t>For every step t:</a:t>
            </a:r>
          </a:p>
          <a:p>
            <a:pPr marL="1428750" lvl="2" indent="-285750">
              <a:lnSpc>
                <a:spcPct val="114000"/>
              </a:lnSpc>
              <a:buFont typeface="Wingdings" panose="05000000000000000000" pitchFamily="2" charset="2"/>
              <a:buChar char="Ø"/>
            </a:pPr>
            <a:r>
              <a:rPr lang="en-US" altLang="ko-KR" sz="1800" b="1" dirty="0" err="1">
                <a:latin typeface="Calibri" panose="020F0502020204030204" pitchFamily="34" charset="0"/>
                <a:cs typeface="Calibri" panose="020F0502020204030204" pitchFamily="34" charset="0"/>
              </a:rPr>
              <a:t>T</a:t>
            </a:r>
            <a:r>
              <a:rPr lang="en-US" altLang="ko-KR" sz="1800" b="1" baseline="-25000" dirty="0" err="1">
                <a:latin typeface="Calibri" panose="020F0502020204030204" pitchFamily="34" charset="0"/>
                <a:cs typeface="Calibri" panose="020F0502020204030204" pitchFamily="34" charset="0"/>
              </a:rPr>
              <a:t>H</a:t>
            </a:r>
            <a:r>
              <a:rPr lang="en-US" altLang="ko-KR" sz="1800" b="1" baseline="30000" dirty="0" err="1">
                <a:latin typeface="Calibri" panose="020F0502020204030204" pitchFamily="34" charset="0"/>
                <a:cs typeface="Calibri" panose="020F0502020204030204" pitchFamily="34" charset="0"/>
              </a:rPr>
              <a:t>σ</a:t>
            </a:r>
            <a:r>
              <a:rPr lang="en-US" altLang="ko-KR" sz="1800" b="1" dirty="0">
                <a:latin typeface="Calibri" panose="020F0502020204030204" pitchFamily="34" charset="0"/>
                <a:cs typeface="Calibri" panose="020F0502020204030204" pitchFamily="34" charset="0"/>
              </a:rPr>
              <a:t>(t) : b, a subtree of </a:t>
            </a:r>
            <a:r>
              <a:rPr lang="en-US" altLang="ko-KR" sz="1800" b="1" dirty="0" err="1">
                <a:latin typeface="Calibri" panose="020F0502020204030204" pitchFamily="34" charset="0"/>
                <a:cs typeface="Calibri" panose="020F0502020204030204" pitchFamily="34" charset="0"/>
              </a:rPr>
              <a:t>Tσ</a:t>
            </a:r>
            <a:r>
              <a:rPr lang="en-US" altLang="ko-KR" sz="1800" b="1" dirty="0">
                <a:latin typeface="Calibri" panose="020F0502020204030204" pitchFamily="34" charset="0"/>
                <a:cs typeface="Calibri" panose="020F0502020204030204" pitchFamily="34" charset="0"/>
              </a:rPr>
              <a:t>(t) containing descendants and ancestors known to all honest miners.</a:t>
            </a:r>
          </a:p>
          <a:p>
            <a:pPr marL="1428750" lvl="2" indent="-285750">
              <a:lnSpc>
                <a:spcPct val="114000"/>
              </a:lnSpc>
              <a:buFont typeface="Wingdings" panose="05000000000000000000" pitchFamily="2" charset="2"/>
              <a:buChar char="Ø"/>
            </a:pPr>
            <a:r>
              <a:rPr lang="en-US" altLang="ko-KR" sz="1800" b="1" dirty="0" err="1">
                <a:latin typeface="Calibri" panose="020F0502020204030204" pitchFamily="34" charset="0"/>
                <a:cs typeface="Calibri" panose="020F0502020204030204" pitchFamily="34" charset="0"/>
              </a:rPr>
              <a:t>T</a:t>
            </a:r>
            <a:r>
              <a:rPr lang="en-US" altLang="ko-KR" sz="1800" b="1" baseline="-25000" dirty="0" err="1">
                <a:latin typeface="Calibri" panose="020F0502020204030204" pitchFamily="34" charset="0"/>
                <a:cs typeface="Calibri" panose="020F0502020204030204" pitchFamily="34" charset="0"/>
              </a:rPr>
              <a:t>A</a:t>
            </a:r>
            <a:r>
              <a:rPr lang="en-US" altLang="ko-KR" sz="1800" b="1" baseline="30000" dirty="0" err="1">
                <a:latin typeface="Calibri" panose="020F0502020204030204" pitchFamily="34" charset="0"/>
                <a:cs typeface="Calibri" panose="020F0502020204030204" pitchFamily="34" charset="0"/>
              </a:rPr>
              <a:t>σ</a:t>
            </a:r>
            <a:r>
              <a:rPr lang="en-US" altLang="ko-KR" sz="1800" b="1" dirty="0">
                <a:latin typeface="Calibri" panose="020F0502020204030204" pitchFamily="34" charset="0"/>
                <a:cs typeface="Calibri" panose="020F0502020204030204" pitchFamily="34" charset="0"/>
              </a:rPr>
              <a:t>(t) : A subtree of </a:t>
            </a:r>
            <a:r>
              <a:rPr lang="en-US" altLang="ko-KR" sz="1800" b="1" dirty="0" err="1">
                <a:latin typeface="Calibri" panose="020F0502020204030204" pitchFamily="34" charset="0"/>
                <a:cs typeface="Calibri" panose="020F0502020204030204" pitchFamily="34" charset="0"/>
              </a:rPr>
              <a:t>Tσ</a:t>
            </a:r>
            <a:r>
              <a:rPr lang="en-US" altLang="ko-KR" sz="1800" b="1" dirty="0">
                <a:latin typeface="Calibri" panose="020F0502020204030204" pitchFamily="34" charset="0"/>
                <a:cs typeface="Calibri" panose="020F0502020204030204" pitchFamily="34" charset="0"/>
              </a:rPr>
              <a:t>(t) containing b and its private aggressive descendants and ancestors.</a:t>
            </a:r>
          </a:p>
          <a:p>
            <a:pPr>
              <a:lnSpc>
                <a:spcPct val="114000"/>
              </a:lnSpc>
            </a:pPr>
            <a:endParaRPr lang="en-US" altLang="ko-KR" sz="1800" dirty="0">
              <a:latin typeface="Calibri" panose="020F0502020204030204" pitchFamily="34" charset="0"/>
              <a:cs typeface="Calibri" panose="020F0502020204030204" pitchFamily="34" charset="0"/>
            </a:endParaRPr>
          </a:p>
        </p:txBody>
      </p:sp>
      <p:pic>
        <p:nvPicPr>
          <p:cNvPr id="3" name="그림 2"/>
          <p:cNvPicPr>
            <a:picLocks noChangeAspect="1"/>
          </p:cNvPicPr>
          <p:nvPr/>
        </p:nvPicPr>
        <p:blipFill>
          <a:blip r:embed="rId3"/>
          <a:stretch>
            <a:fillRect/>
          </a:stretch>
        </p:blipFill>
        <p:spPr>
          <a:xfrm>
            <a:off x="2010030" y="3456870"/>
            <a:ext cx="8171938" cy="3001540"/>
          </a:xfrm>
          <a:prstGeom prst="rect">
            <a:avLst/>
          </a:prstGeom>
        </p:spPr>
      </p:pic>
    </p:spTree>
    <p:extLst>
      <p:ext uri="{BB962C8B-B14F-4D97-AF65-F5344CB8AC3E}">
        <p14:creationId xmlns:p14="http://schemas.microsoft.com/office/powerpoint/2010/main" val="10834789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5.1 T</a:t>
            </a:r>
            <a:r>
              <a:rPr lang="en-US" altLang="ko-KR" sz="3200" dirty="0" smtClean="0"/>
              <a:t>erminology </a:t>
            </a:r>
            <a:r>
              <a:rPr lang="en-US" altLang="ko-KR" sz="3200" dirty="0"/>
              <a:t>and Notation</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2000" dirty="0">
                <a:latin typeface="Calibri" panose="020F0502020204030204" pitchFamily="34" charset="0"/>
                <a:cs typeface="Calibri" panose="020F0502020204030204" pitchFamily="34" charset="0"/>
              </a:rPr>
              <a:t>Partial and full blocks:</a:t>
            </a:r>
          </a:p>
          <a:p>
            <a:pPr lvl="1"/>
            <a:r>
              <a:rPr lang="en-US" altLang="ko-KR" sz="2000" dirty="0">
                <a:latin typeface="Calibri" panose="020F0502020204030204" pitchFamily="34" charset="0"/>
                <a:cs typeface="Calibri" panose="020F0502020204030204" pitchFamily="34" charset="0"/>
              </a:rPr>
              <a:t>A block data structure (</a:t>
            </a:r>
            <a:r>
              <a:rPr lang="en-US" altLang="ko-KR" sz="2000" dirty="0" err="1">
                <a:latin typeface="Calibri" panose="020F0502020204030204" pitchFamily="34" charset="0"/>
                <a:cs typeface="Calibri" panose="020F0502020204030204" pitchFamily="34" charset="0"/>
              </a:rPr>
              <a:t>M,D</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b</a:t>
            </a:r>
            <a:r>
              <a:rPr lang="en-US" altLang="ko-KR" sz="2000" baseline="-25000" dirty="0" err="1">
                <a:latin typeface="Calibri" panose="020F0502020204030204" pitchFamily="34" charset="0"/>
                <a:cs typeface="Calibri" panose="020F0502020204030204" pitchFamily="34" charset="0"/>
              </a:rPr>
              <a:t>PoW</a:t>
            </a:r>
            <a:r>
              <a:rPr lang="en-US" altLang="ko-KR" sz="2000" dirty="0">
                <a:latin typeface="Calibri" panose="020F0502020204030204" pitchFamily="34" charset="0"/>
                <a:cs typeface="Calibri" panose="020F0502020204030204" pitchFamily="34" charset="0"/>
              </a:rPr>
              <a:t>,⊥</a:t>
            </a:r>
            <a:r>
              <a:rPr lang="en-US" altLang="ko-KR" sz="2000" dirty="0" smtClean="0">
                <a:latin typeface="Calibri" panose="020F0502020204030204" pitchFamily="34" charset="0"/>
                <a:cs typeface="Calibri" panose="020F0502020204030204" pitchFamily="34" charset="0"/>
              </a:rPr>
              <a:t>)) that </a:t>
            </a:r>
            <a:r>
              <a:rPr lang="en-US" altLang="ko-KR" sz="2000" dirty="0">
                <a:latin typeface="Calibri" panose="020F0502020204030204" pitchFamily="34" charset="0"/>
                <a:cs typeface="Calibri" panose="020F0502020204030204" pitchFamily="34" charset="0"/>
              </a:rPr>
              <a:t>contains only PoD puzzles is called a </a:t>
            </a:r>
            <a:r>
              <a:rPr lang="en-US" altLang="ko-KR" sz="2000" b="1" dirty="0">
                <a:latin typeface="Calibri" panose="020F0502020204030204" pitchFamily="34" charset="0"/>
                <a:cs typeface="Calibri" panose="020F0502020204030204" pitchFamily="34" charset="0"/>
              </a:rPr>
              <a:t>partial block</a:t>
            </a:r>
            <a:r>
              <a:rPr lang="en-US" altLang="ko-KR" sz="2000" dirty="0">
                <a:latin typeface="Calibri" panose="020F0502020204030204" pitchFamily="34" charset="0"/>
                <a:cs typeface="Calibri" panose="020F0502020204030204" pitchFamily="34" charset="0"/>
              </a:rPr>
              <a:t>, and all proofs are The valid block it contains is called the entire block.</a:t>
            </a:r>
          </a:p>
          <a:p>
            <a:pPr lvl="1"/>
            <a:r>
              <a:rPr lang="en-US" altLang="ko-KR" sz="2000" dirty="0">
                <a:latin typeface="Calibri" panose="020F0502020204030204" pitchFamily="34" charset="0"/>
                <a:cs typeface="Calibri" panose="020F0502020204030204" pitchFamily="34" charset="0"/>
              </a:rPr>
              <a:t>The depth of </a:t>
            </a:r>
            <a:r>
              <a:rPr lang="en-US" altLang="ko-KR" sz="2000" b="1" dirty="0">
                <a:latin typeface="Calibri" panose="020F0502020204030204" pitchFamily="34" charset="0"/>
                <a:cs typeface="Calibri" panose="020F0502020204030204" pitchFamily="34" charset="0"/>
              </a:rPr>
              <a:t>partial block </a:t>
            </a:r>
            <a:r>
              <a:rPr lang="en-US" altLang="ko-KR" sz="2000" dirty="0">
                <a:latin typeface="Calibri" panose="020F0502020204030204" pitchFamily="34" charset="0"/>
                <a:cs typeface="Calibri" panose="020F0502020204030204" pitchFamily="34" charset="0"/>
              </a:rPr>
              <a:t>b is expressed as ˜d(b</a:t>
            </a:r>
            <a:r>
              <a:rPr lang="en-US" altLang="ko-KR" sz="2000" dirty="0" smtClean="0">
                <a:latin typeface="Calibri" panose="020F0502020204030204" pitchFamily="34" charset="0"/>
                <a:cs typeface="Calibri" panose="020F0502020204030204" pitchFamily="34" charset="0"/>
              </a:rPr>
              <a:t>).</a:t>
            </a:r>
          </a:p>
          <a:p>
            <a:pPr lvl="1"/>
            <a:endParaRPr lang="en-US" altLang="ko-KR" sz="2000" dirty="0">
              <a:latin typeface="Calibri" panose="020F0502020204030204" pitchFamily="34" charset="0"/>
              <a:cs typeface="Calibri" panose="020F0502020204030204" pitchFamily="34" charset="0"/>
            </a:endParaRPr>
          </a:p>
          <a:p>
            <a:r>
              <a:rPr lang="en-US" altLang="ko-KR" sz="2000" dirty="0">
                <a:latin typeface="Calibri" panose="020F0502020204030204" pitchFamily="34" charset="0"/>
                <a:cs typeface="Calibri" panose="020F0502020204030204" pitchFamily="34" charset="0"/>
              </a:rPr>
              <a:t>PoD depth definition:</a:t>
            </a:r>
          </a:p>
          <a:p>
            <a:pPr lvl="1"/>
            <a:r>
              <a:rPr lang="en-US" altLang="ko-KR" sz="2000" dirty="0">
                <a:latin typeface="Calibri" panose="020F0502020204030204" pitchFamily="34" charset="0"/>
                <a:cs typeface="Calibri" panose="020F0502020204030204" pitchFamily="34" charset="0"/>
              </a:rPr>
              <a:t>PoD depth of the tree for a given run </a:t>
            </a:r>
            <a:r>
              <a:rPr lang="el-GR" altLang="ko-KR" sz="2000" dirty="0">
                <a:latin typeface="Calibri" panose="020F0502020204030204" pitchFamily="34" charset="0"/>
                <a:cs typeface="Calibri" panose="020F0502020204030204" pitchFamily="34" charset="0"/>
              </a:rPr>
              <a:t>σ:</a:t>
            </a:r>
          </a:p>
          <a:p>
            <a:pPr lvl="2">
              <a:buFont typeface="Wingdings" panose="05000000000000000000" pitchFamily="2" charset="2"/>
              <a:buChar char="ü"/>
            </a:pPr>
            <a:r>
              <a:rPr lang="en-US" altLang="ko-KR" dirty="0">
                <a:latin typeface="Calibri" panose="020F0502020204030204" pitchFamily="34" charset="0"/>
                <a:cs typeface="Calibri" panose="020F0502020204030204" pitchFamily="34" charset="0"/>
              </a:rPr>
              <a:t>Defined as the deepest block in the parent tree with a completed PoD puzzle in the subtree.</a:t>
            </a:r>
          </a:p>
          <a:p>
            <a:pPr lvl="2">
              <a:buFont typeface="Wingdings" panose="05000000000000000000" pitchFamily="2" charset="2"/>
              <a:buChar char="ü"/>
            </a:pPr>
            <a:r>
              <a:rPr lang="en-US" altLang="ko-KR" dirty="0">
                <a:latin typeface="Calibri" panose="020F0502020204030204" pitchFamily="34" charset="0"/>
                <a:cs typeface="Calibri" panose="020F0502020204030204" pitchFamily="34" charset="0"/>
              </a:rPr>
              <a:t>This is ˜</a:t>
            </a:r>
            <a:r>
              <a:rPr lang="en-US" altLang="ko-KR" dirty="0" err="1">
                <a:latin typeface="Calibri" panose="020F0502020204030204" pitchFamily="34" charset="0"/>
                <a:cs typeface="Calibri" panose="020F0502020204030204" pitchFamily="34" charset="0"/>
              </a:rPr>
              <a:t>d</a:t>
            </a:r>
            <a:r>
              <a:rPr lang="en-US" altLang="ko-KR" baseline="-25000" dirty="0" err="1">
                <a:latin typeface="Calibri" panose="020F0502020204030204" pitchFamily="34" charset="0"/>
                <a:cs typeface="Calibri" panose="020F0502020204030204" pitchFamily="34" charset="0"/>
              </a:rPr>
              <a:t>b</a:t>
            </a:r>
            <a:r>
              <a:rPr lang="el-GR" altLang="ko-KR" baseline="30000" dirty="0">
                <a:latin typeface="Calibri" panose="020F0502020204030204" pitchFamily="34" charset="0"/>
                <a:cs typeface="Calibri" panose="020F0502020204030204" pitchFamily="34" charset="0"/>
              </a:rPr>
              <a:t>σ</a:t>
            </a:r>
            <a:r>
              <a:rPr lang="el-GR" altLang="ko-KR" dirty="0">
                <a:latin typeface="Calibri" panose="020F0502020204030204" pitchFamily="34" charset="0"/>
                <a:cs typeface="Calibri" panose="020F0502020204030204" pitchFamily="34" charset="0"/>
              </a:rPr>
              <a:t>(</a:t>
            </a:r>
            <a:r>
              <a:rPr lang="en-US" altLang="ko-KR" dirty="0">
                <a:latin typeface="Calibri" panose="020F0502020204030204" pitchFamily="34" charset="0"/>
                <a:cs typeface="Calibri" panose="020F0502020204030204" pitchFamily="34" charset="0"/>
              </a:rPr>
              <a:t>t</a:t>
            </a:r>
            <a:r>
              <a:rPr lang="en-US" altLang="ko-KR" dirty="0" smtClean="0">
                <a:latin typeface="Calibri" panose="020F0502020204030204" pitchFamily="34" charset="0"/>
                <a:cs typeface="Calibri" panose="020F0502020204030204" pitchFamily="34" charset="0"/>
              </a:rPr>
              <a:t>) </a:t>
            </a:r>
            <a:r>
              <a:rPr lang="en-US" altLang="ko-KR" dirty="0">
                <a:latin typeface="Calibri" panose="020F0502020204030204" pitchFamily="34" charset="0"/>
                <a:cs typeface="Calibri" panose="020F0502020204030204" pitchFamily="34" charset="0"/>
              </a:rPr>
              <a:t>of T</a:t>
            </a:r>
            <a:r>
              <a:rPr lang="en-US" altLang="ko-KR" baseline="-25000" dirty="0">
                <a:latin typeface="Calibri" panose="020F0502020204030204" pitchFamily="34" charset="0"/>
                <a:cs typeface="Calibri" panose="020F0502020204030204" pitchFamily="34" charset="0"/>
              </a:rPr>
              <a:t>A</a:t>
            </a:r>
            <a:r>
              <a:rPr lang="el-GR" altLang="ko-KR" baseline="30000" dirty="0">
                <a:latin typeface="Calibri" panose="020F0502020204030204" pitchFamily="34" charset="0"/>
                <a:cs typeface="Calibri" panose="020F0502020204030204" pitchFamily="34" charset="0"/>
              </a:rPr>
              <a:t>σ</a:t>
            </a:r>
            <a:r>
              <a:rPr lang="el-GR" altLang="ko-KR" dirty="0">
                <a:latin typeface="Calibri" panose="020F0502020204030204" pitchFamily="34" charset="0"/>
                <a:cs typeface="Calibri" panose="020F0502020204030204" pitchFamily="34" charset="0"/>
              </a:rPr>
              <a:t>(</a:t>
            </a:r>
            <a:r>
              <a:rPr lang="en-US" altLang="ko-KR" dirty="0">
                <a:latin typeface="Calibri" panose="020F0502020204030204" pitchFamily="34" charset="0"/>
                <a:cs typeface="Calibri" panose="020F0502020204030204" pitchFamily="34" charset="0"/>
              </a:rPr>
              <a:t>t</a:t>
            </a:r>
            <a:r>
              <a:rPr lang="en-US" altLang="ko-KR" dirty="0" smtClean="0">
                <a:latin typeface="Calibri" panose="020F0502020204030204" pitchFamily="34" charset="0"/>
                <a:cs typeface="Calibri" panose="020F0502020204030204" pitchFamily="34" charset="0"/>
              </a:rPr>
              <a:t>) and </a:t>
            </a:r>
            <a:r>
              <a:rPr lang="en-US" altLang="ko-KR" dirty="0">
                <a:latin typeface="Calibri" panose="020F0502020204030204" pitchFamily="34" charset="0"/>
                <a:cs typeface="Calibri" panose="020F0502020204030204" pitchFamily="34" charset="0"/>
              </a:rPr>
              <a:t>T</a:t>
            </a:r>
            <a:r>
              <a:rPr lang="en-US" altLang="ko-KR" baseline="-25000" dirty="0">
                <a:latin typeface="Calibri" panose="020F0502020204030204" pitchFamily="34" charset="0"/>
                <a:cs typeface="Calibri" panose="020F0502020204030204" pitchFamily="34" charset="0"/>
              </a:rPr>
              <a:t>H</a:t>
            </a:r>
            <a:r>
              <a:rPr lang="el-GR" altLang="ko-KR" baseline="30000" dirty="0">
                <a:latin typeface="Calibri" panose="020F0502020204030204" pitchFamily="34" charset="0"/>
                <a:cs typeface="Calibri" panose="020F0502020204030204" pitchFamily="34" charset="0"/>
              </a:rPr>
              <a:t>σ</a:t>
            </a:r>
            <a:r>
              <a:rPr lang="el-GR" altLang="ko-KR" dirty="0">
                <a:latin typeface="Calibri" panose="020F0502020204030204" pitchFamily="34" charset="0"/>
                <a:cs typeface="Calibri" panose="020F0502020204030204" pitchFamily="34" charset="0"/>
              </a:rPr>
              <a:t>(</a:t>
            </a:r>
            <a:r>
              <a:rPr lang="en-US" altLang="ko-KR" dirty="0">
                <a:latin typeface="Calibri" panose="020F0502020204030204" pitchFamily="34" charset="0"/>
                <a:cs typeface="Calibri" panose="020F0502020204030204" pitchFamily="34" charset="0"/>
              </a:rPr>
              <a:t>t</a:t>
            </a:r>
            <a:r>
              <a:rPr lang="en-US" altLang="ko-KR" dirty="0" smtClean="0">
                <a:latin typeface="Calibri" panose="020F0502020204030204" pitchFamily="34" charset="0"/>
                <a:cs typeface="Calibri" panose="020F0502020204030204" pitchFamily="34" charset="0"/>
              </a:rPr>
              <a:t>) </a:t>
            </a:r>
            <a:r>
              <a:rPr lang="en-US" altLang="ko-KR" dirty="0">
                <a:latin typeface="Calibri" panose="020F0502020204030204" pitchFamily="34" charset="0"/>
                <a:cs typeface="Calibri" panose="020F0502020204030204" pitchFamily="34" charset="0"/>
              </a:rPr>
              <a:t>Represented as ˜</a:t>
            </a:r>
            <a:r>
              <a:rPr lang="en-US" altLang="ko-KR" dirty="0" err="1">
                <a:latin typeface="Calibri" panose="020F0502020204030204" pitchFamily="34" charset="0"/>
                <a:cs typeface="Calibri" panose="020F0502020204030204" pitchFamily="34" charset="0"/>
              </a:rPr>
              <a:t>d</a:t>
            </a:r>
            <a:r>
              <a:rPr lang="en-US" altLang="ko-KR" baseline="-25000" dirty="0" err="1">
                <a:latin typeface="Calibri" panose="020F0502020204030204" pitchFamily="34" charset="0"/>
                <a:cs typeface="Calibri" panose="020F0502020204030204" pitchFamily="34" charset="0"/>
              </a:rPr>
              <a:t>¬</a:t>
            </a:r>
            <a:r>
              <a:rPr lang="en-US" altLang="ko-KR" baseline="30000" dirty="0" err="1">
                <a:latin typeface="Calibri" panose="020F0502020204030204" pitchFamily="34" charset="0"/>
                <a:cs typeface="Calibri" panose="020F0502020204030204" pitchFamily="34" charset="0"/>
              </a:rPr>
              <a:t>b</a:t>
            </a:r>
            <a:r>
              <a:rPr lang="el-GR" altLang="ko-KR" dirty="0">
                <a:latin typeface="Calibri" panose="020F0502020204030204" pitchFamily="34" charset="0"/>
                <a:cs typeface="Calibri" panose="020F0502020204030204" pitchFamily="34" charset="0"/>
              </a:rPr>
              <a:t>σ(</a:t>
            </a:r>
            <a:r>
              <a:rPr lang="en-US" altLang="ko-KR" dirty="0">
                <a:latin typeface="Calibri" panose="020F0502020204030204" pitchFamily="34" charset="0"/>
                <a:cs typeface="Calibri" panose="020F0502020204030204" pitchFamily="34" charset="0"/>
              </a:rPr>
              <a:t>t</a:t>
            </a:r>
            <a:r>
              <a:rPr lang="en-US" altLang="ko-KR" dirty="0" smtClean="0">
                <a:latin typeface="Calibri" panose="020F0502020204030204" pitchFamily="34" charset="0"/>
                <a:cs typeface="Calibri" panose="020F0502020204030204" pitchFamily="34" charset="0"/>
              </a:rPr>
              <a:t>) </a:t>
            </a:r>
            <a:r>
              <a:rPr lang="en-US" altLang="ko-KR" dirty="0">
                <a:latin typeface="Calibri" panose="020F0502020204030204" pitchFamily="34" charset="0"/>
                <a:cs typeface="Calibri" panose="020F0502020204030204" pitchFamily="34" charset="0"/>
              </a:rPr>
              <a:t>of </a:t>
            </a:r>
            <a:r>
              <a:rPr lang="en-US" altLang="ko-KR" dirty="0" smtClean="0">
                <a:latin typeface="Calibri" panose="020F0502020204030204" pitchFamily="34" charset="0"/>
                <a:cs typeface="Calibri" panose="020F0502020204030204" pitchFamily="34" charset="0"/>
              </a:rPr>
              <a:t>T</a:t>
            </a:r>
            <a:r>
              <a:rPr lang="en-US" altLang="ko-KR" baseline="-25000" dirty="0" smtClean="0">
                <a:latin typeface="Calibri" panose="020F0502020204030204" pitchFamily="34" charset="0"/>
                <a:cs typeface="Calibri" panose="020F0502020204030204" pitchFamily="34" charset="0"/>
              </a:rPr>
              <a:t>H</a:t>
            </a:r>
            <a:r>
              <a:rPr lang="el-GR" altLang="ko-KR" baseline="30000" dirty="0">
                <a:latin typeface="Calibri" panose="020F0502020204030204" pitchFamily="34" charset="0"/>
                <a:cs typeface="Calibri" panose="020F0502020204030204" pitchFamily="34" charset="0"/>
              </a:rPr>
              <a:t>σ</a:t>
            </a:r>
            <a:r>
              <a:rPr lang="el-GR" altLang="ko-KR" dirty="0">
                <a:latin typeface="Calibri" panose="020F0502020204030204" pitchFamily="34" charset="0"/>
                <a:cs typeface="Calibri" panose="020F0502020204030204" pitchFamily="34" charset="0"/>
              </a:rPr>
              <a:t>​(</a:t>
            </a:r>
            <a:r>
              <a:rPr lang="en-US" altLang="ko-KR" dirty="0">
                <a:latin typeface="Calibri" panose="020F0502020204030204" pitchFamily="34" charset="0"/>
                <a:cs typeface="Calibri" panose="020F0502020204030204" pitchFamily="34" charset="0"/>
              </a:rPr>
              <a:t>t).</a:t>
            </a:r>
          </a:p>
          <a:p>
            <a:pPr lvl="2">
              <a:buFont typeface="Wingdings" panose="05000000000000000000" pitchFamily="2" charset="2"/>
              <a:buChar char="ü"/>
            </a:pPr>
            <a:r>
              <a:rPr lang="en-US" altLang="ko-KR" dirty="0">
                <a:latin typeface="Calibri" panose="020F0502020204030204" pitchFamily="34" charset="0"/>
                <a:cs typeface="Calibri" panose="020F0502020204030204" pitchFamily="34" charset="0"/>
              </a:rPr>
              <a:t>For a particular </a:t>
            </a:r>
            <a:r>
              <a:rPr lang="el-GR" altLang="ko-KR" dirty="0">
                <a:latin typeface="Calibri" panose="020F0502020204030204" pitchFamily="34" charset="0"/>
                <a:cs typeface="Calibri" panose="020F0502020204030204" pitchFamily="34" charset="0"/>
              </a:rPr>
              <a:t>π, </a:t>
            </a:r>
            <a:r>
              <a:rPr lang="en-US" altLang="ko-KR" dirty="0">
                <a:latin typeface="Calibri" panose="020F0502020204030204" pitchFamily="34" charset="0"/>
                <a:cs typeface="Calibri" panose="020F0502020204030204" pitchFamily="34" charset="0"/>
              </a:rPr>
              <a:t>the subset </a:t>
            </a:r>
            <a:r>
              <a:rPr lang="el-GR" altLang="ko-KR" dirty="0">
                <a:latin typeface="Calibri" panose="020F0502020204030204" pitchFamily="34" charset="0"/>
                <a:cs typeface="Calibri" panose="020F0502020204030204" pitchFamily="34" charset="0"/>
              </a:rPr>
              <a:t>Σ</a:t>
            </a:r>
            <a:r>
              <a:rPr lang="el-GR" altLang="ko-KR" baseline="-25000" dirty="0">
                <a:latin typeface="Calibri" panose="020F0502020204030204" pitchFamily="34" charset="0"/>
                <a:cs typeface="Calibri" panose="020F0502020204030204" pitchFamily="34" charset="0"/>
              </a:rPr>
              <a:t>π</a:t>
            </a:r>
            <a:r>
              <a:rPr lang="en-US" altLang="ko-KR" baseline="-25000" dirty="0" err="1">
                <a:latin typeface="Calibri" panose="020F0502020204030204" pitchFamily="34" charset="0"/>
                <a:cs typeface="Calibri" panose="020F0502020204030204" pitchFamily="34" charset="0"/>
              </a:rPr>
              <a:t>i_A</a:t>
            </a:r>
            <a:r>
              <a:rPr lang="en-US" altLang="ko-KR" dirty="0">
                <a:latin typeface="Calibri" panose="020F0502020204030204" pitchFamily="34" charset="0"/>
                <a:cs typeface="Calibri" panose="020F0502020204030204" pitchFamily="34" charset="0"/>
              </a:rPr>
              <a:t> of </a:t>
            </a:r>
            <a:r>
              <a:rPr lang="el-GR" altLang="ko-KR" dirty="0">
                <a:latin typeface="Calibri" panose="020F0502020204030204" pitchFamily="34" charset="0"/>
                <a:cs typeface="Calibri" panose="020F0502020204030204" pitchFamily="34" charset="0"/>
              </a:rPr>
              <a:t>Σ</a:t>
            </a:r>
            <a:r>
              <a:rPr lang="el-GR" altLang="ko-KR" baseline="-25000" dirty="0">
                <a:latin typeface="Calibri" panose="020F0502020204030204" pitchFamily="34" charset="0"/>
                <a:cs typeface="Calibri" panose="020F0502020204030204" pitchFamily="34" charset="0"/>
              </a:rPr>
              <a:t>π</a:t>
            </a:r>
            <a:r>
              <a:rPr lang="el-GR" altLang="ko-KR" dirty="0">
                <a:latin typeface="Calibri" panose="020F0502020204030204" pitchFamily="34" charset="0"/>
                <a:cs typeface="Calibri" panose="020F0502020204030204" pitchFamily="34" charset="0"/>
              </a:rPr>
              <a:t> ​​</a:t>
            </a:r>
            <a:r>
              <a:rPr lang="en-US" altLang="ko-KR" dirty="0">
                <a:latin typeface="Calibri" panose="020F0502020204030204" pitchFamily="34" charset="0"/>
                <a:cs typeface="Calibri" panose="020F0502020204030204" pitchFamily="34" charset="0"/>
              </a:rPr>
              <a:t>is defined as if the attacker follows strategy A</a:t>
            </a:r>
            <a:r>
              <a:rPr lang="en-US" altLang="ko-KR" dirty="0" smtClean="0">
                <a:latin typeface="Calibri" panose="020F0502020204030204" pitchFamily="34" charset="0"/>
                <a:cs typeface="Calibri" panose="020F0502020204030204" pitchFamily="34" charset="0"/>
              </a:rPr>
              <a:t>.</a:t>
            </a:r>
          </a:p>
          <a:p>
            <a:pPr lvl="2"/>
            <a:endParaRPr lang="en-US" altLang="ko-KR" dirty="0">
              <a:latin typeface="Calibri" panose="020F0502020204030204" pitchFamily="34" charset="0"/>
              <a:cs typeface="Calibri" panose="020F0502020204030204" pitchFamily="34" charset="0"/>
            </a:endParaRPr>
          </a:p>
          <a:p>
            <a:r>
              <a:rPr lang="en-US" altLang="ko-KR" sz="2000" dirty="0">
                <a:latin typeface="Calibri" panose="020F0502020204030204" pitchFamily="34" charset="0"/>
                <a:cs typeface="Calibri" panose="020F0502020204030204" pitchFamily="34" charset="0"/>
              </a:rPr>
              <a:t>Define the optimality of the attacker's strategy:</a:t>
            </a:r>
          </a:p>
          <a:p>
            <a:pPr lvl="1"/>
            <a:r>
              <a:rPr lang="en-US" altLang="ko-KR" sz="2000" dirty="0">
                <a:latin typeface="Calibri" panose="020F0502020204030204" pitchFamily="34" charset="0"/>
                <a:cs typeface="Calibri" panose="020F0502020204030204" pitchFamily="34" charset="0"/>
              </a:rPr>
              <a:t>Consider each </a:t>
            </a:r>
            <a:r>
              <a:rPr lang="en-US" altLang="ko-KR" sz="2000" dirty="0" smtClean="0">
                <a:latin typeface="Calibri" panose="020F0502020204030204" pitchFamily="34" charset="0"/>
                <a:cs typeface="Calibri" panose="020F0502020204030204" pitchFamily="34" charset="0"/>
              </a:rPr>
              <a:t>T</a:t>
            </a:r>
            <a:r>
              <a:rPr lang="el-GR" altLang="ko-KR" sz="2000" baseline="30000" dirty="0" smtClean="0">
                <a:latin typeface="Calibri" panose="020F0502020204030204" pitchFamily="34" charset="0"/>
                <a:cs typeface="Calibri" panose="020F0502020204030204" pitchFamily="34" charset="0"/>
              </a:rPr>
              <a:t>σ</a:t>
            </a:r>
            <a:r>
              <a:rPr lang="en-US" altLang="ko-KR" sz="2000" baseline="-25000" dirty="0" smtClean="0">
                <a:latin typeface="Calibri" panose="020F0502020204030204" pitchFamily="34" charset="0"/>
                <a:cs typeface="Calibri" panose="020F0502020204030204" pitchFamily="34" charset="0"/>
              </a:rPr>
              <a:t>H</a:t>
            </a:r>
            <a:r>
              <a:rPr lang="en-US" altLang="ko-KR" sz="2000" dirty="0" smtClean="0">
                <a:latin typeface="Calibri" panose="020F0502020204030204" pitchFamily="34" charset="0"/>
                <a:cs typeface="Calibri" panose="020F0502020204030204" pitchFamily="34" charset="0"/>
              </a:rPr>
              <a:t>(t</a:t>
            </a:r>
            <a:r>
              <a:rPr lang="en-US" altLang="ko-KR" sz="2000" dirty="0">
                <a:latin typeface="Calibri" panose="020F0502020204030204" pitchFamily="34" charset="0"/>
                <a:cs typeface="Calibri" panose="020F0502020204030204" pitchFamily="34" charset="0"/>
              </a:rPr>
              <a:t>) and </a:t>
            </a:r>
            <a:r>
              <a:rPr lang="en-US" altLang="ko-KR" sz="2000" dirty="0" smtClean="0">
                <a:latin typeface="Calibri" panose="020F0502020204030204" pitchFamily="34" charset="0"/>
                <a:cs typeface="Calibri" panose="020F0502020204030204" pitchFamily="34" charset="0"/>
              </a:rPr>
              <a:t>T</a:t>
            </a:r>
            <a:r>
              <a:rPr lang="el-GR" altLang="ko-KR" sz="2000" baseline="30000" dirty="0" smtClean="0">
                <a:latin typeface="Calibri" panose="020F0502020204030204" pitchFamily="34" charset="0"/>
                <a:cs typeface="Calibri" panose="020F0502020204030204" pitchFamily="34" charset="0"/>
              </a:rPr>
              <a:t>σ</a:t>
            </a:r>
            <a:r>
              <a:rPr lang="en-US" altLang="ko-KR" sz="2000" baseline="-25000" dirty="0" smtClean="0">
                <a:latin typeface="Calibri" panose="020F0502020204030204" pitchFamily="34" charset="0"/>
                <a:cs typeface="Calibri" panose="020F0502020204030204" pitchFamily="34" charset="0"/>
              </a:rPr>
              <a:t>A</a:t>
            </a:r>
            <a:r>
              <a:rPr lang="en-US" altLang="ko-KR" sz="2000" dirty="0" smtClean="0">
                <a:latin typeface="Calibri" panose="020F0502020204030204" pitchFamily="34" charset="0"/>
                <a:cs typeface="Calibri" panose="020F0502020204030204" pitchFamily="34" charset="0"/>
              </a:rPr>
              <a:t>(t</a:t>
            </a:r>
            <a:r>
              <a:rPr lang="en-US" altLang="ko-KR" sz="2000" dirty="0">
                <a:latin typeface="Calibri" panose="020F0502020204030204" pitchFamily="34" charset="0"/>
                <a:cs typeface="Calibri" panose="020F0502020204030204" pitchFamily="34" charset="0"/>
              </a:rPr>
              <a:t>) separately:</a:t>
            </a:r>
          </a:p>
          <a:p>
            <a:pPr lvl="2"/>
            <a:r>
              <a:rPr lang="en-US" altLang="ko-KR" dirty="0">
                <a:latin typeface="Calibri" panose="020F0502020204030204" pitchFamily="34" charset="0"/>
                <a:cs typeface="Calibri" panose="020F0502020204030204" pitchFamily="34" charset="0"/>
              </a:rPr>
              <a:t>Finding a single strategy that minimizes and maximizes each depth.</a:t>
            </a:r>
          </a:p>
        </p:txBody>
      </p:sp>
    </p:spTree>
    <p:extLst>
      <p:ext uri="{BB962C8B-B14F-4D97-AF65-F5344CB8AC3E}">
        <p14:creationId xmlns:p14="http://schemas.microsoft.com/office/powerpoint/2010/main" val="17955637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5.2 Adversary tree</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2000" b="1" dirty="0">
                <a:latin typeface="Calibri" panose="020F0502020204030204" pitchFamily="34" charset="0"/>
                <a:cs typeface="Calibri" panose="020F0502020204030204" pitchFamily="34" charset="0"/>
              </a:rPr>
              <a:t>Goal: Find the optimal strategy for the attacker's subtree T</a:t>
            </a:r>
            <a:r>
              <a:rPr lang="en-US" altLang="ko-KR" sz="2000" b="1" baseline="-25000" dirty="0">
                <a:latin typeface="Calibri" panose="020F0502020204030204" pitchFamily="34" charset="0"/>
                <a:cs typeface="Calibri" panose="020F0502020204030204" pitchFamily="34" charset="0"/>
              </a:rPr>
              <a:t>A</a:t>
            </a:r>
            <a:r>
              <a:rPr lang="el-GR" altLang="ko-KR" sz="2000" b="1" baseline="30000" dirty="0">
                <a:latin typeface="Calibri" panose="020F0502020204030204" pitchFamily="34" charset="0"/>
                <a:cs typeface="Calibri" panose="020F0502020204030204" pitchFamily="34" charset="0"/>
              </a:rPr>
              <a:t>σ</a:t>
            </a:r>
            <a:r>
              <a:rPr lang="el-GR" altLang="ko-KR" sz="2000" b="1" dirty="0">
                <a:latin typeface="Calibri" panose="020F0502020204030204" pitchFamily="34" charset="0"/>
                <a:cs typeface="Calibri" panose="020F0502020204030204" pitchFamily="34" charset="0"/>
              </a:rPr>
              <a:t>(</a:t>
            </a:r>
            <a:r>
              <a:rPr lang="en-US" altLang="ko-KR" sz="2000" b="1" dirty="0">
                <a:latin typeface="Calibri" panose="020F0502020204030204" pitchFamily="34" charset="0"/>
                <a:cs typeface="Calibri" panose="020F0502020204030204" pitchFamily="34" charset="0"/>
              </a:rPr>
              <a:t>t)</a:t>
            </a:r>
          </a:p>
          <a:p>
            <a:endParaRPr lang="en-US" altLang="ko-KR" sz="2000" dirty="0">
              <a:latin typeface="Calibri" panose="020F0502020204030204" pitchFamily="34" charset="0"/>
              <a:cs typeface="Calibri" panose="020F0502020204030204" pitchFamily="34" charset="0"/>
            </a:endParaRPr>
          </a:p>
          <a:p>
            <a:r>
              <a:rPr lang="en-US" altLang="ko-KR" sz="2000" b="1" dirty="0">
                <a:latin typeface="Calibri" panose="020F0502020204030204" pitchFamily="34" charset="0"/>
                <a:cs typeface="Calibri" panose="020F0502020204030204" pitchFamily="34" charset="0"/>
              </a:rPr>
              <a:t>Define optimal strategy</a:t>
            </a:r>
          </a:p>
          <a:p>
            <a:r>
              <a:rPr lang="en-US" altLang="ko-KR" sz="2000" b="1" dirty="0">
                <a:latin typeface="Calibri" panose="020F0502020204030204" pitchFamily="34" charset="0"/>
                <a:cs typeface="Calibri" panose="020F0502020204030204" pitchFamily="34" charset="0"/>
              </a:rPr>
              <a:t>(</a:t>
            </a:r>
            <a:r>
              <a:rPr lang="en-US" altLang="ko-KR" sz="2000" b="1" dirty="0" err="1">
                <a:latin typeface="Calibri" panose="020F0502020204030204" pitchFamily="34" charset="0"/>
                <a:cs typeface="Calibri" panose="020F0502020204030204" pitchFamily="34" charset="0"/>
              </a:rPr>
              <a:t>t</a:t>
            </a:r>
            <a:r>
              <a:rPr lang="en-US" altLang="ko-KR" sz="2000" b="1" baseline="-25000" dirty="0" err="1">
                <a:latin typeface="Calibri" panose="020F0502020204030204" pitchFamily="34" charset="0"/>
                <a:cs typeface="Calibri" panose="020F0502020204030204" pitchFamily="34" charset="0"/>
              </a:rPr>
              <a:t>f</a:t>
            </a:r>
            <a:r>
              <a:rPr lang="en-US" altLang="ko-KR" sz="2000" b="1" dirty="0">
                <a:latin typeface="Calibri" panose="020F0502020204030204" pitchFamily="34" charset="0"/>
                <a:cs typeface="Calibri" panose="020F0502020204030204" pitchFamily="34" charset="0"/>
              </a:rPr>
              <a:t>, ℓ) - optimal strategy:</a:t>
            </a:r>
          </a:p>
          <a:p>
            <a:pPr lvl="1"/>
            <a:r>
              <a:rPr lang="en-US" altLang="ko-KR" sz="2000" b="1" dirty="0">
                <a:latin typeface="Calibri" panose="020F0502020204030204" pitchFamily="34" charset="0"/>
                <a:cs typeface="Calibri" panose="020F0502020204030204" pitchFamily="34" charset="0"/>
              </a:rPr>
              <a:t>Goal</a:t>
            </a:r>
            <a:r>
              <a:rPr lang="en-US" altLang="ko-KR" sz="2000" dirty="0">
                <a:latin typeface="Calibri" panose="020F0502020204030204" pitchFamily="34" charset="0"/>
                <a:cs typeface="Calibri" panose="020F0502020204030204" pitchFamily="34" charset="0"/>
              </a:rPr>
              <a:t>: Maximize the probability that the depth of T</a:t>
            </a:r>
            <a:r>
              <a:rPr lang="en-US" altLang="ko-KR" sz="2000" baseline="-25000" dirty="0">
                <a:latin typeface="Calibri" panose="020F0502020204030204" pitchFamily="34" charset="0"/>
                <a:cs typeface="Calibri" panose="020F0502020204030204" pitchFamily="34" charset="0"/>
              </a:rPr>
              <a:t>A</a:t>
            </a:r>
            <a:r>
              <a:rPr lang="el-GR" altLang="ko-KR" sz="2000" baseline="30000" dirty="0" smtClean="0">
                <a:latin typeface="Calibri" panose="020F0502020204030204" pitchFamily="34" charset="0"/>
                <a:cs typeface="Calibri" panose="020F0502020204030204" pitchFamily="34" charset="0"/>
              </a:rPr>
              <a:t>σ</a:t>
            </a:r>
            <a:r>
              <a:rPr lang="el-GR"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at a given step </a:t>
            </a:r>
            <a:r>
              <a:rPr lang="en-US" altLang="ko-KR" sz="2000" dirty="0" err="1">
                <a:latin typeface="Calibri" panose="020F0502020204030204" pitchFamily="34" charset="0"/>
                <a:cs typeface="Calibri" panose="020F0502020204030204" pitchFamily="34" charset="0"/>
              </a:rPr>
              <a:t>tf</a:t>
            </a:r>
            <a:r>
              <a:rPr lang="en-US" altLang="ko-KR" sz="2000" dirty="0">
                <a:latin typeface="Calibri" panose="020F0502020204030204" pitchFamily="34" charset="0"/>
                <a:cs typeface="Calibri" panose="020F0502020204030204" pitchFamily="34" charset="0"/>
              </a:rPr>
              <a:t> is at least ℓ</a:t>
            </a:r>
            <a:r>
              <a:rPr lang="en-US" altLang="ko-KR" sz="2000" dirty="0" smtClean="0">
                <a:latin typeface="Calibri" panose="020F0502020204030204" pitchFamily="34" charset="0"/>
                <a:cs typeface="Calibri" panose="020F0502020204030204" pitchFamily="34" charset="0"/>
              </a:rPr>
              <a:t>.</a:t>
            </a:r>
          </a:p>
          <a:p>
            <a:pPr lvl="1"/>
            <a:r>
              <a:rPr lang="en-US" altLang="ko-KR" sz="2000" b="1" dirty="0">
                <a:latin typeface="Calibri" panose="020F0502020204030204" pitchFamily="34" charset="0"/>
                <a:cs typeface="Calibri" panose="020F0502020204030204" pitchFamily="34" charset="0"/>
              </a:rPr>
              <a:t>Definition 2: (</a:t>
            </a:r>
            <a:r>
              <a:rPr lang="en-US" altLang="ko-KR" sz="2000" b="1" dirty="0" err="1">
                <a:latin typeface="Calibri" panose="020F0502020204030204" pitchFamily="34" charset="0"/>
                <a:cs typeface="Calibri" panose="020F0502020204030204" pitchFamily="34" charset="0"/>
              </a:rPr>
              <a:t>t</a:t>
            </a:r>
            <a:r>
              <a:rPr lang="en-US" altLang="ko-KR" sz="2000" b="1" baseline="-25000" dirty="0" err="1">
                <a:latin typeface="Calibri" panose="020F0502020204030204" pitchFamily="34" charset="0"/>
                <a:cs typeface="Calibri" panose="020F0502020204030204" pitchFamily="34" charset="0"/>
              </a:rPr>
              <a:t>f</a:t>
            </a:r>
            <a:r>
              <a:rPr lang="en-US" altLang="ko-KR" sz="2000" b="1" dirty="0">
                <a:latin typeface="Calibri" panose="020F0502020204030204" pitchFamily="34" charset="0"/>
                <a:cs typeface="Calibri" panose="020F0502020204030204" pitchFamily="34" charset="0"/>
              </a:rPr>
              <a:t>, ℓ)-optimal if attacker strategy </a:t>
            </a:r>
            <a:r>
              <a:rPr lang="en-US" altLang="ko-KR" sz="2000" b="1" dirty="0" smtClean="0">
                <a:latin typeface="Calibri" panose="020F0502020204030204" pitchFamily="34" charset="0"/>
                <a:cs typeface="Calibri" panose="020F0502020204030204" pitchFamily="34" charset="0"/>
              </a:rPr>
              <a:t>A satisfies</a:t>
            </a:r>
          </a:p>
          <a:p>
            <a:pPr lvl="1"/>
            <a:endParaRPr lang="en-US" altLang="ko-KR" sz="2000" b="1" dirty="0">
              <a:latin typeface="Calibri" panose="020F0502020204030204" pitchFamily="34" charset="0"/>
              <a:cs typeface="Calibri" panose="020F0502020204030204" pitchFamily="34" charset="0"/>
            </a:endParaRPr>
          </a:p>
          <a:p>
            <a:pPr lvl="1"/>
            <a:endParaRPr lang="en-US" altLang="ko-KR" sz="2000" b="1" dirty="0" smtClean="0">
              <a:latin typeface="Calibri" panose="020F0502020204030204" pitchFamily="34" charset="0"/>
              <a:cs typeface="Calibri" panose="020F0502020204030204" pitchFamily="34" charset="0"/>
            </a:endParaRPr>
          </a:p>
          <a:p>
            <a:pPr marL="457200" lvl="1" indent="0">
              <a:buNone/>
            </a:pPr>
            <a:r>
              <a:rPr lang="en-US" altLang="ko-KR" sz="2000" b="1" dirty="0" smtClean="0">
                <a:latin typeface="Calibri" panose="020F0502020204030204" pitchFamily="34" charset="0"/>
                <a:cs typeface="Calibri" panose="020F0502020204030204" pitchFamily="34" charset="0"/>
              </a:rPr>
              <a:t>    for </a:t>
            </a:r>
            <a:r>
              <a:rPr lang="en-US" altLang="ko-KR" sz="2000" b="1" dirty="0">
                <a:latin typeface="Calibri" panose="020F0502020204030204" pitchFamily="34" charset="0"/>
                <a:cs typeface="Calibri" panose="020F0502020204030204" pitchFamily="34" charset="0"/>
              </a:rPr>
              <a:t>all prefixes </a:t>
            </a:r>
            <a:r>
              <a:rPr lang="el-GR" altLang="ko-KR" sz="2000" b="1" dirty="0" smtClean="0">
                <a:latin typeface="Calibri" panose="020F0502020204030204" pitchFamily="34" charset="0"/>
                <a:cs typeface="Calibri" panose="020F0502020204030204" pitchFamily="34" charset="0"/>
              </a:rPr>
              <a:t>π </a:t>
            </a:r>
            <a:r>
              <a:rPr lang="en-US" altLang="ko-KR" sz="2000" b="1" dirty="0">
                <a:latin typeface="Calibri" panose="020F0502020204030204" pitchFamily="34" charset="0"/>
                <a:cs typeface="Calibri" panose="020F0502020204030204" pitchFamily="34" charset="0"/>
              </a:rPr>
              <a:t>and strategy </a:t>
            </a:r>
            <a:r>
              <a:rPr lang="en-US" altLang="ko-KR" sz="2000" b="1" dirty="0" smtClean="0">
                <a:latin typeface="Calibri" panose="020F0502020204030204" pitchFamily="34" charset="0"/>
                <a:cs typeface="Calibri" panose="020F0502020204030204" pitchFamily="34" charset="0"/>
              </a:rPr>
              <a:t>A′.</a:t>
            </a:r>
          </a:p>
          <a:p>
            <a:pPr marL="457200" lvl="1" indent="0">
              <a:buNone/>
            </a:pPr>
            <a:endParaRPr lang="en-US" altLang="ko-KR" sz="2000" b="1" dirty="0" smtClean="0">
              <a:latin typeface="Calibri" panose="020F0502020204030204" pitchFamily="34" charset="0"/>
              <a:cs typeface="Calibri" panose="020F0502020204030204" pitchFamily="34" charset="0"/>
            </a:endParaRPr>
          </a:p>
          <a:p>
            <a:pPr marL="0" lvl="1" indent="0">
              <a:buNone/>
            </a:pPr>
            <a:r>
              <a:rPr lang="en-US" altLang="ko-KR" sz="2000" b="1" dirty="0" smtClean="0">
                <a:latin typeface="Calibri" panose="020F0502020204030204" pitchFamily="34" charset="0"/>
                <a:cs typeface="Calibri" panose="020F0502020204030204" pitchFamily="34" charset="0"/>
              </a:rPr>
              <a:t>Longest-Chain Mining (LCM):</a:t>
            </a:r>
          </a:p>
          <a:p>
            <a:pPr lvl="1"/>
            <a:r>
              <a:rPr lang="en-US" altLang="ko-KR" sz="2000" dirty="0" smtClean="0">
                <a:latin typeface="Calibri" panose="020F0502020204030204" pitchFamily="34" charset="0"/>
                <a:cs typeface="Calibri" panose="020F0502020204030204" pitchFamily="34" charset="0"/>
              </a:rPr>
              <a:t>A </a:t>
            </a:r>
            <a:r>
              <a:rPr lang="en-US" altLang="ko-KR" sz="2000" dirty="0">
                <a:latin typeface="Calibri" panose="020F0502020204030204" pitchFamily="34" charset="0"/>
                <a:cs typeface="Calibri" panose="020F0502020204030204" pitchFamily="34" charset="0"/>
              </a:rPr>
              <a:t>strategy where the attacker selects the deepest partial block in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0</a:t>
            </a:r>
            <a:r>
              <a:rPr lang="en-US" altLang="ko-KR" sz="2000" dirty="0" smtClean="0">
                <a:latin typeface="Calibri" panose="020F0502020204030204" pitchFamily="34" charset="0"/>
                <a:cs typeface="Calibri" panose="020F0502020204030204" pitchFamily="34" charset="0"/>
              </a:rPr>
              <a:t>​..</a:t>
            </a:r>
          </a:p>
          <a:p>
            <a:pPr lvl="1"/>
            <a:r>
              <a:rPr lang="en-US" altLang="ko-KR" sz="2000" b="1" dirty="0">
                <a:latin typeface="Calibri" panose="020F0502020204030204" pitchFamily="34" charset="0"/>
                <a:cs typeface="Calibri" panose="020F0502020204030204" pitchFamily="34" charset="0"/>
              </a:rPr>
              <a:t>Definition 3: The attacker strategy of selecting blocks of </a:t>
            </a:r>
            <a:r>
              <a:rPr lang="en-US" altLang="ko-KR" sz="2000" b="1" dirty="0" err="1">
                <a:latin typeface="Calibri" panose="020F0502020204030204" pitchFamily="34" charset="0"/>
                <a:cs typeface="Calibri" panose="020F0502020204030204" pitchFamily="34" charset="0"/>
              </a:rPr>
              <a:t>B</a:t>
            </a:r>
            <a:r>
              <a:rPr lang="en-US" altLang="ko-KR" sz="2000" b="1" baseline="-25000" dirty="0" err="1">
                <a:latin typeface="Calibri" panose="020F0502020204030204" pitchFamily="34" charset="0"/>
                <a:cs typeface="Calibri" panose="020F0502020204030204" pitchFamily="34" charset="0"/>
              </a:rPr>
              <a:t>max</a:t>
            </a:r>
            <a:r>
              <a:rPr lang="en-US" altLang="ko-KR" sz="2000" b="1" dirty="0">
                <a:latin typeface="Calibri" panose="020F0502020204030204" pitchFamily="34" charset="0"/>
                <a:cs typeface="Calibri" panose="020F0502020204030204" pitchFamily="34" charset="0"/>
              </a:rPr>
              <a:t>(</a:t>
            </a:r>
            <a:r>
              <a:rPr lang="en-US" altLang="ko-KR" sz="2000" b="1" dirty="0" err="1">
                <a:latin typeface="Calibri" panose="020F0502020204030204" pitchFamily="34" charset="0"/>
                <a:cs typeface="Calibri" panose="020F0502020204030204" pitchFamily="34" charset="0"/>
              </a:rPr>
              <a:t>T</a:t>
            </a:r>
            <a:r>
              <a:rPr lang="en-US" altLang="ko-KR" sz="2000" b="1" baseline="-25000" dirty="0" err="1">
                <a:latin typeface="Calibri" panose="020F0502020204030204" pitchFamily="34" charset="0"/>
                <a:cs typeface="Calibri" panose="020F0502020204030204" pitchFamily="34" charset="0"/>
              </a:rPr>
              <a:t>A</a:t>
            </a:r>
            <a:r>
              <a:rPr lang="en-US" altLang="ko-KR" sz="2000" b="1" baseline="30000" dirty="0" err="1">
                <a:latin typeface="Calibri" panose="020F0502020204030204" pitchFamily="34" charset="0"/>
                <a:cs typeface="Calibri" panose="020F0502020204030204" pitchFamily="34" charset="0"/>
              </a:rPr>
              <a:t>σ</a:t>
            </a:r>
            <a:r>
              <a:rPr lang="en-US" altLang="ko-KR" sz="2000" b="1" dirty="0">
                <a:latin typeface="Calibri" panose="020F0502020204030204" pitchFamily="34" charset="0"/>
                <a:cs typeface="Calibri" panose="020F0502020204030204" pitchFamily="34" charset="0"/>
              </a:rPr>
              <a:t>(t)) </a:t>
            </a:r>
            <a:r>
              <a:rPr lang="en-US" altLang="ko-KR" sz="2000" b="1" dirty="0" smtClean="0">
                <a:latin typeface="Calibri" panose="020F0502020204030204" pitchFamily="34" charset="0"/>
                <a:cs typeface="Calibri" panose="020F0502020204030204" pitchFamily="34" charset="0"/>
              </a:rPr>
              <a:t>in </a:t>
            </a:r>
            <a:r>
              <a:rPr lang="en-US" altLang="ko-KR" sz="2000" b="1" dirty="0">
                <a:latin typeface="Calibri" panose="020F0502020204030204" pitchFamily="34" charset="0"/>
                <a:cs typeface="Calibri" panose="020F0502020204030204" pitchFamily="34" charset="0"/>
              </a:rPr>
              <a:t>a given execution σ is LCM.</a:t>
            </a:r>
            <a:endParaRPr lang="en-US" altLang="ko-KR" sz="2000" b="1" dirty="0" smtClean="0">
              <a:latin typeface="Calibri" panose="020F0502020204030204" pitchFamily="34" charset="0"/>
              <a:cs typeface="Calibri" panose="020F0502020204030204" pitchFamily="34" charset="0"/>
            </a:endParaRPr>
          </a:p>
        </p:txBody>
      </p:sp>
      <p:pic>
        <p:nvPicPr>
          <p:cNvPr id="5" name="그림 4"/>
          <p:cNvPicPr>
            <a:picLocks noChangeAspect="1"/>
          </p:cNvPicPr>
          <p:nvPr/>
        </p:nvPicPr>
        <p:blipFill>
          <a:blip r:embed="rId3"/>
          <a:stretch>
            <a:fillRect/>
          </a:stretch>
        </p:blipFill>
        <p:spPr>
          <a:xfrm>
            <a:off x="4085965" y="3381929"/>
            <a:ext cx="4020068" cy="460900"/>
          </a:xfrm>
          <a:prstGeom prst="rect">
            <a:avLst/>
          </a:prstGeom>
        </p:spPr>
      </p:pic>
    </p:spTree>
    <p:extLst>
      <p:ext uri="{BB962C8B-B14F-4D97-AF65-F5344CB8AC3E}">
        <p14:creationId xmlns:p14="http://schemas.microsoft.com/office/powerpoint/2010/main" val="14519208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5.2 Adversary tree</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2000" b="1" dirty="0" smtClean="0">
                <a:latin typeface="Calibri" panose="020F0502020204030204" pitchFamily="34" charset="0"/>
                <a:cs typeface="Calibri" panose="020F0502020204030204" pitchFamily="34" charset="0"/>
              </a:rPr>
              <a:t>Lemma </a:t>
            </a:r>
            <a:r>
              <a:rPr lang="en-US" altLang="ko-KR" sz="2000" b="1" dirty="0">
                <a:latin typeface="Calibri" panose="020F0502020204030204" pitchFamily="34" charset="0"/>
                <a:cs typeface="Calibri" panose="020F0502020204030204" pitchFamily="34" charset="0"/>
              </a:rPr>
              <a:t>1:</a:t>
            </a:r>
          </a:p>
          <a:p>
            <a:pPr lvl="1"/>
            <a:r>
              <a:rPr lang="en-US" altLang="ko-KR" sz="2000" dirty="0">
                <a:latin typeface="Calibri" panose="020F0502020204030204" pitchFamily="34" charset="0"/>
                <a:cs typeface="Calibri" panose="020F0502020204030204" pitchFamily="34" charset="0"/>
              </a:rPr>
              <a:t>For all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0</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length prefixes and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f</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steps, the LCM strategy is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 ℓ)-optimal.</a:t>
            </a:r>
          </a:p>
          <a:p>
            <a:r>
              <a:rPr lang="en-US" altLang="ko-KR" sz="2000" b="1" dirty="0">
                <a:latin typeface="Calibri" panose="020F0502020204030204" pitchFamily="34" charset="0"/>
                <a:cs typeface="Calibri" panose="020F0502020204030204" pitchFamily="34" charset="0"/>
              </a:rPr>
              <a:t>Lemma 2:</a:t>
            </a:r>
          </a:p>
          <a:p>
            <a:pPr lvl="1"/>
            <a:r>
              <a:rPr lang="en-US" altLang="ko-KR" sz="2000" dirty="0">
                <a:latin typeface="Calibri" panose="020F0502020204030204" pitchFamily="34" charset="0"/>
                <a:cs typeface="Calibri" panose="020F0502020204030204" pitchFamily="34" charset="0"/>
              </a:rPr>
              <a:t>Given two sets of executions, if the first set has a higher partial depth at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0</a:t>
            </a:r>
            <a:r>
              <a:rPr lang="en-US" altLang="ko-KR" sz="2000" dirty="0" smtClean="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 it is more likely to be deeper in the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f</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step</a:t>
            </a:r>
            <a:r>
              <a:rPr lang="en-US" altLang="ko-KR" sz="2000" dirty="0" smtClean="0">
                <a:latin typeface="Calibri" panose="020F0502020204030204" pitchFamily="34" charset="0"/>
                <a:cs typeface="Calibri" panose="020F0502020204030204" pitchFamily="34" charset="0"/>
              </a:rPr>
              <a:t>.</a:t>
            </a:r>
          </a:p>
          <a:p>
            <a:pPr lvl="1"/>
            <a:endParaRPr lang="en-US" altLang="ko-KR" sz="2000" dirty="0">
              <a:latin typeface="Calibri" panose="020F0502020204030204" pitchFamily="34" charset="0"/>
              <a:cs typeface="Calibri" panose="020F0502020204030204" pitchFamily="34" charset="0"/>
            </a:endParaRPr>
          </a:p>
          <a:p>
            <a:r>
              <a:rPr lang="en-US" altLang="ko-KR" sz="2000" b="1" dirty="0">
                <a:latin typeface="Calibri" panose="020F0502020204030204" pitchFamily="34" charset="0"/>
                <a:cs typeface="Calibri" panose="020F0502020204030204" pitchFamily="34" charset="0"/>
              </a:rPr>
              <a:t>Proof of optimal strategy</a:t>
            </a:r>
          </a:p>
          <a:p>
            <a:r>
              <a:rPr lang="en-US" altLang="ko-KR" sz="2000" b="1" dirty="0">
                <a:latin typeface="Calibri" panose="020F0502020204030204" pitchFamily="34" charset="0"/>
                <a:cs typeface="Calibri" panose="020F0502020204030204" pitchFamily="34" charset="0"/>
              </a:rPr>
              <a:t>Proof of LCM strategy:</a:t>
            </a:r>
          </a:p>
          <a:p>
            <a:pPr marL="914400" lvl="1" indent="-457200">
              <a:buFont typeface="+mj-lt"/>
              <a:buAutoNum type="arabicPeriod"/>
            </a:pPr>
            <a:r>
              <a:rPr lang="en-US" altLang="ko-KR" sz="2000" dirty="0">
                <a:latin typeface="Calibri" panose="020F0502020204030204" pitchFamily="34" charset="0"/>
                <a:cs typeface="Calibri" panose="020F0502020204030204" pitchFamily="34" charset="0"/>
              </a:rPr>
              <a:t>Proof using double induction.</a:t>
            </a:r>
          </a:p>
          <a:p>
            <a:pPr marL="914400" lvl="1" indent="-457200">
              <a:buFont typeface="+mj-lt"/>
              <a:buAutoNum type="arabicPeriod"/>
            </a:pPr>
            <a:r>
              <a:rPr lang="en-US" altLang="ko-KR" sz="2000" dirty="0">
                <a:latin typeface="Calibri" panose="020F0502020204030204" pitchFamily="34" charset="0"/>
                <a:cs typeface="Calibri" panose="020F0502020204030204" pitchFamily="34" charset="0"/>
              </a:rPr>
              <a:t>Prove Lemma 1 and 2 together at each step by inducing from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0</a:t>
            </a:r>
            <a:r>
              <a:rPr lang="en-US" altLang="ko-KR" sz="2000" baseline="-25000" dirty="0" smtClean="0">
                <a:latin typeface="Calibri" panose="020F0502020204030204" pitchFamily="34" charset="0"/>
                <a:cs typeface="Calibri" panose="020F0502020204030204" pitchFamily="34" charset="0"/>
              </a:rPr>
              <a:t>​</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to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f</a:t>
            </a:r>
            <a:r>
              <a:rPr lang="en-US" altLang="ko-KR" sz="2000" dirty="0" smtClean="0">
                <a:latin typeface="Calibri" panose="020F0502020204030204" pitchFamily="34" charset="0"/>
                <a:cs typeface="Calibri" panose="020F0502020204030204" pitchFamily="34" charset="0"/>
              </a:rPr>
              <a:t>.</a:t>
            </a:r>
            <a:endParaRPr lang="en-US" altLang="ko-KR" sz="2000" dirty="0">
              <a:latin typeface="Calibri" panose="020F0502020204030204" pitchFamily="34" charset="0"/>
              <a:cs typeface="Calibri" panose="020F0502020204030204" pitchFamily="34" charset="0"/>
            </a:endParaRPr>
          </a:p>
          <a:p>
            <a:pPr marL="914400" lvl="1" indent="-457200">
              <a:buFont typeface="+mj-lt"/>
              <a:buAutoNum type="arabicPeriod"/>
            </a:pPr>
            <a:r>
              <a:rPr lang="en-US" altLang="ko-KR" sz="2000" dirty="0">
                <a:latin typeface="Calibri" panose="020F0502020204030204" pitchFamily="34" charset="0"/>
                <a:cs typeface="Calibri" panose="020F0502020204030204" pitchFamily="34" charset="0"/>
              </a:rPr>
              <a:t>We show that basic induction holds at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0</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q</a:t>
            </a:r>
            <a:r>
              <a:rPr lang="en-US" altLang="ko-KR" sz="2000" baseline="-25000" dirty="0" err="1">
                <a:latin typeface="Calibri" panose="020F0502020204030204" pitchFamily="34" charset="0"/>
                <a:cs typeface="Calibri" panose="020F0502020204030204" pitchFamily="34" charset="0"/>
              </a:rPr>
              <a:t>0</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−1</a:t>
            </a:r>
            <a:r>
              <a:rPr lang="en-US" altLang="ko-KR" sz="2000" dirty="0" smtClean="0">
                <a:latin typeface="Calibri" panose="020F0502020204030204" pitchFamily="34" charset="0"/>
                <a:cs typeface="Calibri" panose="020F0502020204030204" pitchFamily="34" charset="0"/>
              </a:rPr>
              <a:t>].</a:t>
            </a:r>
            <a:endParaRPr lang="en-US" altLang="ko-KR" sz="2000" dirty="0">
              <a:latin typeface="Calibri" panose="020F0502020204030204" pitchFamily="34" charset="0"/>
              <a:cs typeface="Calibri" panose="020F0502020204030204" pitchFamily="34" charset="0"/>
            </a:endParaRPr>
          </a:p>
          <a:p>
            <a:pPr marL="914400" lvl="1" indent="-457200">
              <a:buFont typeface="+mj-lt"/>
              <a:buAutoNum type="arabicPeriod"/>
            </a:pPr>
            <a:r>
              <a:rPr lang="en-US" altLang="ko-KR" sz="2000" dirty="0">
                <a:latin typeface="Calibri" panose="020F0502020204030204" pitchFamily="34" charset="0"/>
                <a:cs typeface="Calibri" panose="020F0502020204030204" pitchFamily="34" charset="0"/>
              </a:rPr>
              <a:t>Assume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0</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q</a:t>
            </a:r>
            <a:r>
              <a:rPr lang="en-US" altLang="ko-KR" sz="2000" baseline="-25000" dirty="0" err="1">
                <a:latin typeface="Calibri" panose="020F0502020204030204" pitchFamily="34" charset="0"/>
                <a:cs typeface="Calibri" panose="020F0502020204030204" pitchFamily="34" charset="0"/>
              </a:rPr>
              <a:t>0</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n,t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a:t>
            </a:r>
            <a:r>
              <a:rPr lang="en-US" altLang="ko-KR" sz="2000" dirty="0" smtClean="0">
                <a:latin typeface="Calibri" panose="020F0502020204030204" pitchFamily="34" charset="0"/>
                <a:cs typeface="Calibri" panose="020F0502020204030204" pitchFamily="34" charset="0"/>
              </a:rPr>
              <a:t>1] and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0</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−n−</a:t>
            </a:r>
            <a:r>
              <a:rPr lang="en-US" altLang="ko-KR" sz="2000" dirty="0" smtClean="0">
                <a:latin typeface="Calibri" panose="020F0502020204030204" pitchFamily="34" charset="0"/>
                <a:cs typeface="Calibri" panose="020F0502020204030204" pitchFamily="34" charset="0"/>
              </a:rPr>
              <a:t>1 </a:t>
            </a:r>
            <a:r>
              <a:rPr lang="en-US" altLang="ko-KR" sz="2000" dirty="0">
                <a:latin typeface="Calibri" panose="020F0502020204030204" pitchFamily="34" charset="0"/>
                <a:cs typeface="Calibri" panose="020F0502020204030204" pitchFamily="34" charset="0"/>
              </a:rPr>
              <a:t>Prove the inductive step by expanding to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0</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−n−1 steps.</a:t>
            </a:r>
          </a:p>
          <a:p>
            <a:endParaRPr lang="en-US" altLang="ko-KR" sz="2000" dirty="0" smtClean="0">
              <a:latin typeface="Calibri" panose="020F0502020204030204" pitchFamily="34" charset="0"/>
              <a:cs typeface="Calibri" panose="020F0502020204030204" pitchFamily="34" charset="0"/>
            </a:endParaRPr>
          </a:p>
          <a:p>
            <a:endParaRPr lang="ko-KR" alt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640916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5.2 Adversary tree</a:t>
            </a:r>
            <a:endParaRPr lang="ko-KR" altLang="en-US" sz="3200" dirty="0"/>
          </a:p>
        </p:txBody>
      </p:sp>
      <p:sp>
        <p:nvSpPr>
          <p:cNvPr id="9" name="텍스트 개체 틀 8"/>
          <p:cNvSpPr>
            <a:spLocks noGrp="1"/>
          </p:cNvSpPr>
          <p:nvPr>
            <p:ph type="body" sz="quarter" idx="10"/>
          </p:nvPr>
        </p:nvSpPr>
        <p:spPr>
          <a:xfrm>
            <a:off x="389457" y="1046435"/>
            <a:ext cx="11414125" cy="5659165"/>
          </a:xfrm>
        </p:spPr>
        <p:txBody>
          <a:bodyPr>
            <a:noAutofit/>
          </a:bodyPr>
          <a:lstStyle/>
          <a:p>
            <a:r>
              <a:rPr lang="en-US" altLang="ko-KR" sz="1800" b="1" dirty="0">
                <a:latin typeface="Calibri" panose="020F0502020204030204" pitchFamily="34" charset="0"/>
                <a:cs typeface="Calibri" panose="020F0502020204030204" pitchFamily="34" charset="0"/>
              </a:rPr>
              <a:t>Defining unnecessary actions and improving LCM strategy</a:t>
            </a:r>
          </a:p>
          <a:p>
            <a:r>
              <a:rPr lang="en-US" altLang="ko-KR" sz="1800" b="1" dirty="0">
                <a:latin typeface="Calibri" panose="020F0502020204030204" pitchFamily="34" charset="0"/>
                <a:cs typeface="Calibri" panose="020F0502020204030204" pitchFamily="34" charset="0"/>
              </a:rPr>
              <a:t>Backward Mining:</a:t>
            </a:r>
          </a:p>
          <a:p>
            <a:pPr lvl="1"/>
            <a:r>
              <a:rPr lang="en-US" altLang="ko-KR" sz="1800" dirty="0">
                <a:latin typeface="Calibri" panose="020F0502020204030204" pitchFamily="34" charset="0"/>
                <a:cs typeface="Calibri" panose="020F0502020204030204" pitchFamily="34" charset="0"/>
              </a:rPr>
              <a:t>When an attacker mines a </a:t>
            </a:r>
            <a:r>
              <a:rPr lang="en-US" altLang="ko-KR" sz="1800" dirty="0">
                <a:solidFill>
                  <a:srgbClr val="FF0000"/>
                </a:solidFill>
                <a:latin typeface="Calibri" panose="020F0502020204030204" pitchFamily="34" charset="0"/>
                <a:cs typeface="Calibri" panose="020F0502020204030204" pitchFamily="34" charset="0"/>
              </a:rPr>
              <a:t>PoW puzzle that does not extend the depth of the chain</a:t>
            </a:r>
            <a:r>
              <a:rPr lang="en-US" altLang="ko-KR" sz="1800" dirty="0">
                <a:latin typeface="Calibri" panose="020F0502020204030204" pitchFamily="34" charset="0"/>
                <a:cs typeface="Calibri" panose="020F0502020204030204" pitchFamily="34" charset="0"/>
              </a:rPr>
              <a:t>.</a:t>
            </a:r>
          </a:p>
          <a:p>
            <a:pPr lvl="1"/>
            <a:r>
              <a:rPr lang="en-US" altLang="ko-KR" sz="1800" b="1" dirty="0" smtClean="0">
                <a:latin typeface="Calibri" panose="020F0502020204030204" pitchFamily="34" charset="0"/>
                <a:cs typeface="Calibri" panose="020F0502020204030204" pitchFamily="34" charset="0"/>
              </a:rPr>
              <a:t>Definition 4: In a given execution σ, the action </a:t>
            </a:r>
            <a:r>
              <a:rPr lang="en-US" altLang="ko-KR" sz="1800" b="1" dirty="0" err="1" smtClean="0">
                <a:latin typeface="Calibri" panose="020F0502020204030204" pitchFamily="34" charset="0"/>
                <a:cs typeface="Calibri" panose="020F0502020204030204" pitchFamily="34" charset="0"/>
              </a:rPr>
              <a:t>Q</a:t>
            </a:r>
            <a:r>
              <a:rPr lang="en-US" altLang="ko-KR" sz="1800" b="1" baseline="-25000" dirty="0" err="1" smtClean="0">
                <a:latin typeface="Calibri" panose="020F0502020204030204" pitchFamily="34" charset="0"/>
                <a:cs typeface="Calibri" panose="020F0502020204030204" pitchFamily="34" charset="0"/>
              </a:rPr>
              <a:t>A</a:t>
            </a:r>
            <a:r>
              <a:rPr lang="en-US" altLang="ko-KR" sz="1800" b="1" baseline="30000" dirty="0" err="1" smtClean="0">
                <a:latin typeface="Calibri" panose="020F0502020204030204" pitchFamily="34" charset="0"/>
                <a:cs typeface="Calibri" panose="020F0502020204030204" pitchFamily="34" charset="0"/>
              </a:rPr>
              <a:t>σ</a:t>
            </a:r>
            <a:r>
              <a:rPr lang="en-US" altLang="ko-KR" sz="1800" b="1" dirty="0" smtClean="0">
                <a:latin typeface="Calibri" panose="020F0502020204030204" pitchFamily="34" charset="0"/>
                <a:cs typeface="Calibri" panose="020F0502020204030204" pitchFamily="34" charset="0"/>
              </a:rPr>
              <a:t>(t)=</a:t>
            </a:r>
            <a:r>
              <a:rPr lang="en-US" altLang="ko-KR" sz="1800" b="1" dirty="0" err="1" smtClean="0">
                <a:latin typeface="Calibri" panose="020F0502020204030204" pitchFamily="34" charset="0"/>
                <a:cs typeface="Calibri" panose="020F0502020204030204" pitchFamily="34" charset="0"/>
              </a:rPr>
              <a:t>b</a:t>
            </a:r>
            <a:r>
              <a:rPr lang="en-US" altLang="ko-KR" sz="1800" b="1" baseline="-25000" dirty="0" err="1" smtClean="0">
                <a:latin typeface="Calibri" panose="020F0502020204030204" pitchFamily="34" charset="0"/>
                <a:cs typeface="Calibri" panose="020F0502020204030204" pitchFamily="34" charset="0"/>
              </a:rPr>
              <a:t>PoD</a:t>
            </a:r>
            <a:r>
              <a:rPr lang="en-US" altLang="ko-KR" sz="1800" b="1" dirty="0" err="1" smtClean="0">
                <a:latin typeface="Calibri" panose="020F0502020204030204" pitchFamily="34" charset="0"/>
                <a:cs typeface="Calibri" panose="020F0502020204030204" pitchFamily="34" charset="0"/>
              </a:rPr>
              <a:t>of</a:t>
            </a:r>
            <a:r>
              <a:rPr lang="en-US" altLang="ko-KR" sz="1800" b="1" dirty="0" smtClean="0">
                <a:latin typeface="Calibri" panose="020F0502020204030204" pitchFamily="34" charset="0"/>
                <a:cs typeface="Calibri" panose="020F0502020204030204" pitchFamily="34" charset="0"/>
              </a:rPr>
              <a:t> step t already has partial block </a:t>
            </a:r>
            <a:r>
              <a:rPr lang="en-US" altLang="ko-KR" sz="1800" b="1" dirty="0" err="1" smtClean="0">
                <a:latin typeface="Calibri" panose="020F0502020204030204" pitchFamily="34" charset="0"/>
                <a:cs typeface="Calibri" panose="020F0502020204030204" pitchFamily="34" charset="0"/>
              </a:rPr>
              <a:t>b′</a:t>
            </a:r>
            <a:r>
              <a:rPr lang="en-US" altLang="ko-KR" sz="1800" b="1" baseline="-25000" dirty="0" err="1" smtClean="0">
                <a:latin typeface="Calibri" panose="020F0502020204030204" pitchFamily="34" charset="0"/>
                <a:cs typeface="Calibri" panose="020F0502020204030204" pitchFamily="34" charset="0"/>
              </a:rPr>
              <a:t>PoD</a:t>
            </a:r>
            <a:r>
              <a:rPr lang="en-US" altLang="ko-KR" sz="1800" b="1" dirty="0" smtClean="0">
                <a:latin typeface="Calibri" panose="020F0502020204030204" pitchFamily="34" charset="0"/>
                <a:cs typeface="Calibri" panose="020F0502020204030204" pitchFamily="34" charset="0"/>
              </a:rPr>
              <a:t> Defined as backward mining when PoD is calculated.</a:t>
            </a:r>
          </a:p>
          <a:p>
            <a:r>
              <a:rPr lang="en-US" altLang="ko-KR" sz="1800" b="1" dirty="0" smtClean="0">
                <a:solidFill>
                  <a:srgbClr val="FF0000"/>
                </a:solidFill>
                <a:latin typeface="Calibri" panose="020F0502020204030204" pitchFamily="34" charset="0"/>
                <a:cs typeface="Calibri" panose="020F0502020204030204" pitchFamily="34" charset="0"/>
              </a:rPr>
              <a:t>Improved </a:t>
            </a:r>
            <a:r>
              <a:rPr lang="en-US" altLang="ko-KR" sz="1800" b="1" dirty="0">
                <a:solidFill>
                  <a:srgbClr val="FF0000"/>
                </a:solidFill>
                <a:latin typeface="Calibri" panose="020F0502020204030204" pitchFamily="34" charset="0"/>
                <a:cs typeface="Calibri" panose="020F0502020204030204" pitchFamily="34" charset="0"/>
              </a:rPr>
              <a:t>LCM strategy:</a:t>
            </a:r>
          </a:p>
          <a:p>
            <a:pPr lvl="1"/>
            <a:r>
              <a:rPr lang="en-US" altLang="ko-KR" sz="1800" b="1" dirty="0">
                <a:latin typeface="Calibri" panose="020F0502020204030204" pitchFamily="34" charset="0"/>
                <a:cs typeface="Calibri" panose="020F0502020204030204" pitchFamily="34" charset="0"/>
              </a:rPr>
              <a:t>Perform LCM strategy without meaningless backward mining</a:t>
            </a:r>
            <a:r>
              <a:rPr lang="en-US" altLang="ko-KR" sz="1800" dirty="0">
                <a:latin typeface="Calibri" panose="020F0502020204030204" pitchFamily="34" charset="0"/>
                <a:cs typeface="Calibri" panose="020F0502020204030204" pitchFamily="34" charset="0"/>
              </a:rPr>
              <a:t>.</a:t>
            </a:r>
          </a:p>
          <a:p>
            <a:pPr lvl="1"/>
            <a:r>
              <a:rPr lang="en-US" altLang="ko-KR" sz="1800" b="1" dirty="0">
                <a:latin typeface="Calibri" panose="020F0502020204030204" pitchFamily="34" charset="0"/>
                <a:cs typeface="Calibri" panose="020F0502020204030204" pitchFamily="34" charset="0"/>
              </a:rPr>
              <a:t>Definition 5: The (</a:t>
            </a:r>
            <a:r>
              <a:rPr lang="en-US" altLang="ko-KR" sz="1800" b="1" dirty="0" err="1">
                <a:latin typeface="Calibri" panose="020F0502020204030204" pitchFamily="34" charset="0"/>
                <a:cs typeface="Calibri" panose="020F0502020204030204" pitchFamily="34" charset="0"/>
              </a:rPr>
              <a:t>t</a:t>
            </a:r>
            <a:r>
              <a:rPr lang="en-US" altLang="ko-KR" sz="1800" b="1" baseline="-25000" dirty="0" err="1">
                <a:latin typeface="Calibri" panose="020F0502020204030204" pitchFamily="34" charset="0"/>
                <a:cs typeface="Calibri" panose="020F0502020204030204" pitchFamily="34" charset="0"/>
              </a:rPr>
              <a:t>f</a:t>
            </a:r>
            <a:r>
              <a:rPr lang="en-US" altLang="ko-KR" sz="1800" b="1" dirty="0">
                <a:latin typeface="Calibri" panose="020F0502020204030204" pitchFamily="34" charset="0"/>
                <a:cs typeface="Calibri" panose="020F0502020204030204" pitchFamily="34" charset="0"/>
              </a:rPr>
              <a:t>, ℓ)-intermittent LCM strategy is (</a:t>
            </a:r>
            <a:r>
              <a:rPr lang="en-US" altLang="ko-KR" sz="1800" b="1" dirty="0" err="1">
                <a:latin typeface="Calibri" panose="020F0502020204030204" pitchFamily="34" charset="0"/>
                <a:cs typeface="Calibri" panose="020F0502020204030204" pitchFamily="34" charset="0"/>
              </a:rPr>
              <a:t>t</a:t>
            </a:r>
            <a:r>
              <a:rPr lang="en-US" altLang="ko-KR" sz="1800" b="1" baseline="-25000" dirty="0" err="1">
                <a:latin typeface="Calibri" panose="020F0502020204030204" pitchFamily="34" charset="0"/>
                <a:cs typeface="Calibri" panose="020F0502020204030204" pitchFamily="34" charset="0"/>
              </a:rPr>
              <a:t>f</a:t>
            </a:r>
            <a:r>
              <a:rPr lang="en-US" altLang="ko-KR" sz="1800" b="1" dirty="0">
                <a:latin typeface="Calibri" panose="020F0502020204030204" pitchFamily="34" charset="0"/>
                <a:cs typeface="Calibri" panose="020F0502020204030204" pitchFamily="34" charset="0"/>
              </a:rPr>
              <a:t>, ℓ)-optimal and does not perform backward mining.</a:t>
            </a:r>
          </a:p>
          <a:p>
            <a:pPr lvl="1"/>
            <a:r>
              <a:rPr lang="en-US" altLang="ko-KR" sz="1800" b="1" dirty="0">
                <a:latin typeface="Calibri" panose="020F0502020204030204" pitchFamily="34" charset="0"/>
                <a:cs typeface="Calibri" panose="020F0502020204030204" pitchFamily="34" charset="0"/>
              </a:rPr>
              <a:t>Proof of optimality of intermittent LCM </a:t>
            </a:r>
            <a:r>
              <a:rPr lang="en-US" altLang="ko-KR" sz="1800" b="1" dirty="0" smtClean="0">
                <a:latin typeface="Calibri" panose="020F0502020204030204" pitchFamily="34" charset="0"/>
                <a:cs typeface="Calibri" panose="020F0502020204030204" pitchFamily="34" charset="0"/>
              </a:rPr>
              <a:t>strategy</a:t>
            </a:r>
          </a:p>
          <a:p>
            <a:r>
              <a:rPr lang="en-US" altLang="ko-KR" sz="1800" b="1" dirty="0" smtClean="0">
                <a:latin typeface="Calibri" panose="020F0502020204030204" pitchFamily="34" charset="0"/>
                <a:cs typeface="Calibri" panose="020F0502020204030204" pitchFamily="34" charset="0"/>
              </a:rPr>
              <a:t>Lemma 3:</a:t>
            </a:r>
          </a:p>
          <a:p>
            <a:r>
              <a:rPr lang="en-US" altLang="ko-KR" sz="1800" dirty="0" smtClean="0">
                <a:latin typeface="Calibri" panose="020F0502020204030204" pitchFamily="34" charset="0"/>
                <a:cs typeface="Calibri" panose="020F0502020204030204" pitchFamily="34" charset="0"/>
              </a:rPr>
              <a:t>Prove </a:t>
            </a:r>
            <a:r>
              <a:rPr lang="en-US" altLang="ko-KR" sz="1800" dirty="0">
                <a:latin typeface="Calibri" panose="020F0502020204030204" pitchFamily="34" charset="0"/>
                <a:cs typeface="Calibri" panose="020F0502020204030204" pitchFamily="34" charset="0"/>
              </a:rPr>
              <a:t>that for all </a:t>
            </a:r>
            <a:r>
              <a:rPr lang="en-US" altLang="ko-KR" sz="1800" dirty="0" err="1" smtClean="0">
                <a:latin typeface="Calibri" panose="020F0502020204030204" pitchFamily="34" charset="0"/>
                <a:cs typeface="Calibri" panose="020F0502020204030204" pitchFamily="34" charset="0"/>
              </a:rPr>
              <a:t>t</a:t>
            </a:r>
            <a:r>
              <a:rPr lang="en-US" altLang="ko-KR" sz="1800" baseline="-25000" dirty="0" err="1" smtClean="0">
                <a:latin typeface="Calibri" panose="020F0502020204030204" pitchFamily="34" charset="0"/>
                <a:cs typeface="Calibri" panose="020F0502020204030204" pitchFamily="34" charset="0"/>
              </a:rPr>
              <a:t>f</a:t>
            </a:r>
            <a:r>
              <a:rPr lang="en-US" altLang="ko-KR" sz="1800" dirty="0" smtClean="0">
                <a:latin typeface="Calibri" panose="020F0502020204030204" pitchFamily="34" charset="0"/>
                <a:cs typeface="Calibri" panose="020F0502020204030204" pitchFamily="34" charset="0"/>
              </a:rPr>
              <a:t>, </a:t>
            </a:r>
            <a:r>
              <a:rPr lang="en-US" altLang="ko-KR" sz="1800" dirty="0">
                <a:latin typeface="Calibri" panose="020F0502020204030204" pitchFamily="34" charset="0"/>
                <a:cs typeface="Calibri" panose="020F0502020204030204" pitchFamily="34" charset="0"/>
              </a:rPr>
              <a:t>ℓ, LCM strategy </a:t>
            </a:r>
            <a:r>
              <a:rPr lang="en-US" altLang="ko-KR" sz="1800" dirty="0" smtClean="0">
                <a:latin typeface="Calibri" panose="020F0502020204030204" pitchFamily="34" charset="0"/>
                <a:cs typeface="Calibri" panose="020F0502020204030204" pitchFamily="34" charset="0"/>
              </a:rPr>
              <a:t>A, </a:t>
            </a:r>
            <a:r>
              <a:rPr lang="en-US" altLang="ko-KR" sz="1800" dirty="0">
                <a:latin typeface="Calibri" panose="020F0502020204030204" pitchFamily="34" charset="0"/>
                <a:cs typeface="Calibri" panose="020F0502020204030204" pitchFamily="34" charset="0"/>
              </a:rPr>
              <a:t>the intermittent LCM strategy A</a:t>
            </a:r>
            <a:r>
              <a:rPr lang="en-US" altLang="ko-KR" sz="1800" dirty="0" smtClean="0">
                <a:latin typeface="Calibri" panose="020F0502020204030204" pitchFamily="34" charset="0"/>
                <a:cs typeface="Calibri" panose="020F0502020204030204" pitchFamily="34" charset="0"/>
              </a:rPr>
              <a:t>′, </a:t>
            </a:r>
            <a:r>
              <a:rPr lang="en-US" altLang="ko-KR" sz="1800" dirty="0">
                <a:latin typeface="Calibri" panose="020F0502020204030204" pitchFamily="34" charset="0"/>
                <a:cs typeface="Calibri" panose="020F0502020204030204" pitchFamily="34" charset="0"/>
              </a:rPr>
              <a:t>which replaces all backward mining actions with ⊥, is (</a:t>
            </a: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f</a:t>
            </a:r>
            <a:r>
              <a:rPr lang="en-US" altLang="ko-KR" sz="1800" dirty="0">
                <a:latin typeface="Calibri" panose="020F0502020204030204" pitchFamily="34" charset="0"/>
                <a:cs typeface="Calibri" panose="020F0502020204030204" pitchFamily="34" charset="0"/>
              </a:rPr>
              <a:t>, ℓ)-optimal</a:t>
            </a:r>
            <a:r>
              <a:rPr lang="en-US" altLang="ko-KR" sz="1800" dirty="0" smtClean="0">
                <a:latin typeface="Calibri" panose="020F0502020204030204" pitchFamily="34" charset="0"/>
                <a:cs typeface="Calibri" panose="020F0502020204030204" pitchFamily="34" charset="0"/>
              </a:rPr>
              <a:t>.</a:t>
            </a:r>
          </a:p>
          <a:p>
            <a:endParaRPr lang="en-US" altLang="ko-KR" sz="1800" dirty="0">
              <a:latin typeface="Calibri" panose="020F0502020204030204" pitchFamily="34" charset="0"/>
              <a:cs typeface="Calibri" panose="020F0502020204030204" pitchFamily="34" charset="0"/>
            </a:endParaRPr>
          </a:p>
          <a:p>
            <a:r>
              <a:rPr lang="en-US" altLang="ko-KR" sz="1800" b="1" dirty="0" smtClean="0">
                <a:latin typeface="Calibri" panose="020F0502020204030204" pitchFamily="34" charset="0"/>
                <a:cs typeface="Calibri" panose="020F0502020204030204" pitchFamily="34" charset="0"/>
              </a:rPr>
              <a:t>Conclusion</a:t>
            </a:r>
            <a:r>
              <a:rPr lang="en-US" altLang="ko-KR" sz="1800" b="1" dirty="0">
                <a:latin typeface="Calibri" panose="020F0502020204030204" pitchFamily="34" charset="0"/>
                <a:cs typeface="Calibri" panose="020F0502020204030204" pitchFamily="34" charset="0"/>
              </a:rPr>
              <a:t>:</a:t>
            </a:r>
          </a:p>
          <a:p>
            <a:r>
              <a:rPr lang="en-US" altLang="ko-KR" sz="1800" b="1" dirty="0" smtClean="0">
                <a:solidFill>
                  <a:srgbClr val="FF0000"/>
                </a:solidFill>
                <a:latin typeface="Calibri" panose="020F0502020204030204" pitchFamily="34" charset="0"/>
                <a:cs typeface="Calibri" panose="020F0502020204030204" pitchFamily="34" charset="0"/>
              </a:rPr>
              <a:t>Intermittent </a:t>
            </a:r>
            <a:r>
              <a:rPr lang="en-US" altLang="ko-KR" sz="1800" b="1" dirty="0">
                <a:solidFill>
                  <a:srgbClr val="FF0000"/>
                </a:solidFill>
                <a:latin typeface="Calibri" panose="020F0502020204030204" pitchFamily="34" charset="0"/>
                <a:cs typeface="Calibri" panose="020F0502020204030204" pitchFamily="34" charset="0"/>
              </a:rPr>
              <a:t>LCM is the optimal strategy.</a:t>
            </a:r>
          </a:p>
          <a:p>
            <a:pPr lvl="1"/>
            <a:r>
              <a:rPr lang="en-US" altLang="ko-KR" sz="1800" dirty="0">
                <a:latin typeface="Calibri" panose="020F0502020204030204" pitchFamily="34" charset="0"/>
                <a:cs typeface="Calibri" panose="020F0502020204030204" pitchFamily="34" charset="0"/>
              </a:rPr>
              <a:t>Through Lemma 3, we prove that the intermittent LCM strategy is (</a:t>
            </a: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f</a:t>
            </a:r>
            <a:r>
              <a:rPr lang="en-US" altLang="ko-KR" sz="1800" dirty="0">
                <a:latin typeface="Calibri" panose="020F0502020204030204" pitchFamily="34" charset="0"/>
                <a:cs typeface="Calibri" panose="020F0502020204030204" pitchFamily="34" charset="0"/>
              </a:rPr>
              <a:t>, ℓ)-optimal for all ℓ and </a:t>
            </a: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f</a:t>
            </a:r>
            <a:r>
              <a:rPr lang="en-US" altLang="ko-KR" sz="1800" dirty="0">
                <a:latin typeface="Calibri" panose="020F0502020204030204" pitchFamily="34" charset="0"/>
                <a:cs typeface="Calibri" panose="020F0502020204030204" pitchFamily="34" charset="0"/>
              </a:rPr>
              <a:t>, showing that it is the optimal strategy.</a:t>
            </a:r>
            <a:endParaRPr lang="ko-KR" alt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2923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9659"/>
            <a:ext cx="11413085" cy="797922"/>
          </a:xfrm>
        </p:spPr>
        <p:txBody>
          <a:bodyPr>
            <a:normAutofit/>
          </a:bodyPr>
          <a:lstStyle/>
          <a:p>
            <a:r>
              <a:rPr lang="en-US" altLang="ko-KR" sz="3200" dirty="0" smtClean="0">
                <a:latin typeface="Calibri" panose="020F0502020204030204" pitchFamily="34" charset="0"/>
                <a:cs typeface="Calibri" panose="020F0502020204030204" pitchFamily="34" charset="0"/>
              </a:rPr>
              <a:t>Paper Introduction</a:t>
            </a:r>
            <a:endParaRPr lang="en-US" altLang="ko-KR" sz="3200" dirty="0">
              <a:latin typeface="Calibri" panose="020F0502020204030204" pitchFamily="34" charset="0"/>
              <a:cs typeface="Calibri" panose="020F0502020204030204" pitchFamily="34" charset="0"/>
            </a:endParaRPr>
          </a:p>
        </p:txBody>
      </p:sp>
      <p:sp>
        <p:nvSpPr>
          <p:cNvPr id="9" name="텍스트 개체 틀 8"/>
          <p:cNvSpPr>
            <a:spLocks noGrp="1"/>
          </p:cNvSpPr>
          <p:nvPr>
            <p:ph type="body" sz="quarter" idx="10"/>
          </p:nvPr>
        </p:nvSpPr>
        <p:spPr>
          <a:xfrm>
            <a:off x="389457" y="1046435"/>
            <a:ext cx="11414125" cy="5131889"/>
          </a:xfrm>
        </p:spPr>
        <p:txBody>
          <a:bodyPr>
            <a:normAutofit/>
          </a:bodyPr>
          <a:lstStyle/>
          <a:p>
            <a:r>
              <a:rPr lang="en-US" altLang="ko-KR" sz="2400" dirty="0" smtClean="0">
                <a:latin typeface="Calibri" panose="020F0502020204030204" pitchFamily="34" charset="0"/>
                <a:cs typeface="Calibri" panose="020F0502020204030204" pitchFamily="34" charset="0"/>
              </a:rPr>
              <a:t>Mirkin</a:t>
            </a:r>
            <a:r>
              <a:rPr lang="en-US" altLang="ko-KR" sz="2400" dirty="0">
                <a:latin typeface="Calibri" panose="020F0502020204030204" pitchFamily="34" charset="0"/>
                <a:cs typeface="Calibri" panose="020F0502020204030204" pitchFamily="34" charset="0"/>
              </a:rPr>
              <a:t>, Michael, et al. "Sprints: Intermittent blockchain pow mining." </a:t>
            </a:r>
            <a:r>
              <a:rPr lang="en-US" altLang="ko-KR" sz="2400" i="1" dirty="0">
                <a:latin typeface="Calibri" panose="020F0502020204030204" pitchFamily="34" charset="0"/>
                <a:cs typeface="Calibri" panose="020F0502020204030204" pitchFamily="34" charset="0"/>
              </a:rPr>
              <a:t>Cryptology ePrint Archive</a:t>
            </a:r>
            <a:r>
              <a:rPr lang="en-US" altLang="ko-KR" sz="2400" dirty="0">
                <a:latin typeface="Calibri" panose="020F0502020204030204" pitchFamily="34" charset="0"/>
                <a:cs typeface="Calibri" panose="020F0502020204030204" pitchFamily="34" charset="0"/>
              </a:rPr>
              <a:t> (2023</a:t>
            </a:r>
            <a:r>
              <a:rPr lang="en-US" altLang="ko-KR" sz="2400" dirty="0" smtClean="0">
                <a:latin typeface="Calibri" panose="020F0502020204030204" pitchFamily="34" charset="0"/>
                <a:cs typeface="Calibri" panose="020F0502020204030204" pitchFamily="34" charset="0"/>
              </a:rPr>
              <a:t>).</a:t>
            </a:r>
          </a:p>
          <a:p>
            <a:endParaRPr lang="en-US" altLang="ko-KR" sz="2400" b="1" dirty="0">
              <a:latin typeface="Calibri" panose="020F0502020204030204" pitchFamily="34" charset="0"/>
              <a:cs typeface="Calibri" panose="020F0502020204030204" pitchFamily="34" charset="0"/>
            </a:endParaRPr>
          </a:p>
          <a:p>
            <a:r>
              <a:rPr lang="en-US" altLang="ko-KR" sz="2400" dirty="0">
                <a:latin typeface="Calibri" panose="020F0502020204030204" pitchFamily="34" charset="0"/>
                <a:cs typeface="Calibri" panose="020F0502020204030204" pitchFamily="34" charset="0"/>
              </a:rPr>
              <a:t>This paper was accepted into USENIX Security'24.</a:t>
            </a:r>
            <a:endParaRPr lang="ko-KR" altLang="en-US" sz="2400" dirty="0">
              <a:latin typeface="Calibri" panose="020F0502020204030204" pitchFamily="34" charset="0"/>
              <a:cs typeface="Calibri" panose="020F0502020204030204" pitchFamily="34" charset="0"/>
            </a:endParaRPr>
          </a:p>
          <a:p>
            <a:endParaRPr lang="en-US" altLang="ko-KR" sz="2400" b="1" dirty="0" smtClean="0">
              <a:latin typeface="Calibri" panose="020F0502020204030204" pitchFamily="34" charset="0"/>
              <a:cs typeface="Calibri" panose="020F0502020204030204" pitchFamily="34" charset="0"/>
            </a:endParaRPr>
          </a:p>
          <a:p>
            <a:r>
              <a:rPr lang="en-US" altLang="ko-KR" sz="2400" b="1" dirty="0">
                <a:latin typeface="Calibri" panose="020F0502020204030204" pitchFamily="34" charset="0"/>
                <a:cs typeface="Calibri" panose="020F0502020204030204" pitchFamily="34" charset="0"/>
              </a:rPr>
              <a:t>This is the most recent and notable research on PoW mining.</a:t>
            </a:r>
            <a:endParaRPr lang="en-US" altLang="ko-KR" sz="2400" b="1" dirty="0" smtClean="0">
              <a:latin typeface="Calibri" panose="020F0502020204030204" pitchFamily="34" charset="0"/>
              <a:cs typeface="Calibri" panose="020F0502020204030204" pitchFamily="34" charset="0"/>
            </a:endParaRPr>
          </a:p>
          <a:p>
            <a:endParaRPr lang="en-US" altLang="ko-KR" sz="2400" b="1" dirty="0">
              <a:latin typeface="Calibri" panose="020F0502020204030204" pitchFamily="34" charset="0"/>
              <a:cs typeface="Calibri" panose="020F0502020204030204" pitchFamily="34" charset="0"/>
            </a:endParaRPr>
          </a:p>
        </p:txBody>
      </p:sp>
      <p:sp>
        <p:nvSpPr>
          <p:cNvPr id="5" name="텍스트 개체 틀 2">
            <a:extLst>
              <a:ext uri="{FF2B5EF4-FFF2-40B4-BE49-F238E27FC236}">
                <a16:creationId xmlns:a16="http://schemas.microsoft.com/office/drawing/2014/main" id="{3659A00A-9CDF-7975-A010-F8BF653B89AD}"/>
              </a:ext>
            </a:extLst>
          </p:cNvPr>
          <p:cNvSpPr txBox="1">
            <a:spLocks/>
          </p:cNvSpPr>
          <p:nvPr/>
        </p:nvSpPr>
        <p:spPr>
          <a:xfrm>
            <a:off x="389457" y="1394666"/>
            <a:ext cx="11414125" cy="5131889"/>
          </a:xfrm>
          <a:prstGeom prst="rect">
            <a:avLst/>
          </a:prstGeom>
          <a:ln>
            <a:noFill/>
          </a:ln>
        </p:spPr>
        <p:txBody>
          <a:bodyPr/>
          <a:lstStyle>
            <a:lvl1pPr marL="0" indent="0" algn="l" defTabSz="914400" rtl="0" eaLnBrk="1" latinLnBrk="1" hangingPunct="1">
              <a:lnSpc>
                <a:spcPct val="90000"/>
              </a:lnSpc>
              <a:spcBef>
                <a:spcPts val="1000"/>
              </a:spcBef>
              <a:buFont typeface="Wingdings" panose="05000000000000000000" pitchFamily="2" charset="2"/>
              <a:buNone/>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1" hangingPunct="1">
              <a:lnSpc>
                <a:spcPct val="90000"/>
              </a:lnSpc>
              <a:spcBef>
                <a:spcPts val="500"/>
              </a:spcBef>
              <a:buFont typeface="Wingdings" panose="05000000000000000000" pitchFamily="2" charset="2"/>
              <a:buChar char="ü"/>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1" hangingPunct="1">
              <a:lnSpc>
                <a:spcPct val="90000"/>
              </a:lnSpc>
              <a:spcBef>
                <a:spcPts val="500"/>
              </a:spcBef>
              <a:buFont typeface="Wingdings" panose="05000000000000000000" pitchFamily="2" charset="2"/>
              <a:buChar char="Ø"/>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1"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latinLnBrk="0">
              <a:lnSpc>
                <a:spcPct val="150000"/>
              </a:lnSpc>
            </a:pPr>
            <a:endParaRPr lang="en-US" altLang="ko-KR" sz="1800" dirty="0" smtClean="0">
              <a:latin typeface="Calibri" panose="020F0502020204030204" pitchFamily="34" charset="0"/>
              <a:cs typeface="Calibri" panose="020F0502020204030204" pitchFamily="34" charset="0"/>
            </a:endParaRPr>
          </a:p>
          <a:p>
            <a:pPr fontAlgn="base" latinLnBrk="0">
              <a:lnSpc>
                <a:spcPct val="150000"/>
              </a:lnSpc>
            </a:pPr>
            <a:endParaRPr lang="en-US" altLang="ko-KR" sz="1800" dirty="0" smtClean="0">
              <a:latin typeface="Calibri" panose="020F0502020204030204" pitchFamily="34" charset="0"/>
              <a:cs typeface="Calibri" panose="020F0502020204030204" pitchFamily="34" charset="0"/>
            </a:endParaRPr>
          </a:p>
        </p:txBody>
      </p:sp>
      <p:pic>
        <p:nvPicPr>
          <p:cNvPr id="4" name="그림 3"/>
          <p:cNvPicPr>
            <a:picLocks noChangeAspect="1"/>
          </p:cNvPicPr>
          <p:nvPr/>
        </p:nvPicPr>
        <p:blipFill>
          <a:blip r:embed="rId3"/>
          <a:stretch>
            <a:fillRect/>
          </a:stretch>
        </p:blipFill>
        <p:spPr>
          <a:xfrm>
            <a:off x="1665396" y="3855424"/>
            <a:ext cx="8861206" cy="2497016"/>
          </a:xfrm>
          <a:prstGeom prst="rect">
            <a:avLst/>
          </a:prstGeom>
        </p:spPr>
      </p:pic>
    </p:spTree>
    <p:extLst>
      <p:ext uri="{BB962C8B-B14F-4D97-AF65-F5344CB8AC3E}">
        <p14:creationId xmlns:p14="http://schemas.microsoft.com/office/powerpoint/2010/main" val="41537354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5.3 Honest tree</a:t>
            </a:r>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2000" b="1" dirty="0">
                <a:latin typeface="Calibri" panose="020F0502020204030204" pitchFamily="34" charset="0"/>
                <a:cs typeface="Calibri" panose="020F0502020204030204" pitchFamily="34" charset="0"/>
              </a:rPr>
              <a:t>Goal: Find a strategy that minimizes the depth of the subtree </a:t>
            </a:r>
            <a:r>
              <a:rPr lang="en-US" altLang="ko-KR" sz="2000" b="1" dirty="0" err="1">
                <a:latin typeface="Calibri" panose="020F0502020204030204" pitchFamily="34" charset="0"/>
                <a:cs typeface="Calibri" panose="020F0502020204030204" pitchFamily="34" charset="0"/>
              </a:rPr>
              <a:t>T</a:t>
            </a:r>
            <a:r>
              <a:rPr lang="en-US" altLang="ko-KR" sz="2000" b="1" baseline="-25000" dirty="0" err="1">
                <a:latin typeface="Calibri" panose="020F0502020204030204" pitchFamily="34" charset="0"/>
                <a:cs typeface="Calibri" panose="020F0502020204030204" pitchFamily="34" charset="0"/>
              </a:rPr>
              <a:t>H</a:t>
            </a:r>
            <a:r>
              <a:rPr lang="en-US" altLang="ko-KR" sz="2000" b="1" baseline="30000" dirty="0" err="1">
                <a:latin typeface="Calibri" panose="020F0502020204030204" pitchFamily="34" charset="0"/>
                <a:cs typeface="Calibri" panose="020F0502020204030204" pitchFamily="34" charset="0"/>
              </a:rPr>
              <a:t>σ</a:t>
            </a:r>
            <a:r>
              <a:rPr lang="en-US" altLang="ko-KR" sz="2000" b="1" dirty="0">
                <a:latin typeface="Calibri" panose="020F0502020204030204" pitchFamily="34" charset="0"/>
                <a:cs typeface="Calibri" panose="020F0502020204030204" pitchFamily="34" charset="0"/>
              </a:rPr>
              <a:t>(t).</a:t>
            </a:r>
          </a:p>
          <a:p>
            <a:r>
              <a:rPr lang="en-US" altLang="ko-KR" sz="2000" b="1" dirty="0">
                <a:latin typeface="Calibri" panose="020F0502020204030204" pitchFamily="34" charset="0"/>
                <a:cs typeface="Calibri" panose="020F0502020204030204" pitchFamily="34" charset="0"/>
              </a:rPr>
              <a:t>Define a malicious optimal strategy</a:t>
            </a:r>
          </a:p>
          <a:p>
            <a:pPr marL="342900" indent="-342900">
              <a:buFont typeface="Arial" panose="020B0604020202020204" pitchFamily="34" charset="0"/>
              <a:buChar char="•"/>
            </a:pPr>
            <a:r>
              <a:rPr lang="en-US" altLang="ko-KR" sz="2000" dirty="0">
                <a:latin typeface="Calibri" panose="020F0502020204030204" pitchFamily="34" charset="0"/>
                <a:cs typeface="Calibri" panose="020F0502020204030204" pitchFamily="34" charset="0"/>
              </a:rPr>
              <a:t>Definition 6: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,ℓ</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A malicious optimal strategy is a strategy that </a:t>
            </a:r>
            <a:r>
              <a:rPr lang="en-US" altLang="ko-KR" sz="2000" dirty="0" smtClean="0">
                <a:latin typeface="Calibri" panose="020F0502020204030204" pitchFamily="34" charset="0"/>
                <a:cs typeface="Calibri" panose="020F0502020204030204" pitchFamily="34" charset="0"/>
              </a:rPr>
              <a:t>satisfies</a:t>
            </a:r>
          </a:p>
          <a:p>
            <a:pPr marL="342900" indent="-342900">
              <a:buFont typeface="Arial" panose="020B0604020202020204" pitchFamily="34" charset="0"/>
              <a:buChar char="•"/>
            </a:pPr>
            <a:endParaRPr lang="en-US" altLang="ko-KR" sz="2000" dirty="0">
              <a:latin typeface="Calibri" panose="020F0502020204030204" pitchFamily="34" charset="0"/>
              <a:cs typeface="Calibri" panose="020F0502020204030204" pitchFamily="34" charset="0"/>
            </a:endParaRPr>
          </a:p>
          <a:p>
            <a:r>
              <a:rPr lang="en-US" altLang="ko-KR" sz="2000" dirty="0" smtClean="0">
                <a:latin typeface="Calibri" panose="020F0502020204030204" pitchFamily="34" charset="0"/>
                <a:cs typeface="Calibri" panose="020F0502020204030204" pitchFamily="34" charset="0"/>
              </a:rPr>
              <a:t>      for </a:t>
            </a:r>
            <a:r>
              <a:rPr lang="en-US" altLang="ko-KR" sz="2000" dirty="0">
                <a:latin typeface="Calibri" panose="020F0502020204030204" pitchFamily="34" charset="0"/>
                <a:cs typeface="Calibri" panose="020F0502020204030204" pitchFamily="34" charset="0"/>
              </a:rPr>
              <a:t>all prefixes </a:t>
            </a:r>
            <a:r>
              <a:rPr lang="en-US" altLang="ko-KR" sz="2000" dirty="0" smtClean="0">
                <a:latin typeface="Calibri" panose="020F0502020204030204" pitchFamily="34" charset="0"/>
                <a:cs typeface="Calibri" panose="020F0502020204030204" pitchFamily="34" charset="0"/>
              </a:rPr>
              <a:t>π </a:t>
            </a:r>
            <a:r>
              <a:rPr lang="en-US" altLang="ko-KR" sz="2000" dirty="0">
                <a:latin typeface="Calibri" panose="020F0502020204030204" pitchFamily="34" charset="0"/>
                <a:cs typeface="Calibri" panose="020F0502020204030204" pitchFamily="34" charset="0"/>
              </a:rPr>
              <a:t>and strategies A</a:t>
            </a:r>
            <a:r>
              <a:rPr lang="en-US" altLang="ko-KR" sz="2000" dirty="0" smtClean="0">
                <a:latin typeface="Calibri" panose="020F0502020204030204" pitchFamily="34" charset="0"/>
                <a:cs typeface="Calibri" panose="020F0502020204030204" pitchFamily="34" charset="0"/>
              </a:rPr>
              <a:t>′.</a:t>
            </a:r>
            <a:endParaRPr lang="en-US" altLang="ko-KR" sz="2000" dirty="0">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altLang="ko-KR" sz="2000" dirty="0">
                <a:latin typeface="Calibri" panose="020F0502020204030204" pitchFamily="34" charset="0"/>
                <a:cs typeface="Calibri" panose="020F0502020204030204" pitchFamily="34" charset="0"/>
              </a:rPr>
              <a:t>If strategy </a:t>
            </a:r>
            <a:r>
              <a:rPr lang="en-US" altLang="ko-KR" sz="2000" dirty="0" smtClean="0">
                <a:latin typeface="Calibri" panose="020F0502020204030204" pitchFamily="34" charset="0"/>
                <a:cs typeface="Calibri" panose="020F0502020204030204" pitchFamily="34" charset="0"/>
              </a:rPr>
              <a:t>A </a:t>
            </a:r>
            <a:r>
              <a:rPr lang="en-US" altLang="ko-KR" sz="2000" dirty="0">
                <a:latin typeface="Calibri" panose="020F0502020204030204" pitchFamily="34" charset="0"/>
                <a:cs typeface="Calibri" panose="020F0502020204030204" pitchFamily="34" charset="0"/>
              </a:rPr>
              <a:t>is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 ℓ)-malicious optimal strategy for all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f</a:t>
            </a:r>
            <a:r>
              <a:rPr lang="en-US" altLang="ko-KR" sz="2000" baseline="-25000" dirty="0" smtClean="0">
                <a:latin typeface="Calibri" panose="020F0502020204030204" pitchFamily="34" charset="0"/>
                <a:cs typeface="Calibri" panose="020F0502020204030204" pitchFamily="34" charset="0"/>
              </a:rPr>
              <a:t> </a:t>
            </a:r>
            <a:r>
              <a:rPr lang="en-US" altLang="ko-KR" sz="2000" dirty="0" smtClean="0">
                <a:latin typeface="Calibri" panose="020F0502020204030204" pitchFamily="34" charset="0"/>
                <a:cs typeface="Calibri" panose="020F0502020204030204" pitchFamily="34" charset="0"/>
              </a:rPr>
              <a:t>&gt;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0</a:t>
            </a:r>
            <a:r>
              <a:rPr lang="en-US" altLang="ko-KR" sz="2000" dirty="0" smtClean="0">
                <a:latin typeface="Calibri" panose="020F0502020204030204" pitchFamily="34" charset="0"/>
                <a:cs typeface="Calibri" panose="020F0502020204030204" pitchFamily="34" charset="0"/>
              </a:rPr>
              <a:t> and </a:t>
            </a:r>
            <a:r>
              <a:rPr lang="en-US" altLang="ko-KR" sz="2000" dirty="0">
                <a:latin typeface="Calibri" panose="020F0502020204030204" pitchFamily="34" charset="0"/>
                <a:cs typeface="Calibri" panose="020F0502020204030204" pitchFamily="34" charset="0"/>
              </a:rPr>
              <a:t>for all </a:t>
            </a:r>
            <a:r>
              <a:rPr lang="en-US" altLang="ko-KR" sz="2000" dirty="0" smtClean="0">
                <a:latin typeface="Calibri" panose="020F0502020204030204" pitchFamily="34" charset="0"/>
                <a:cs typeface="Calibri" panose="020F0502020204030204" pitchFamily="34" charset="0"/>
              </a:rPr>
              <a:t>ℓ, </a:t>
            </a:r>
            <a:r>
              <a:rPr lang="en-US" altLang="ko-KR" sz="2000" dirty="0">
                <a:latin typeface="Calibri" panose="020F0502020204030204" pitchFamily="34" charset="0"/>
                <a:cs typeface="Calibri" panose="020F0502020204030204" pitchFamily="34" charset="0"/>
              </a:rPr>
              <a:t>then we call it malicious optimal.</a:t>
            </a:r>
          </a:p>
          <a:p>
            <a:endParaRPr lang="en-US" altLang="ko-KR" sz="2000" dirty="0">
              <a:latin typeface="Calibri" panose="020F0502020204030204" pitchFamily="34" charset="0"/>
              <a:cs typeface="Calibri" panose="020F0502020204030204" pitchFamily="34" charset="0"/>
            </a:endParaRPr>
          </a:p>
          <a:p>
            <a:r>
              <a:rPr lang="en-US" altLang="ko-KR" sz="2000" b="1" dirty="0" smtClean="0">
                <a:latin typeface="Calibri" panose="020F0502020204030204" pitchFamily="34" charset="0"/>
                <a:cs typeface="Calibri" panose="020F0502020204030204" pitchFamily="34" charset="0"/>
              </a:rPr>
              <a:t>Maximum </a:t>
            </a:r>
            <a:r>
              <a:rPr lang="en-US" altLang="ko-KR" sz="2000" b="1" dirty="0">
                <a:latin typeface="Calibri" panose="020F0502020204030204" pitchFamily="34" charset="0"/>
                <a:cs typeface="Calibri" panose="020F0502020204030204" pitchFamily="34" charset="0"/>
              </a:rPr>
              <a:t>Delay and No Mining Strategy (MDNM):</a:t>
            </a:r>
          </a:p>
          <a:p>
            <a:pPr marL="1028700" lvl="1" indent="-342900"/>
            <a:r>
              <a:rPr lang="en-US" altLang="ko-KR" sz="2000" dirty="0">
                <a:latin typeface="Calibri" panose="020F0502020204030204" pitchFamily="34" charset="0"/>
                <a:cs typeface="Calibri" panose="020F0502020204030204" pitchFamily="34" charset="0"/>
              </a:rPr>
              <a:t>The attacker does not mine new blocks, but sets the arrival delay of all honest blocks to a maximum of </a:t>
            </a:r>
            <a:r>
              <a:rPr lang="en-US" altLang="ko-KR" sz="2000" dirty="0" smtClean="0">
                <a:latin typeface="Calibri" panose="020F0502020204030204" pitchFamily="34" charset="0"/>
                <a:cs typeface="Calibri" panose="020F0502020204030204" pitchFamily="34" charset="0"/>
              </a:rPr>
              <a:t>Δ.</a:t>
            </a:r>
            <a:endParaRPr lang="en-US" altLang="ko-KR" sz="2000" dirty="0">
              <a:latin typeface="Calibri" panose="020F0502020204030204" pitchFamily="34" charset="0"/>
              <a:cs typeface="Calibri" panose="020F0502020204030204" pitchFamily="34" charset="0"/>
            </a:endParaRPr>
          </a:p>
          <a:p>
            <a:pPr marL="1028700" lvl="1" indent="-342900"/>
            <a:r>
              <a:rPr lang="en-US" altLang="ko-KR" sz="2000" b="1" dirty="0">
                <a:latin typeface="Calibri" panose="020F0502020204030204" pitchFamily="34" charset="0"/>
                <a:cs typeface="Calibri" panose="020F0502020204030204" pitchFamily="34" charset="0"/>
              </a:rPr>
              <a:t>Definition 7: Given a prefix </a:t>
            </a:r>
            <a:r>
              <a:rPr lang="en-US" altLang="ko-KR" sz="2000" b="1" dirty="0" smtClean="0">
                <a:latin typeface="Calibri" panose="020F0502020204030204" pitchFamily="34" charset="0"/>
                <a:cs typeface="Calibri" panose="020F0502020204030204" pitchFamily="34" charset="0"/>
              </a:rPr>
              <a:t>π, </a:t>
            </a:r>
            <a:r>
              <a:rPr lang="en-US" altLang="ko-KR" sz="2000" b="1" dirty="0">
                <a:latin typeface="Calibri" panose="020F0502020204030204" pitchFamily="34" charset="0"/>
                <a:cs typeface="Calibri" panose="020F0502020204030204" pitchFamily="34" charset="0"/>
              </a:rPr>
              <a:t>the MDNM strategy is one in which the attacker sets the arrival delay of all honest blocks to a maximum of </a:t>
            </a:r>
            <a:r>
              <a:rPr lang="en-US" altLang="ko-KR" sz="2000" b="1" dirty="0" smtClean="0">
                <a:latin typeface="Calibri" panose="020F0502020204030204" pitchFamily="34" charset="0"/>
                <a:cs typeface="Calibri" panose="020F0502020204030204" pitchFamily="34" charset="0"/>
              </a:rPr>
              <a:t>Δ </a:t>
            </a:r>
            <a:r>
              <a:rPr lang="en-US" altLang="ko-KR" sz="2000" b="1" dirty="0">
                <a:latin typeface="Calibri" panose="020F0502020204030204" pitchFamily="34" charset="0"/>
                <a:cs typeface="Calibri" panose="020F0502020204030204" pitchFamily="34" charset="0"/>
              </a:rPr>
              <a:t>without mining any blocks.</a:t>
            </a:r>
            <a:endParaRPr lang="ko-KR" altLang="en-US" sz="2000" b="1" dirty="0">
              <a:latin typeface="Calibri" panose="020F0502020204030204" pitchFamily="34" charset="0"/>
              <a:cs typeface="Calibri" panose="020F0502020204030204" pitchFamily="34" charset="0"/>
            </a:endParaRPr>
          </a:p>
        </p:txBody>
      </p:sp>
      <p:pic>
        <p:nvPicPr>
          <p:cNvPr id="3" name="그림 2"/>
          <p:cNvPicPr>
            <a:picLocks noChangeAspect="1"/>
          </p:cNvPicPr>
          <p:nvPr/>
        </p:nvPicPr>
        <p:blipFill rotWithShape="1">
          <a:blip r:embed="rId3"/>
          <a:srcRect t="29873" b="19436"/>
          <a:stretch/>
        </p:blipFill>
        <p:spPr>
          <a:xfrm>
            <a:off x="4166917" y="2248930"/>
            <a:ext cx="3858163" cy="420129"/>
          </a:xfrm>
          <a:prstGeom prst="rect">
            <a:avLst/>
          </a:prstGeom>
        </p:spPr>
      </p:pic>
    </p:spTree>
    <p:extLst>
      <p:ext uri="{BB962C8B-B14F-4D97-AF65-F5344CB8AC3E}">
        <p14:creationId xmlns:p14="http://schemas.microsoft.com/office/powerpoint/2010/main" val="27252424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5.3 Honest tree</a:t>
            </a:r>
          </a:p>
        </p:txBody>
      </p:sp>
      <p:sp>
        <p:nvSpPr>
          <p:cNvPr id="9" name="텍스트 개체 틀 8"/>
          <p:cNvSpPr>
            <a:spLocks noGrp="1"/>
          </p:cNvSpPr>
          <p:nvPr>
            <p:ph type="body" sz="quarter" idx="10"/>
          </p:nvPr>
        </p:nvSpPr>
        <p:spPr>
          <a:xfrm>
            <a:off x="389457" y="1046435"/>
            <a:ext cx="11414125" cy="5692116"/>
          </a:xfrm>
        </p:spPr>
        <p:txBody>
          <a:bodyPr>
            <a:noAutofit/>
          </a:bodyPr>
          <a:lstStyle/>
          <a:p>
            <a:r>
              <a:rPr lang="en-US" altLang="ko-KR" sz="1800" b="1" dirty="0">
                <a:latin typeface="Calibri" panose="020F0502020204030204" pitchFamily="34" charset="0"/>
                <a:cs typeface="Calibri" panose="020F0502020204030204" pitchFamily="34" charset="0"/>
              </a:rPr>
              <a:t>Advantages of MDNM Strategy</a:t>
            </a:r>
          </a:p>
          <a:p>
            <a:r>
              <a:rPr lang="en-US" altLang="ko-KR" sz="1800" b="1" dirty="0">
                <a:latin typeface="Calibri" panose="020F0502020204030204" pitchFamily="34" charset="0"/>
                <a:cs typeface="Calibri" panose="020F0502020204030204" pitchFamily="34" charset="0"/>
              </a:rPr>
              <a:t>Lemma 4: Given two prefixes </a:t>
            </a:r>
            <a:r>
              <a:rPr lang="el-GR" altLang="ko-KR" sz="1800" b="1" dirty="0" smtClean="0">
                <a:latin typeface="Calibri" panose="020F0502020204030204" pitchFamily="34" charset="0"/>
                <a:cs typeface="Calibri" panose="020F0502020204030204" pitchFamily="34" charset="0"/>
              </a:rPr>
              <a:t>π</a:t>
            </a:r>
            <a:r>
              <a:rPr lang="el-GR" altLang="ko-KR" sz="1800" b="1" baseline="-25000" dirty="0" smtClean="0">
                <a:latin typeface="Calibri" panose="020F0502020204030204" pitchFamily="34" charset="0"/>
                <a:cs typeface="Calibri" panose="020F0502020204030204" pitchFamily="34" charset="0"/>
              </a:rPr>
              <a:t>1</a:t>
            </a:r>
            <a:r>
              <a:rPr lang="el-GR" altLang="ko-KR" sz="1800" b="1" dirty="0" smtClean="0">
                <a:latin typeface="Calibri" panose="020F0502020204030204" pitchFamily="34" charset="0"/>
                <a:cs typeface="Calibri" panose="020F0502020204030204" pitchFamily="34" charset="0"/>
              </a:rPr>
              <a:t> </a:t>
            </a:r>
            <a:r>
              <a:rPr lang="en-US" altLang="ko-KR" sz="1800" b="1" dirty="0">
                <a:latin typeface="Calibri" panose="020F0502020204030204" pitchFamily="34" charset="0"/>
                <a:cs typeface="Calibri" panose="020F0502020204030204" pitchFamily="34" charset="0"/>
              </a:rPr>
              <a:t>and </a:t>
            </a:r>
            <a:r>
              <a:rPr lang="el-GR" altLang="ko-KR" sz="1800" b="1" dirty="0" smtClean="0">
                <a:latin typeface="Calibri" panose="020F0502020204030204" pitchFamily="34" charset="0"/>
                <a:cs typeface="Calibri" panose="020F0502020204030204" pitchFamily="34" charset="0"/>
              </a:rPr>
              <a:t>π</a:t>
            </a:r>
            <a:r>
              <a:rPr lang="el-GR" altLang="ko-KR" sz="1800" b="1" baseline="-25000" dirty="0" smtClean="0">
                <a:latin typeface="Calibri" panose="020F0502020204030204" pitchFamily="34" charset="0"/>
                <a:cs typeface="Calibri" panose="020F0502020204030204" pitchFamily="34" charset="0"/>
              </a:rPr>
              <a:t>2</a:t>
            </a:r>
            <a:r>
              <a:rPr lang="el-GR" altLang="ko-KR" sz="1800" b="1" dirty="0" smtClean="0">
                <a:latin typeface="Calibri" panose="020F0502020204030204" pitchFamily="34" charset="0"/>
                <a:cs typeface="Calibri" panose="020F0502020204030204" pitchFamily="34" charset="0"/>
              </a:rPr>
              <a:t>​</a:t>
            </a:r>
            <a:r>
              <a:rPr lang="el-GR" altLang="ko-KR" sz="1800" b="1" dirty="0">
                <a:latin typeface="Calibri" panose="020F0502020204030204" pitchFamily="34" charset="0"/>
                <a:cs typeface="Calibri" panose="020F0502020204030204" pitchFamily="34" charset="0"/>
              </a:rPr>
              <a:t>, </a:t>
            </a:r>
            <a:r>
              <a:rPr lang="en-US" altLang="ko-KR" sz="1800" b="1" dirty="0">
                <a:latin typeface="Calibri" panose="020F0502020204030204" pitchFamily="34" charset="0"/>
                <a:cs typeface="Calibri" panose="020F0502020204030204" pitchFamily="34" charset="0"/>
              </a:rPr>
              <a:t>assume that MDNM strategy </a:t>
            </a:r>
            <a:r>
              <a:rPr lang="en-US" altLang="ko-KR" sz="1800" b="1" dirty="0" smtClean="0">
                <a:latin typeface="Calibri" panose="020F0502020204030204" pitchFamily="34" charset="0"/>
                <a:cs typeface="Calibri" panose="020F0502020204030204" pitchFamily="34" charset="0"/>
              </a:rPr>
              <a:t>A </a:t>
            </a:r>
            <a:r>
              <a:rPr lang="en-US" altLang="ko-KR" sz="1800" b="1" dirty="0">
                <a:latin typeface="Calibri" panose="020F0502020204030204" pitchFamily="34" charset="0"/>
                <a:cs typeface="Calibri" panose="020F0502020204030204" pitchFamily="34" charset="0"/>
              </a:rPr>
              <a:t>works identically on both prefixes.</a:t>
            </a:r>
          </a:p>
          <a:p>
            <a:pPr marL="457200" lvl="1" indent="0">
              <a:buNone/>
            </a:pPr>
            <a:endParaRPr lang="en-US" altLang="ko-KR" sz="1800" dirty="0" smtClean="0">
              <a:latin typeface="Calibri" panose="020F0502020204030204" pitchFamily="34" charset="0"/>
              <a:cs typeface="Calibri" panose="020F0502020204030204" pitchFamily="34" charset="0"/>
            </a:endParaRPr>
          </a:p>
          <a:p>
            <a:pPr marL="457200" lvl="1" indent="0">
              <a:buNone/>
            </a:pPr>
            <a:endParaRPr lang="en-US" altLang="ko-KR" sz="1800" dirty="0">
              <a:latin typeface="Calibri" panose="020F0502020204030204" pitchFamily="34" charset="0"/>
              <a:cs typeface="Calibri" panose="020F0502020204030204" pitchFamily="34" charset="0"/>
            </a:endParaRPr>
          </a:p>
          <a:p>
            <a:pPr marL="457200" lvl="1" indent="0">
              <a:buNone/>
            </a:pPr>
            <a:endParaRPr lang="en-US" altLang="ko-KR" sz="1800" dirty="0" smtClean="0">
              <a:latin typeface="Calibri" panose="020F0502020204030204" pitchFamily="34" charset="0"/>
              <a:cs typeface="Calibri" panose="020F0502020204030204" pitchFamily="34" charset="0"/>
            </a:endParaRPr>
          </a:p>
          <a:p>
            <a:pPr marL="457200" lvl="1" indent="0">
              <a:buNone/>
            </a:pPr>
            <a:endParaRPr lang="en-US" altLang="ko-KR" sz="1800" dirty="0">
              <a:latin typeface="Calibri" panose="020F0502020204030204" pitchFamily="34" charset="0"/>
              <a:cs typeface="Calibri" panose="020F0502020204030204" pitchFamily="34" charset="0"/>
            </a:endParaRPr>
          </a:p>
          <a:p>
            <a:pPr marL="457200" lvl="1" indent="0">
              <a:buNone/>
            </a:pPr>
            <a:endParaRPr lang="en-US" altLang="ko-KR" sz="1800" dirty="0" smtClean="0">
              <a:latin typeface="Calibri" panose="020F0502020204030204" pitchFamily="34" charset="0"/>
              <a:cs typeface="Calibri" panose="020F0502020204030204" pitchFamily="34" charset="0"/>
            </a:endParaRPr>
          </a:p>
          <a:p>
            <a:pPr marL="457200" lvl="1" indent="0">
              <a:buNone/>
            </a:pPr>
            <a:endParaRPr lang="en-US" altLang="ko-KR" sz="1800" dirty="0">
              <a:latin typeface="Calibri" panose="020F0502020204030204" pitchFamily="34" charset="0"/>
              <a:cs typeface="Calibri" panose="020F0502020204030204" pitchFamily="34" charset="0"/>
            </a:endParaRPr>
          </a:p>
          <a:p>
            <a:endParaRPr lang="en-US" altLang="ko-KR" sz="1800" dirty="0" smtClean="0">
              <a:latin typeface="Calibri" panose="020F0502020204030204" pitchFamily="34" charset="0"/>
              <a:cs typeface="Calibri" panose="020F0502020204030204" pitchFamily="34" charset="0"/>
            </a:endParaRPr>
          </a:p>
          <a:p>
            <a:endParaRPr lang="en-US" altLang="ko-KR" sz="1800" dirty="0" smtClean="0">
              <a:latin typeface="Calibri" panose="020F0502020204030204" pitchFamily="34" charset="0"/>
              <a:cs typeface="Calibri" panose="020F0502020204030204" pitchFamily="34" charset="0"/>
            </a:endParaRPr>
          </a:p>
          <a:p>
            <a:r>
              <a:rPr lang="en-US" altLang="ko-KR" sz="1800" b="1" dirty="0" smtClean="0">
                <a:latin typeface="Calibri" panose="020F0502020204030204" pitchFamily="34" charset="0"/>
                <a:cs typeface="Calibri" panose="020F0502020204030204" pitchFamily="34" charset="0"/>
              </a:rPr>
              <a:t>Proof </a:t>
            </a:r>
            <a:r>
              <a:rPr lang="en-US" altLang="ko-KR" sz="1800" b="1" dirty="0">
                <a:latin typeface="Calibri" panose="020F0502020204030204" pitchFamily="34" charset="0"/>
                <a:cs typeface="Calibri" panose="020F0502020204030204" pitchFamily="34" charset="0"/>
              </a:rPr>
              <a:t>of optimality of MDNM strategy</a:t>
            </a:r>
          </a:p>
          <a:p>
            <a:r>
              <a:rPr lang="en-US" altLang="ko-KR" sz="1800" b="1" dirty="0">
                <a:latin typeface="Calibri" panose="020F0502020204030204" pitchFamily="34" charset="0"/>
                <a:cs typeface="Calibri" panose="020F0502020204030204" pitchFamily="34" charset="0"/>
              </a:rPr>
              <a:t>Lemma 5: Prove that the MDNM strategy is a malicious optimal strategy.</a:t>
            </a:r>
          </a:p>
          <a:p>
            <a:pPr lvl="1"/>
            <a:r>
              <a:rPr lang="en-US" altLang="ko-KR" sz="1800" dirty="0">
                <a:latin typeface="Calibri" panose="020F0502020204030204" pitchFamily="34" charset="0"/>
                <a:cs typeface="Calibri" panose="020F0502020204030204" pitchFamily="34" charset="0"/>
              </a:rPr>
              <a:t>Goal: Prove by back induction that the MDNM strategy is a malicious optimal strategy.</a:t>
            </a:r>
          </a:p>
          <a:p>
            <a:pPr lvl="1"/>
            <a:r>
              <a:rPr lang="en-US" altLang="ko-KR" sz="1800" dirty="0">
                <a:latin typeface="Calibri" panose="020F0502020204030204" pitchFamily="34" charset="0"/>
                <a:cs typeface="Calibri" panose="020F0502020204030204" pitchFamily="34" charset="0"/>
              </a:rPr>
              <a:t>Basics: Explain why MDNM is optimal at </a:t>
            </a:r>
            <a:r>
              <a:rPr lang="en-US" altLang="ko-KR" sz="1800" baseline="-25000" dirty="0" err="1">
                <a:latin typeface="Calibri" panose="020F0502020204030204" pitchFamily="34" charset="0"/>
                <a:cs typeface="Calibri" panose="020F0502020204030204" pitchFamily="34" charset="0"/>
              </a:rPr>
              <a:t>t</a:t>
            </a:r>
            <a:r>
              <a:rPr lang="en-US" altLang="ko-KR" sz="1800" dirty="0" err="1">
                <a:latin typeface="Calibri" panose="020F0502020204030204" pitchFamily="34" charset="0"/>
                <a:cs typeface="Calibri" panose="020F0502020204030204" pitchFamily="34" charset="0"/>
              </a:rPr>
              <a:t>0</a:t>
            </a:r>
            <a:r>
              <a:rPr lang="en-US" altLang="ko-KR" sz="1800" dirty="0">
                <a:latin typeface="Calibri" panose="020F0502020204030204" pitchFamily="34" charset="0"/>
                <a:cs typeface="Calibri" panose="020F0502020204030204" pitchFamily="34" charset="0"/>
              </a:rPr>
              <a:t>∈[</a:t>
            </a: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f</a:t>
            </a:r>
            <a:r>
              <a:rPr lang="en-US" altLang="ko-KR" sz="1800" dirty="0">
                <a:latin typeface="Calibri" panose="020F0502020204030204" pitchFamily="34" charset="0"/>
                <a:cs typeface="Calibri" panose="020F0502020204030204" pitchFamily="34" charset="0"/>
              </a:rPr>
              <a:t>−</a:t>
            </a:r>
            <a:r>
              <a:rPr lang="el-GR" altLang="ko-KR" sz="1800" dirty="0">
                <a:latin typeface="Calibri" panose="020F0502020204030204" pitchFamily="34" charset="0"/>
                <a:cs typeface="Calibri" panose="020F0502020204030204" pitchFamily="34" charset="0"/>
              </a:rPr>
              <a:t>Δ</a:t>
            </a:r>
            <a:r>
              <a:rPr lang="en-US" altLang="ko-KR" sz="1800" baseline="-25000" dirty="0" err="1" smtClean="0">
                <a:latin typeface="Calibri" panose="020F0502020204030204" pitchFamily="34" charset="0"/>
                <a:cs typeface="Calibri" panose="020F0502020204030204" pitchFamily="34" charset="0"/>
              </a:rPr>
              <a:t>PoD</a:t>
            </a:r>
            <a:r>
              <a:rPr lang="en-US" altLang="ko-KR" sz="1800" dirty="0" err="1" smtClean="0">
                <a:latin typeface="Calibri" panose="020F0502020204030204" pitchFamily="34" charset="0"/>
                <a:cs typeface="Calibri" panose="020F0502020204030204" pitchFamily="34" charset="0"/>
              </a:rPr>
              <a:t>,t</a:t>
            </a:r>
            <a:r>
              <a:rPr lang="en-US" altLang="ko-KR" sz="1800" baseline="-25000" dirty="0" err="1" smtClean="0">
                <a:latin typeface="Calibri" panose="020F0502020204030204" pitchFamily="34" charset="0"/>
                <a:cs typeface="Calibri" panose="020F0502020204030204" pitchFamily="34" charset="0"/>
              </a:rPr>
              <a:t>f</a:t>
            </a:r>
            <a:r>
              <a:rPr lang="en-US" altLang="ko-KR" sz="1800" dirty="0" smtClean="0">
                <a:latin typeface="Calibri" panose="020F0502020204030204" pitchFamily="34" charset="0"/>
                <a:cs typeface="Calibri" panose="020F0502020204030204" pitchFamily="34" charset="0"/>
              </a:rPr>
              <a:t>].</a:t>
            </a:r>
            <a:endParaRPr lang="en-US" altLang="ko-KR" sz="1800" dirty="0">
              <a:latin typeface="Calibri" panose="020F0502020204030204" pitchFamily="34" charset="0"/>
              <a:cs typeface="Calibri" panose="020F0502020204030204" pitchFamily="34" charset="0"/>
            </a:endParaRPr>
          </a:p>
          <a:p>
            <a:pPr lvl="1"/>
            <a:r>
              <a:rPr lang="en-US" altLang="ko-KR" sz="1800" dirty="0">
                <a:latin typeface="Calibri" panose="020F0502020204030204" pitchFamily="34" charset="0"/>
                <a:cs typeface="Calibri" panose="020F0502020204030204" pitchFamily="34" charset="0"/>
              </a:rPr>
              <a:t>Assumption: Assume that the assumption holds for all </a:t>
            </a: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0</a:t>
            </a:r>
            <a:r>
              <a:rPr lang="en-US" altLang="ko-KR" sz="1800" dirty="0">
                <a:latin typeface="Calibri" panose="020F0502020204030204" pitchFamily="34" charset="0"/>
                <a:cs typeface="Calibri" panose="020F0502020204030204" pitchFamily="34" charset="0"/>
              </a:rPr>
              <a:t>∈[</a:t>
            </a: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f</a:t>
            </a:r>
            <a:r>
              <a:rPr lang="en-US" altLang="ko-KR" sz="1800" dirty="0">
                <a:latin typeface="Calibri" panose="020F0502020204030204" pitchFamily="34" charset="0"/>
                <a:cs typeface="Calibri" panose="020F0502020204030204" pitchFamily="34" charset="0"/>
              </a:rPr>
              <a:t>−</a:t>
            </a:r>
            <a:r>
              <a:rPr lang="el-GR" altLang="ko-KR" sz="1800" dirty="0">
                <a:latin typeface="Calibri" panose="020F0502020204030204" pitchFamily="34" charset="0"/>
                <a:cs typeface="Calibri" panose="020F0502020204030204" pitchFamily="34" charset="0"/>
              </a:rPr>
              <a:t>Δ</a:t>
            </a:r>
            <a:r>
              <a:rPr lang="en-US" altLang="ko-KR" sz="1800" baseline="-25000" dirty="0">
                <a:latin typeface="Calibri" panose="020F0502020204030204" pitchFamily="34" charset="0"/>
                <a:cs typeface="Calibri" panose="020F0502020204030204" pitchFamily="34" charset="0"/>
              </a:rPr>
              <a:t>PoD</a:t>
            </a:r>
            <a:r>
              <a:rPr lang="en-US" altLang="ko-KR" sz="1800" dirty="0">
                <a:latin typeface="Calibri" panose="020F0502020204030204" pitchFamily="34" charset="0"/>
                <a:cs typeface="Calibri" panose="020F0502020204030204" pitchFamily="34" charset="0"/>
              </a:rPr>
              <a:t>−</a:t>
            </a:r>
            <a:r>
              <a:rPr lang="en-US" altLang="ko-KR" sz="1800" dirty="0" err="1" smtClean="0">
                <a:latin typeface="Calibri" panose="020F0502020204030204" pitchFamily="34" charset="0"/>
                <a:cs typeface="Calibri" panose="020F0502020204030204" pitchFamily="34" charset="0"/>
              </a:rPr>
              <a:t>n,t</a:t>
            </a:r>
            <a:r>
              <a:rPr lang="en-US" altLang="ko-KR" sz="1800" baseline="-25000" dirty="0" err="1">
                <a:latin typeface="Calibri" panose="020F0502020204030204" pitchFamily="34" charset="0"/>
                <a:cs typeface="Calibri" panose="020F0502020204030204" pitchFamily="34" charset="0"/>
              </a:rPr>
              <a:t>f</a:t>
            </a:r>
            <a:r>
              <a:rPr lang="en-US" altLang="ko-KR" sz="1800" dirty="0" smtClean="0">
                <a:latin typeface="Calibri" panose="020F0502020204030204" pitchFamily="34" charset="0"/>
                <a:cs typeface="Calibri" panose="020F0502020204030204" pitchFamily="34" charset="0"/>
              </a:rPr>
              <a:t>].</a:t>
            </a:r>
            <a:endParaRPr lang="en-US" altLang="ko-KR" sz="1800" dirty="0">
              <a:latin typeface="Calibri" panose="020F0502020204030204" pitchFamily="34" charset="0"/>
              <a:cs typeface="Calibri" panose="020F0502020204030204" pitchFamily="34" charset="0"/>
            </a:endParaRPr>
          </a:p>
          <a:p>
            <a:pPr lvl="1"/>
            <a:r>
              <a:rPr lang="en-US" altLang="ko-KR" sz="1800" dirty="0">
                <a:latin typeface="Calibri" panose="020F0502020204030204" pitchFamily="34" charset="0"/>
                <a:cs typeface="Calibri" panose="020F0502020204030204" pitchFamily="34" charset="0"/>
              </a:rPr>
              <a:t>Inductive step: Prove that MDNM is optimal by considering both cases where a new block is discovered and when it is not.</a:t>
            </a:r>
            <a:endParaRPr lang="ko-KR" altLang="en-US" sz="1800" dirty="0">
              <a:latin typeface="Calibri" panose="020F0502020204030204" pitchFamily="34" charset="0"/>
              <a:cs typeface="Calibri" panose="020F0502020204030204" pitchFamily="34" charset="0"/>
            </a:endParaRPr>
          </a:p>
        </p:txBody>
      </p:sp>
      <p:pic>
        <p:nvPicPr>
          <p:cNvPr id="3" name="그림 2"/>
          <p:cNvPicPr>
            <a:picLocks noChangeAspect="1"/>
          </p:cNvPicPr>
          <p:nvPr/>
        </p:nvPicPr>
        <p:blipFill>
          <a:blip r:embed="rId3"/>
          <a:stretch>
            <a:fillRect/>
          </a:stretch>
        </p:blipFill>
        <p:spPr>
          <a:xfrm>
            <a:off x="3746172" y="1822409"/>
            <a:ext cx="4699653" cy="2387125"/>
          </a:xfrm>
          <a:prstGeom prst="rect">
            <a:avLst/>
          </a:prstGeom>
        </p:spPr>
      </p:pic>
    </p:spTree>
    <p:extLst>
      <p:ext uri="{BB962C8B-B14F-4D97-AF65-F5344CB8AC3E}">
        <p14:creationId xmlns:p14="http://schemas.microsoft.com/office/powerpoint/2010/main" val="36512683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5.3 Honest tree</a:t>
            </a:r>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2000" b="1" dirty="0">
                <a:latin typeface="Calibri" panose="020F0502020204030204" pitchFamily="34" charset="0"/>
                <a:cs typeface="Calibri" panose="020F0502020204030204" pitchFamily="34" charset="0"/>
              </a:rPr>
              <a:t>Proof sketch:</a:t>
            </a:r>
          </a:p>
          <a:p>
            <a:r>
              <a:rPr lang="en-US" altLang="ko-KR" sz="2000" dirty="0">
                <a:latin typeface="Calibri" panose="020F0502020204030204" pitchFamily="34" charset="0"/>
                <a:cs typeface="Calibri" panose="020F0502020204030204" pitchFamily="34" charset="0"/>
              </a:rPr>
              <a:t>Basic steps:</a:t>
            </a:r>
          </a:p>
          <a:p>
            <a:pPr lvl="1"/>
            <a:r>
              <a:rPr lang="en-US" altLang="ko-KR" sz="2000" dirty="0">
                <a:latin typeface="Calibri" panose="020F0502020204030204" pitchFamily="34" charset="0"/>
                <a:cs typeface="Calibri" panose="020F0502020204030204" pitchFamily="34" charset="0"/>
              </a:rPr>
              <a:t>In the initial time frame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0</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−Δ</a:t>
            </a:r>
            <a:r>
              <a:rPr lang="en-US" altLang="ko-KR" sz="2000" baseline="-25000" dirty="0">
                <a:latin typeface="Calibri" panose="020F0502020204030204" pitchFamily="34" charset="0"/>
                <a:cs typeface="Calibri" panose="020F0502020204030204" pitchFamily="34" charset="0"/>
              </a:rPr>
              <a:t>PoD</a:t>
            </a:r>
            <a:r>
              <a:rPr lang="en-US" altLang="ko-KR" sz="2000" dirty="0" smtClean="0">
                <a:latin typeface="Calibri" panose="020F0502020204030204" pitchFamily="34" charset="0"/>
                <a:cs typeface="Calibri" panose="020F0502020204030204" pitchFamily="34" charset="0"/>
              </a:rPr>
              <a:t>,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 the </a:t>
            </a:r>
            <a:r>
              <a:rPr lang="en-US" altLang="ko-KR" sz="2000" b="1" dirty="0">
                <a:latin typeface="Calibri" panose="020F0502020204030204" pitchFamily="34" charset="0"/>
                <a:cs typeface="Calibri" panose="020F0502020204030204" pitchFamily="34" charset="0"/>
              </a:rPr>
              <a:t>Lemma</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holds naturally.</a:t>
            </a:r>
          </a:p>
          <a:p>
            <a:pPr lvl="1"/>
            <a:r>
              <a:rPr lang="en-US" altLang="ko-KR" sz="2000" dirty="0">
                <a:latin typeface="Calibri" panose="020F0502020204030204" pitchFamily="34" charset="0"/>
                <a:cs typeface="Calibri" panose="020F0502020204030204" pitchFamily="34" charset="0"/>
              </a:rPr>
              <a:t>A deeper prefix maintains its advantage for this short period with more miners.</a:t>
            </a:r>
          </a:p>
          <a:p>
            <a:r>
              <a:rPr lang="en-US" altLang="ko-KR" sz="2000" dirty="0">
                <a:latin typeface="Calibri" panose="020F0502020204030204" pitchFamily="34" charset="0"/>
                <a:cs typeface="Calibri" panose="020F0502020204030204" pitchFamily="34" charset="0"/>
              </a:rPr>
              <a:t>Inductive steps:</a:t>
            </a:r>
          </a:p>
          <a:p>
            <a:pPr lvl="1"/>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0</a:t>
            </a:r>
            <a:r>
              <a:rPr lang="en-US" altLang="ko-KR" sz="2000" dirty="0" smtClean="0">
                <a:latin typeface="Calibri" panose="020F0502020204030204" pitchFamily="34" charset="0"/>
                <a:cs typeface="Calibri" panose="020F0502020204030204" pitchFamily="34" charset="0"/>
              </a:rPr>
              <a:t>=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−Δ</a:t>
            </a:r>
            <a:r>
              <a:rPr lang="en-US" altLang="ko-KR" sz="2000" baseline="-25000" dirty="0">
                <a:latin typeface="Calibri" panose="020F0502020204030204" pitchFamily="34" charset="0"/>
                <a:cs typeface="Calibri" panose="020F0502020204030204" pitchFamily="34" charset="0"/>
              </a:rPr>
              <a:t>PoD</a:t>
            </a:r>
            <a:r>
              <a:rPr lang="en-US" altLang="ko-KR" sz="2000" dirty="0">
                <a:latin typeface="Calibri" panose="020F0502020204030204" pitchFamily="34" charset="0"/>
                <a:cs typeface="Calibri" panose="020F0502020204030204" pitchFamily="34" charset="0"/>
              </a:rPr>
              <a:t>−n−</a:t>
            </a:r>
            <a:r>
              <a:rPr lang="en-US" altLang="ko-KR" sz="2000" dirty="0" smtClean="0">
                <a:latin typeface="Calibri" panose="020F0502020204030204" pitchFamily="34" charset="0"/>
                <a:cs typeface="Calibri" panose="020F0502020204030204" pitchFamily="34" charset="0"/>
              </a:rPr>
              <a:t>1 expansion</a:t>
            </a:r>
            <a:r>
              <a:rPr lang="en-US" altLang="ko-KR" sz="2000" dirty="0">
                <a:latin typeface="Calibri" panose="020F0502020204030204" pitchFamily="34" charset="0"/>
                <a:cs typeface="Calibri" panose="020F0502020204030204" pitchFamily="34" charset="0"/>
              </a:rPr>
              <a:t>. Prove that the leader prefix maintains the lead considering both cases where a new block is discovered and when it is not</a:t>
            </a:r>
            <a:r>
              <a:rPr lang="en-US" altLang="ko-KR" sz="2000" dirty="0" smtClean="0">
                <a:latin typeface="Calibri" panose="020F0502020204030204" pitchFamily="34" charset="0"/>
                <a:cs typeface="Calibri" panose="020F0502020204030204" pitchFamily="34" charset="0"/>
              </a:rPr>
              <a:t>.</a:t>
            </a:r>
          </a:p>
          <a:p>
            <a:pPr lvl="1"/>
            <a:endParaRPr lang="en-US" altLang="ko-KR" sz="2000" dirty="0">
              <a:latin typeface="Calibri" panose="020F0502020204030204" pitchFamily="34" charset="0"/>
              <a:cs typeface="Calibri" panose="020F0502020204030204" pitchFamily="34" charset="0"/>
            </a:endParaRPr>
          </a:p>
          <a:p>
            <a:r>
              <a:rPr lang="en-US" altLang="ko-KR" sz="2000" b="1" dirty="0">
                <a:latin typeface="Calibri" panose="020F0502020204030204" pitchFamily="34" charset="0"/>
                <a:cs typeface="Calibri" panose="020F0502020204030204" pitchFamily="34" charset="0"/>
              </a:rPr>
              <a:t>Conclusion: </a:t>
            </a:r>
            <a:endParaRPr lang="en-US" altLang="ko-KR" sz="2000" b="1" dirty="0" smtClean="0">
              <a:latin typeface="Calibri" panose="020F0502020204030204" pitchFamily="34" charset="0"/>
              <a:cs typeface="Calibri" panose="020F0502020204030204" pitchFamily="34" charset="0"/>
            </a:endParaRPr>
          </a:p>
          <a:p>
            <a:pPr lvl="1"/>
            <a:r>
              <a:rPr lang="en-US" altLang="ko-KR" sz="2000" dirty="0" smtClean="0">
                <a:latin typeface="Calibri" panose="020F0502020204030204" pitchFamily="34" charset="0"/>
                <a:cs typeface="Calibri" panose="020F0502020204030204" pitchFamily="34" charset="0"/>
              </a:rPr>
              <a:t>The </a:t>
            </a:r>
            <a:r>
              <a:rPr lang="en-US" altLang="ko-KR" sz="2000" b="1" dirty="0">
                <a:latin typeface="Calibri" panose="020F0502020204030204" pitchFamily="34" charset="0"/>
                <a:cs typeface="Calibri" panose="020F0502020204030204" pitchFamily="34" charset="0"/>
              </a:rPr>
              <a:t>MDNM strategy </a:t>
            </a:r>
            <a:r>
              <a:rPr lang="en-US" altLang="ko-KR" sz="2000" dirty="0">
                <a:latin typeface="Calibri" panose="020F0502020204030204" pitchFamily="34" charset="0"/>
                <a:cs typeface="Calibri" panose="020F0502020204030204" pitchFamily="34" charset="0"/>
              </a:rPr>
              <a:t>is optimal for delaying the arrival of honest blocks as much as possible while minimizing the depth of the tree by not mining new blocks. This proves that the MDNM strategy is a malicious optimal strategy.</a:t>
            </a:r>
            <a:endParaRPr lang="ko-KR" alt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633272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5.4 Basic race</a:t>
            </a:r>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2000" dirty="0">
                <a:latin typeface="Calibri" panose="020F0502020204030204" pitchFamily="34" charset="0"/>
                <a:cs typeface="Calibri" panose="020F0502020204030204" pitchFamily="34" charset="0"/>
              </a:rPr>
              <a:t>I</a:t>
            </a:r>
            <a:r>
              <a:rPr lang="en-US" altLang="ko-KR" sz="2000" dirty="0" smtClean="0">
                <a:latin typeface="Calibri" panose="020F0502020204030204" pitchFamily="34" charset="0"/>
                <a:cs typeface="Calibri" panose="020F0502020204030204" pitchFamily="34" charset="0"/>
              </a:rPr>
              <a:t>ntroduce </a:t>
            </a:r>
            <a:r>
              <a:rPr lang="en-US" altLang="ko-KR" sz="2000" dirty="0">
                <a:latin typeface="Calibri" panose="020F0502020204030204" pitchFamily="34" charset="0"/>
                <a:cs typeface="Calibri" panose="020F0502020204030204" pitchFamily="34" charset="0"/>
              </a:rPr>
              <a:t>a two-phase (epoch) race in which an attacker attempts to fork a blockchain, and obtain an upper bound on the probability that an attacker will succeed in the attack.</a:t>
            </a:r>
          </a:p>
          <a:p>
            <a:r>
              <a:rPr lang="en-US" altLang="ko-KR" sz="2000" b="1" dirty="0">
                <a:latin typeface="Calibri" panose="020F0502020204030204" pitchFamily="34" charset="0"/>
                <a:cs typeface="Calibri" panose="020F0502020204030204" pitchFamily="34" charset="0"/>
              </a:rPr>
              <a:t>Assume </a:t>
            </a:r>
            <a:r>
              <a:rPr lang="el-GR" altLang="ko-KR" sz="2000" b="1" dirty="0" smtClean="0">
                <a:latin typeface="Calibri" panose="020F0502020204030204" pitchFamily="34" charset="0"/>
                <a:cs typeface="Calibri" panose="020F0502020204030204" pitchFamily="34" charset="0"/>
              </a:rPr>
              <a:t>Δ=0.</a:t>
            </a:r>
            <a:endParaRPr lang="el-GR" altLang="ko-KR" sz="2000" b="1" dirty="0">
              <a:latin typeface="Calibri" panose="020F0502020204030204" pitchFamily="34" charset="0"/>
              <a:cs typeface="Calibri" panose="020F0502020204030204" pitchFamily="34" charset="0"/>
            </a:endParaRPr>
          </a:p>
          <a:p>
            <a:r>
              <a:rPr lang="en-US" altLang="ko-KR" sz="2000" b="1" dirty="0">
                <a:latin typeface="Calibri" panose="020F0502020204030204" pitchFamily="34" charset="0"/>
                <a:cs typeface="Calibri" panose="020F0502020204030204" pitchFamily="34" charset="0"/>
              </a:rPr>
              <a:t>Race settings:</a:t>
            </a:r>
          </a:p>
          <a:p>
            <a:pPr lvl="1"/>
            <a:r>
              <a:rPr lang="en-US" altLang="ko-KR" sz="2000" dirty="0">
                <a:latin typeface="Calibri" panose="020F0502020204030204" pitchFamily="34" charset="0"/>
                <a:cs typeface="Calibri" panose="020F0502020204030204" pitchFamily="34" charset="0"/>
              </a:rPr>
              <a:t>Block definition:</a:t>
            </a:r>
          </a:p>
          <a:p>
            <a:pPr lvl="1"/>
            <a:r>
              <a:rPr lang="en-US" altLang="ko-KR" sz="2000" dirty="0">
                <a:latin typeface="Calibri" panose="020F0502020204030204" pitchFamily="34" charset="0"/>
                <a:cs typeface="Calibri" panose="020F0502020204030204" pitchFamily="34" charset="0"/>
              </a:rPr>
              <a:t>Given an attack strategy </a:t>
            </a:r>
            <a:r>
              <a:rPr lang="en-US" altLang="ko-KR" sz="2000" dirty="0" smtClean="0">
                <a:latin typeface="Calibri" panose="020F0502020204030204" pitchFamily="34" charset="0"/>
                <a:cs typeface="Calibri" panose="020F0502020204030204" pitchFamily="34" charset="0"/>
              </a:rPr>
              <a:t>A </a:t>
            </a:r>
            <a:r>
              <a:rPr lang="en-US" altLang="ko-KR" sz="2000" dirty="0">
                <a:latin typeface="Calibri" panose="020F0502020204030204" pitchFamily="34" charset="0"/>
                <a:cs typeface="Calibri" panose="020F0502020204030204" pitchFamily="34" charset="0"/>
              </a:rPr>
              <a:t>and an execution </a:t>
            </a:r>
            <a:r>
              <a:rPr lang="el-GR" altLang="ko-KR" sz="2000" dirty="0" smtClean="0">
                <a:latin typeface="Calibri" panose="020F0502020204030204" pitchFamily="34" charset="0"/>
                <a:cs typeface="Calibri" panose="020F0502020204030204" pitchFamily="34" charset="0"/>
              </a:rPr>
              <a:t>σ, </a:t>
            </a:r>
            <a:r>
              <a:rPr lang="en-US" altLang="ko-KR" sz="2000" dirty="0" err="1">
                <a:latin typeface="Calibri" panose="020F0502020204030204" pitchFamily="34" charset="0"/>
                <a:cs typeface="Calibri" panose="020F0502020204030204" pitchFamily="34" charset="0"/>
              </a:rPr>
              <a:t>b</a:t>
            </a:r>
            <a:r>
              <a:rPr lang="en-US" altLang="ko-KR" sz="2000" baseline="-25000" dirty="0" err="1">
                <a:latin typeface="Calibri" panose="020F0502020204030204" pitchFamily="34" charset="0"/>
                <a:cs typeface="Calibri" panose="020F0502020204030204" pitchFamily="34" charset="0"/>
              </a:rPr>
              <a:t>s</a:t>
            </a:r>
            <a:r>
              <a:rPr lang="el-GR" altLang="ko-KR" sz="2000" baseline="30000" dirty="0">
                <a:latin typeface="Calibri" panose="020F0502020204030204" pitchFamily="34" charset="0"/>
                <a:cs typeface="Calibri" panose="020F0502020204030204" pitchFamily="34" charset="0"/>
              </a:rPr>
              <a:t>σ</a:t>
            </a:r>
            <a:r>
              <a:rPr lang="el-GR" altLang="ko-KR" sz="2000" dirty="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q</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is defined as the first published block of depth </a:t>
            </a:r>
            <a:r>
              <a:rPr lang="en-US" altLang="ko-KR" sz="2000" dirty="0" smtClean="0">
                <a:latin typeface="Calibri" panose="020F0502020204030204" pitchFamily="34" charset="0"/>
                <a:cs typeface="Calibri" panose="020F0502020204030204" pitchFamily="34" charset="0"/>
              </a:rPr>
              <a:t>q </a:t>
            </a:r>
            <a:r>
              <a:rPr lang="en-US" altLang="ko-KR" sz="2000" dirty="0">
                <a:latin typeface="Calibri" panose="020F0502020204030204" pitchFamily="34" charset="0"/>
                <a:cs typeface="Calibri" panose="020F0502020204030204" pitchFamily="34" charset="0"/>
              </a:rPr>
              <a:t>in </a:t>
            </a:r>
            <a:r>
              <a:rPr lang="el-GR" altLang="ko-KR" sz="2000" dirty="0" smtClean="0">
                <a:latin typeface="Calibri" panose="020F0502020204030204" pitchFamily="34" charset="0"/>
                <a:cs typeface="Calibri" panose="020F0502020204030204" pitchFamily="34" charset="0"/>
              </a:rPr>
              <a:t>σ.</a:t>
            </a:r>
            <a:endParaRPr lang="el-GR" altLang="ko-KR" sz="2000" dirty="0">
              <a:latin typeface="Calibri" panose="020F0502020204030204" pitchFamily="34" charset="0"/>
              <a:cs typeface="Calibri" panose="020F0502020204030204" pitchFamily="34" charset="0"/>
            </a:endParaRPr>
          </a:p>
          <a:p>
            <a:pPr lvl="1"/>
            <a:r>
              <a:rPr lang="en-US" altLang="ko-KR" sz="2000" dirty="0">
                <a:latin typeface="Calibri" panose="020F0502020204030204" pitchFamily="34" charset="0"/>
                <a:cs typeface="Calibri" panose="020F0502020204030204" pitchFamily="34" charset="0"/>
              </a:rPr>
              <a:t>Secret and public trees:</a:t>
            </a:r>
          </a:p>
          <a:p>
            <a:pPr lvl="1"/>
            <a:r>
              <a:rPr lang="en-US" altLang="ko-KR" sz="2000" dirty="0" smtClean="0">
                <a:latin typeface="Calibri" panose="020F0502020204030204" pitchFamily="34" charset="0"/>
                <a:cs typeface="Calibri" panose="020F0502020204030204" pitchFamily="34" charset="0"/>
              </a:rPr>
              <a:t>Secret </a:t>
            </a:r>
            <a:r>
              <a:rPr lang="en-US" altLang="ko-KR" sz="2000" dirty="0">
                <a:latin typeface="Calibri" panose="020F0502020204030204" pitchFamily="34" charset="0"/>
                <a:cs typeface="Calibri" panose="020F0502020204030204" pitchFamily="34" charset="0"/>
              </a:rPr>
              <a:t>tree </a:t>
            </a:r>
            <a:r>
              <a:rPr lang="en-US" altLang="ko-KR" sz="2000" b="1" dirty="0" smtClean="0">
                <a:latin typeface="Calibri" panose="020F0502020204030204" pitchFamily="34" charset="0"/>
                <a:cs typeface="Calibri" panose="020F0502020204030204" pitchFamily="34" charset="0"/>
              </a:rPr>
              <a:t>T</a:t>
            </a:r>
            <a:r>
              <a:rPr lang="el-GR" altLang="ko-KR" sz="2000" b="1" baseline="30000" dirty="0">
                <a:latin typeface="Calibri" panose="020F0502020204030204" pitchFamily="34" charset="0"/>
                <a:cs typeface="Calibri" panose="020F0502020204030204" pitchFamily="34" charset="0"/>
              </a:rPr>
              <a:t>σ</a:t>
            </a:r>
            <a:r>
              <a:rPr lang="en-US" altLang="ko-KR" sz="2000" b="1" baseline="-25000" dirty="0" smtClean="0">
                <a:latin typeface="Calibri" panose="020F0502020204030204" pitchFamily="34" charset="0"/>
                <a:cs typeface="Calibri" panose="020F0502020204030204" pitchFamily="34" charset="0"/>
              </a:rPr>
              <a:t>A</a:t>
            </a:r>
            <a:r>
              <a:rPr lang="en-US" altLang="ko-KR" sz="2000" b="1" dirty="0" smtClean="0">
                <a:latin typeface="Calibri" panose="020F0502020204030204" pitchFamily="34" charset="0"/>
                <a:cs typeface="Calibri" panose="020F0502020204030204" pitchFamily="34" charset="0"/>
              </a:rPr>
              <a:t>(</a:t>
            </a:r>
            <a:r>
              <a:rPr lang="en-US" altLang="ko-KR" sz="2000" b="1" dirty="0" err="1" smtClean="0">
                <a:latin typeface="Calibri" panose="020F0502020204030204" pitchFamily="34" charset="0"/>
                <a:cs typeface="Calibri" panose="020F0502020204030204" pitchFamily="34" charset="0"/>
              </a:rPr>
              <a:t>t,q</a:t>
            </a:r>
            <a:r>
              <a:rPr lang="en-US" altLang="ko-KR" sz="2000" b="1" dirty="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 </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Secret tree with root </a:t>
            </a:r>
            <a:r>
              <a:rPr lang="en-US" altLang="ko-KR" sz="2000" dirty="0" err="1" smtClean="0">
                <a:latin typeface="Calibri" panose="020F0502020204030204" pitchFamily="34" charset="0"/>
                <a:cs typeface="Calibri" panose="020F0502020204030204" pitchFamily="34" charset="0"/>
              </a:rPr>
              <a:t>b</a:t>
            </a:r>
            <a:r>
              <a:rPr lang="en-US" altLang="ko-KR" sz="2000" baseline="-25000" dirty="0" err="1" smtClean="0">
                <a:latin typeface="Calibri" panose="020F0502020204030204" pitchFamily="34" charset="0"/>
                <a:cs typeface="Calibri" panose="020F0502020204030204" pitchFamily="34" charset="0"/>
              </a:rPr>
              <a:t>s</a:t>
            </a:r>
            <a:r>
              <a:rPr lang="el-GR" altLang="ko-KR" sz="2000" baseline="30000" dirty="0">
                <a:latin typeface="Calibri" panose="020F0502020204030204" pitchFamily="34" charset="0"/>
                <a:cs typeface="Calibri" panose="020F0502020204030204" pitchFamily="34" charset="0"/>
              </a:rPr>
              <a:t>σ</a:t>
            </a:r>
            <a:r>
              <a:rPr lang="el-GR" altLang="ko-KR" sz="2000" dirty="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q</a:t>
            </a:r>
            <a:r>
              <a:rPr lang="en-US" altLang="ko-KR" sz="2000" dirty="0" smtClean="0">
                <a:latin typeface="Calibri" panose="020F0502020204030204" pitchFamily="34" charset="0"/>
                <a:cs typeface="Calibri" panose="020F0502020204030204" pitchFamily="34" charset="0"/>
              </a:rPr>
              <a:t>).</a:t>
            </a:r>
            <a:endParaRPr lang="en-US" altLang="ko-KR" sz="2000" dirty="0">
              <a:latin typeface="Calibri" panose="020F0502020204030204" pitchFamily="34" charset="0"/>
              <a:cs typeface="Calibri" panose="020F0502020204030204" pitchFamily="34" charset="0"/>
            </a:endParaRPr>
          </a:p>
          <a:p>
            <a:pPr lvl="1"/>
            <a:r>
              <a:rPr lang="en-US" altLang="ko-KR" sz="2000" dirty="0" smtClean="0">
                <a:latin typeface="Calibri" panose="020F0502020204030204" pitchFamily="34" charset="0"/>
                <a:cs typeface="Calibri" panose="020F0502020204030204" pitchFamily="34" charset="0"/>
              </a:rPr>
              <a:t>Public </a:t>
            </a:r>
            <a:r>
              <a:rPr lang="en-US" altLang="ko-KR" sz="2000" dirty="0">
                <a:latin typeface="Calibri" panose="020F0502020204030204" pitchFamily="34" charset="0"/>
                <a:cs typeface="Calibri" panose="020F0502020204030204" pitchFamily="34" charset="0"/>
              </a:rPr>
              <a:t>tree </a:t>
            </a:r>
            <a:r>
              <a:rPr lang="en-US" altLang="ko-KR" sz="2000" b="1" dirty="0" smtClean="0">
                <a:latin typeface="Calibri" panose="020F0502020204030204" pitchFamily="34" charset="0"/>
                <a:cs typeface="Calibri" panose="020F0502020204030204" pitchFamily="34" charset="0"/>
              </a:rPr>
              <a:t>T</a:t>
            </a:r>
            <a:r>
              <a:rPr lang="el-GR" altLang="ko-KR" sz="2000" b="1" baseline="30000" dirty="0" smtClean="0">
                <a:latin typeface="Calibri" panose="020F0502020204030204" pitchFamily="34" charset="0"/>
                <a:cs typeface="Calibri" panose="020F0502020204030204" pitchFamily="34" charset="0"/>
              </a:rPr>
              <a:t>σ</a:t>
            </a:r>
            <a:r>
              <a:rPr lang="en-US" altLang="ko-KR" sz="2000" b="1" baseline="-25000" dirty="0">
                <a:latin typeface="Calibri" panose="020F0502020204030204" pitchFamily="34" charset="0"/>
                <a:cs typeface="Calibri" panose="020F0502020204030204" pitchFamily="34" charset="0"/>
              </a:rPr>
              <a:t>H</a:t>
            </a:r>
            <a:r>
              <a:rPr lang="en-US" altLang="ko-KR" sz="2000" b="1" baseline="-25000" dirty="0" smtClean="0">
                <a:latin typeface="Calibri" panose="020F0502020204030204" pitchFamily="34" charset="0"/>
                <a:cs typeface="Calibri" panose="020F0502020204030204" pitchFamily="34" charset="0"/>
              </a:rPr>
              <a:t> </a:t>
            </a:r>
            <a:r>
              <a:rPr lang="en-US" altLang="ko-KR" sz="2000" b="1" dirty="0" smtClean="0">
                <a:latin typeface="Calibri" panose="020F0502020204030204" pitchFamily="34" charset="0"/>
                <a:cs typeface="Calibri" panose="020F0502020204030204" pitchFamily="34" charset="0"/>
              </a:rPr>
              <a:t>(</a:t>
            </a:r>
            <a:r>
              <a:rPr lang="en-US" altLang="ko-KR" sz="2000" b="1" dirty="0" err="1">
                <a:latin typeface="Calibri" panose="020F0502020204030204" pitchFamily="34" charset="0"/>
                <a:cs typeface="Calibri" panose="020F0502020204030204" pitchFamily="34" charset="0"/>
              </a:rPr>
              <a:t>t,q</a:t>
            </a:r>
            <a:r>
              <a:rPr lang="en-US" altLang="ko-KR" sz="2000" b="1" dirty="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 </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Public tree with </a:t>
            </a:r>
            <a:r>
              <a:rPr lang="en-US" altLang="ko-KR" sz="2000" dirty="0" smtClean="0">
                <a:latin typeface="Calibri" panose="020F0502020204030204" pitchFamily="34" charset="0"/>
                <a:cs typeface="Calibri" panose="020F0502020204030204" pitchFamily="34" charset="0"/>
              </a:rPr>
              <a:t>root </a:t>
            </a:r>
            <a:r>
              <a:rPr lang="en-US" altLang="ko-KR" sz="2000" dirty="0" err="1" smtClean="0">
                <a:latin typeface="Calibri" panose="020F0502020204030204" pitchFamily="34" charset="0"/>
                <a:cs typeface="Calibri" panose="020F0502020204030204" pitchFamily="34" charset="0"/>
              </a:rPr>
              <a:t>b</a:t>
            </a:r>
            <a:r>
              <a:rPr lang="en-US" altLang="ko-KR" sz="2000" baseline="-25000" dirty="0" err="1" smtClean="0">
                <a:latin typeface="Calibri" panose="020F0502020204030204" pitchFamily="34" charset="0"/>
                <a:cs typeface="Calibri" panose="020F0502020204030204" pitchFamily="34" charset="0"/>
              </a:rPr>
              <a:t>s</a:t>
            </a:r>
            <a:r>
              <a:rPr lang="el-GR" altLang="ko-KR" sz="2000" baseline="30000" dirty="0">
                <a:latin typeface="Calibri" panose="020F0502020204030204" pitchFamily="34" charset="0"/>
                <a:cs typeface="Calibri" panose="020F0502020204030204" pitchFamily="34" charset="0"/>
              </a:rPr>
              <a:t>σ</a:t>
            </a:r>
            <a:r>
              <a:rPr lang="el-GR" altLang="ko-KR" sz="2000" dirty="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q</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All blocks are public</a:t>
            </a:r>
            <a:r>
              <a:rPr lang="en-US" altLang="ko-KR" sz="2000" dirty="0" smtClean="0">
                <a:latin typeface="Calibri" panose="020F0502020204030204" pitchFamily="34" charset="0"/>
                <a:cs typeface="Calibri" panose="020F0502020204030204" pitchFamily="34" charset="0"/>
              </a:rPr>
              <a:t>.</a:t>
            </a:r>
          </a:p>
          <a:p>
            <a:pPr lvl="1"/>
            <a:endParaRPr lang="en-US" altLang="ko-KR" sz="2000" dirty="0">
              <a:latin typeface="Calibri" panose="020F0502020204030204" pitchFamily="34" charset="0"/>
              <a:cs typeface="Calibri" panose="020F0502020204030204" pitchFamily="34" charset="0"/>
            </a:endParaRPr>
          </a:p>
          <a:p>
            <a:r>
              <a:rPr lang="en-US" altLang="ko-KR" sz="2000" b="1" dirty="0">
                <a:latin typeface="Calibri" panose="020F0502020204030204" pitchFamily="34" charset="0"/>
                <a:cs typeface="Calibri" panose="020F0502020204030204" pitchFamily="34" charset="0"/>
              </a:rPr>
              <a:t>Race conditions:</a:t>
            </a:r>
          </a:p>
          <a:p>
            <a:r>
              <a:rPr lang="en-US" altLang="ko-KR" sz="2000" dirty="0" smtClean="0">
                <a:latin typeface="Calibri" panose="020F0502020204030204" pitchFamily="34" charset="0"/>
                <a:cs typeface="Calibri" panose="020F0502020204030204" pitchFamily="34" charset="0"/>
              </a:rPr>
              <a:t>For </a:t>
            </a:r>
            <a:r>
              <a:rPr lang="en-US" altLang="ko-KR" sz="2000" dirty="0">
                <a:latin typeface="Calibri" panose="020F0502020204030204" pitchFamily="34" charset="0"/>
                <a:cs typeface="Calibri" panose="020F0502020204030204" pitchFamily="34" charset="0"/>
              </a:rPr>
              <a:t>the attacker to win the race, at some stage </a:t>
            </a:r>
            <a:r>
              <a:rPr lang="en-US" altLang="ko-KR" sz="2000" dirty="0" smtClean="0">
                <a:latin typeface="Calibri" panose="020F0502020204030204" pitchFamily="34" charset="0"/>
                <a:cs typeface="Calibri" panose="020F0502020204030204" pitchFamily="34" charset="0"/>
              </a:rPr>
              <a:t>step t </a:t>
            </a:r>
            <a:r>
              <a:rPr lang="en-US" altLang="ko-KR" sz="2000" b="1" dirty="0" smtClean="0">
                <a:latin typeface="Calibri" panose="020F0502020204030204" pitchFamily="34" charset="0"/>
                <a:cs typeface="Calibri" panose="020F0502020204030204" pitchFamily="34" charset="0"/>
              </a:rPr>
              <a:t>d(T</a:t>
            </a:r>
            <a:r>
              <a:rPr lang="en-US" altLang="ko-KR" sz="2000" b="1" baseline="-25000" dirty="0" smtClean="0">
                <a:latin typeface="Calibri" panose="020F0502020204030204" pitchFamily="34" charset="0"/>
                <a:cs typeface="Calibri" panose="020F0502020204030204" pitchFamily="34" charset="0"/>
              </a:rPr>
              <a:t>A</a:t>
            </a:r>
            <a:r>
              <a:rPr lang="el-GR" altLang="ko-KR" sz="2000" b="1" baseline="30000" dirty="0" smtClean="0">
                <a:latin typeface="Calibri" panose="020F0502020204030204" pitchFamily="34" charset="0"/>
                <a:cs typeface="Calibri" panose="020F0502020204030204" pitchFamily="34" charset="0"/>
              </a:rPr>
              <a:t>σ</a:t>
            </a:r>
            <a:r>
              <a:rPr lang="el-GR" altLang="ko-KR" sz="2000" b="1" dirty="0" smtClean="0">
                <a:latin typeface="Calibri" panose="020F0502020204030204" pitchFamily="34" charset="0"/>
                <a:cs typeface="Calibri" panose="020F0502020204030204" pitchFamily="34" charset="0"/>
              </a:rPr>
              <a:t>(</a:t>
            </a:r>
            <a:r>
              <a:rPr lang="en-US" altLang="ko-KR" sz="2000" b="1" dirty="0" err="1">
                <a:latin typeface="Calibri" panose="020F0502020204030204" pitchFamily="34" charset="0"/>
                <a:cs typeface="Calibri" panose="020F0502020204030204" pitchFamily="34" charset="0"/>
              </a:rPr>
              <a:t>t,q</a:t>
            </a:r>
            <a:r>
              <a:rPr lang="en-US" altLang="ko-KR" sz="2000" b="1" dirty="0">
                <a:latin typeface="Calibri" panose="020F0502020204030204" pitchFamily="34" charset="0"/>
                <a:cs typeface="Calibri" panose="020F0502020204030204" pitchFamily="34" charset="0"/>
              </a:rPr>
              <a:t>))≥</a:t>
            </a:r>
            <a:r>
              <a:rPr lang="en-US" altLang="ko-KR" sz="2000" b="1" dirty="0" err="1" smtClean="0">
                <a:latin typeface="Calibri" panose="020F0502020204030204" pitchFamily="34" charset="0"/>
                <a:cs typeface="Calibri" panose="020F0502020204030204" pitchFamily="34" charset="0"/>
              </a:rPr>
              <a:t>q+r</a:t>
            </a:r>
            <a:r>
              <a:rPr lang="en-US" altLang="ko-KR" sz="2000" b="1" dirty="0" smtClean="0">
                <a:latin typeface="Calibri" panose="020F0502020204030204" pitchFamily="34" charset="0"/>
                <a:cs typeface="Calibri" panose="020F0502020204030204" pitchFamily="34" charset="0"/>
              </a:rPr>
              <a:t> </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and </a:t>
            </a:r>
            <a:r>
              <a:rPr lang="en-US" altLang="ko-KR" sz="2000" b="1" dirty="0">
                <a:latin typeface="Calibri" panose="020F0502020204030204" pitchFamily="34" charset="0"/>
                <a:cs typeface="Calibri" panose="020F0502020204030204" pitchFamily="34" charset="0"/>
              </a:rPr>
              <a:t>d(T</a:t>
            </a:r>
            <a:r>
              <a:rPr lang="en-US" altLang="ko-KR" sz="2000" b="1" baseline="-25000" dirty="0">
                <a:latin typeface="Calibri" panose="020F0502020204030204" pitchFamily="34" charset="0"/>
                <a:cs typeface="Calibri" panose="020F0502020204030204" pitchFamily="34" charset="0"/>
              </a:rPr>
              <a:t>A</a:t>
            </a:r>
            <a:r>
              <a:rPr lang="el-GR" altLang="ko-KR" sz="2000" b="1" baseline="30000" dirty="0">
                <a:latin typeface="Calibri" panose="020F0502020204030204" pitchFamily="34" charset="0"/>
                <a:cs typeface="Calibri" panose="020F0502020204030204" pitchFamily="34" charset="0"/>
              </a:rPr>
              <a:t>σ</a:t>
            </a:r>
            <a:r>
              <a:rPr lang="el-GR" altLang="ko-KR" sz="2000" b="1" dirty="0">
                <a:latin typeface="Calibri" panose="020F0502020204030204" pitchFamily="34" charset="0"/>
                <a:cs typeface="Calibri" panose="020F0502020204030204" pitchFamily="34" charset="0"/>
              </a:rPr>
              <a:t>(</a:t>
            </a:r>
            <a:r>
              <a:rPr lang="en-US" altLang="ko-KR" sz="2000" b="1" dirty="0" err="1">
                <a:latin typeface="Calibri" panose="020F0502020204030204" pitchFamily="34" charset="0"/>
                <a:cs typeface="Calibri" panose="020F0502020204030204" pitchFamily="34" charset="0"/>
              </a:rPr>
              <a:t>t,q</a:t>
            </a:r>
            <a:r>
              <a:rPr lang="en-US" altLang="ko-KR" sz="2000" b="1" dirty="0">
                <a:latin typeface="Calibri" panose="020F0502020204030204" pitchFamily="34" charset="0"/>
                <a:cs typeface="Calibri" panose="020F0502020204030204" pitchFamily="34" charset="0"/>
              </a:rPr>
              <a:t>))≥d(T</a:t>
            </a:r>
            <a:r>
              <a:rPr lang="en-US" altLang="ko-KR" sz="2000" b="1" baseline="-25000" dirty="0">
                <a:latin typeface="Calibri" panose="020F0502020204030204" pitchFamily="34" charset="0"/>
                <a:cs typeface="Calibri" panose="020F0502020204030204" pitchFamily="34" charset="0"/>
              </a:rPr>
              <a:t>H</a:t>
            </a:r>
            <a:r>
              <a:rPr lang="el-GR" altLang="ko-KR" sz="2000" b="1" baseline="30000" dirty="0">
                <a:latin typeface="Calibri" panose="020F0502020204030204" pitchFamily="34" charset="0"/>
                <a:cs typeface="Calibri" panose="020F0502020204030204" pitchFamily="34" charset="0"/>
              </a:rPr>
              <a:t>σ</a:t>
            </a:r>
            <a:r>
              <a:rPr lang="el-GR" altLang="ko-KR" sz="2000" b="1" dirty="0">
                <a:latin typeface="Calibri" panose="020F0502020204030204" pitchFamily="34" charset="0"/>
                <a:cs typeface="Calibri" panose="020F0502020204030204" pitchFamily="34" charset="0"/>
              </a:rPr>
              <a:t>(</a:t>
            </a:r>
            <a:r>
              <a:rPr lang="en-US" altLang="ko-KR" sz="2000" b="1" dirty="0" err="1">
                <a:latin typeface="Calibri" panose="020F0502020204030204" pitchFamily="34" charset="0"/>
                <a:cs typeface="Calibri" panose="020F0502020204030204" pitchFamily="34" charset="0"/>
              </a:rPr>
              <a:t>t,q</a:t>
            </a:r>
            <a:r>
              <a:rPr lang="en-US" altLang="ko-KR" sz="2000" b="1" dirty="0" smtClean="0">
                <a:latin typeface="Calibri" panose="020F0502020204030204" pitchFamily="34" charset="0"/>
                <a:cs typeface="Calibri" panose="020F0502020204030204" pitchFamily="34" charset="0"/>
              </a:rPr>
              <a:t>))</a:t>
            </a:r>
            <a:r>
              <a:rPr lang="en-US" altLang="ko-KR" sz="2000" dirty="0" smtClean="0">
                <a:latin typeface="Calibri" panose="020F0502020204030204" pitchFamily="34" charset="0"/>
                <a:cs typeface="Calibri" panose="020F0502020204030204" pitchFamily="34" charset="0"/>
              </a:rPr>
              <a:t>.</a:t>
            </a:r>
            <a:endParaRPr lang="ko-KR" alt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188290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5.4 Basic race</a:t>
            </a:r>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2000" b="1" dirty="0">
                <a:latin typeface="Calibri" panose="020F0502020204030204" pitchFamily="34" charset="0"/>
                <a:cs typeface="Calibri" panose="020F0502020204030204" pitchFamily="34" charset="0"/>
              </a:rPr>
              <a:t>Probability calculation:</a:t>
            </a:r>
          </a:p>
          <a:p>
            <a:r>
              <a:rPr lang="en-US" altLang="ko-KR" sz="2000" b="1" dirty="0">
                <a:latin typeface="Calibri" panose="020F0502020204030204" pitchFamily="34" charset="0"/>
                <a:cs typeface="Calibri" panose="020F0502020204030204" pitchFamily="34" charset="0"/>
              </a:rPr>
              <a:t>Probability </a:t>
            </a:r>
            <a:r>
              <a:rPr lang="en-US" altLang="ko-KR" sz="2000" b="1" dirty="0" smtClean="0">
                <a:latin typeface="Calibri" panose="020F0502020204030204" pitchFamily="34" charset="0"/>
                <a:cs typeface="Calibri" panose="020F0502020204030204" pitchFamily="34" charset="0"/>
              </a:rPr>
              <a:t>of </a:t>
            </a:r>
            <a:r>
              <a:rPr lang="en-US" altLang="ko-KR" sz="2000" b="1" dirty="0">
                <a:latin typeface="Calibri" panose="020F0502020204030204" pitchFamily="34" charset="0"/>
                <a:cs typeface="Calibri" panose="020F0502020204030204" pitchFamily="34" charset="0"/>
              </a:rPr>
              <a:t>winning:</a:t>
            </a:r>
          </a:p>
          <a:p>
            <a:r>
              <a:rPr lang="en-US" altLang="ko-KR" sz="2000" dirty="0">
                <a:latin typeface="Calibri" panose="020F0502020204030204" pitchFamily="34" charset="0"/>
                <a:cs typeface="Calibri" panose="020F0502020204030204" pitchFamily="34" charset="0"/>
              </a:rPr>
              <a:t>Given a random run </a:t>
            </a:r>
            <a:r>
              <a:rPr lang="el-GR" altLang="ko-KR" sz="2000" dirty="0">
                <a:latin typeface="Calibri" panose="020F0502020204030204" pitchFamily="34" charset="0"/>
                <a:cs typeface="Calibri" panose="020F0502020204030204" pitchFamily="34" charset="0"/>
              </a:rPr>
              <a:t>σ∈Σ</a:t>
            </a:r>
            <a:r>
              <a:rPr lang="en-US" altLang="ko-KR" sz="2000" baseline="-25000" dirty="0">
                <a:latin typeface="Calibri" panose="020F0502020204030204" pitchFamily="34" charset="0"/>
                <a:cs typeface="Calibri" panose="020F0502020204030204" pitchFamily="34" charset="0"/>
              </a:rPr>
              <a:t>A</a:t>
            </a:r>
            <a:r>
              <a:rPr lang="en-US" altLang="ko-KR" sz="2000" dirty="0">
                <a:latin typeface="Calibri" panose="020F0502020204030204" pitchFamily="34" charset="0"/>
                <a:cs typeface="Calibri" panose="020F0502020204030204" pitchFamily="34" charset="0"/>
              </a:rPr>
              <a:t>, the probability that the attacker wins the race is denoted by </a:t>
            </a:r>
            <a:r>
              <a:rPr lang="el-GR" altLang="ko-KR" sz="2000" dirty="0">
                <a:latin typeface="Calibri" panose="020F0502020204030204" pitchFamily="34" charset="0"/>
                <a:cs typeface="Calibri" panose="020F0502020204030204" pitchFamily="34" charset="0"/>
              </a:rPr>
              <a:t>χ(</a:t>
            </a:r>
            <a:r>
              <a:rPr lang="en-US" altLang="ko-KR" sz="2000" dirty="0" err="1">
                <a:latin typeface="Calibri" panose="020F0502020204030204" pitchFamily="34" charset="0"/>
                <a:cs typeface="Calibri" panose="020F0502020204030204" pitchFamily="34" charset="0"/>
              </a:rPr>
              <a:t>A,r</a:t>
            </a:r>
            <a:r>
              <a:rPr lang="en-US" altLang="ko-KR" sz="2000" dirty="0">
                <a:latin typeface="Calibri" panose="020F0502020204030204" pitchFamily="34" charset="0"/>
                <a:cs typeface="Calibri" panose="020F0502020204030204" pitchFamily="34" charset="0"/>
              </a:rPr>
              <a:t>).</a:t>
            </a:r>
          </a:p>
          <a:p>
            <a:endParaRPr lang="en-US" altLang="ko-KR" sz="2000" dirty="0">
              <a:latin typeface="Calibri" panose="020F0502020204030204" pitchFamily="34" charset="0"/>
              <a:cs typeface="Calibri" panose="020F0502020204030204" pitchFamily="34" charset="0"/>
            </a:endParaRPr>
          </a:p>
          <a:p>
            <a:endParaRPr lang="en-US" altLang="ko-KR" sz="2000" dirty="0">
              <a:latin typeface="Calibri" panose="020F0502020204030204" pitchFamily="34" charset="0"/>
              <a:cs typeface="Calibri" panose="020F0502020204030204" pitchFamily="34" charset="0"/>
            </a:endParaRPr>
          </a:p>
          <a:p>
            <a:endParaRPr lang="en-US" altLang="ko-KR" sz="2000" dirty="0">
              <a:latin typeface="Calibri" panose="020F0502020204030204" pitchFamily="34" charset="0"/>
              <a:cs typeface="Calibri" panose="020F0502020204030204" pitchFamily="34" charset="0"/>
            </a:endParaRPr>
          </a:p>
          <a:p>
            <a:r>
              <a:rPr lang="en-US" altLang="ko-KR" sz="2000" b="1" dirty="0" smtClean="0">
                <a:latin typeface="Calibri" panose="020F0502020204030204" pitchFamily="34" charset="0"/>
                <a:cs typeface="Calibri" panose="020F0502020204030204" pitchFamily="34" charset="0"/>
              </a:rPr>
              <a:t>Prove </a:t>
            </a:r>
            <a:r>
              <a:rPr lang="en-US" altLang="ko-KR" sz="2000" b="1" dirty="0">
                <a:latin typeface="Calibri" panose="020F0502020204030204" pitchFamily="34" charset="0"/>
                <a:cs typeface="Calibri" panose="020F0502020204030204" pitchFamily="34" charset="0"/>
              </a:rPr>
              <a:t>that S</a:t>
            </a:r>
            <a:r>
              <a:rPr lang="en-US" altLang="ko-KR" sz="2000" b="1" dirty="0" smtClean="0">
                <a:latin typeface="Calibri" panose="020F0502020204030204" pitchFamily="34" charset="0"/>
                <a:cs typeface="Calibri" panose="020F0502020204030204" pitchFamily="34" charset="0"/>
              </a:rPr>
              <a:t>(r</a:t>
            </a:r>
            <a:r>
              <a:rPr lang="en-US" altLang="ko-KR" sz="2000" b="1" dirty="0">
                <a:latin typeface="Calibri" panose="020F0502020204030204" pitchFamily="34" charset="0"/>
                <a:cs typeface="Calibri" panose="020F0502020204030204" pitchFamily="34" charset="0"/>
              </a:rPr>
              <a:t>)=2</a:t>
            </a:r>
            <a:r>
              <a:rPr lang="en-US" altLang="ko-KR" sz="2000" b="1" baseline="30000" dirty="0">
                <a:latin typeface="Calibri" panose="020F0502020204030204" pitchFamily="34" charset="0"/>
                <a:cs typeface="Calibri" panose="020F0502020204030204" pitchFamily="34" charset="0"/>
              </a:rPr>
              <a:t>−</a:t>
            </a:r>
            <a:r>
              <a:rPr lang="el-GR" altLang="ko-KR" sz="2000" b="1" baseline="30000" dirty="0">
                <a:latin typeface="Calibri" panose="020F0502020204030204" pitchFamily="34" charset="0"/>
                <a:cs typeface="Calibri" panose="020F0502020204030204" pitchFamily="34" charset="0"/>
              </a:rPr>
              <a:t>Ω(</a:t>
            </a:r>
            <a:r>
              <a:rPr lang="en-US" altLang="ko-KR" sz="2000" b="1" baseline="30000" dirty="0">
                <a:latin typeface="Calibri" panose="020F0502020204030204" pitchFamily="34" charset="0"/>
                <a:cs typeface="Calibri" panose="020F0502020204030204" pitchFamily="34" charset="0"/>
              </a:rPr>
              <a:t>r)</a:t>
            </a:r>
            <a:r>
              <a:rPr lang="en-US" altLang="ko-KR" sz="2000" b="1" dirty="0">
                <a:latin typeface="Calibri" panose="020F0502020204030204" pitchFamily="34" charset="0"/>
                <a:cs typeface="Calibri" panose="020F0502020204030204" pitchFamily="34" charset="0"/>
              </a:rPr>
              <a:t>.</a:t>
            </a:r>
          </a:p>
          <a:p>
            <a:endParaRPr lang="en-US" altLang="ko-KR" sz="2000" dirty="0">
              <a:latin typeface="Calibri" panose="020F0502020204030204" pitchFamily="34" charset="0"/>
              <a:cs typeface="Calibri" panose="020F0502020204030204" pitchFamily="34" charset="0"/>
            </a:endParaRPr>
          </a:p>
          <a:p>
            <a:r>
              <a:rPr lang="en-US" altLang="ko-KR" sz="2000" b="1" dirty="0">
                <a:latin typeface="Calibri" panose="020F0502020204030204" pitchFamily="34" charset="0"/>
                <a:cs typeface="Calibri" panose="020F0502020204030204" pitchFamily="34" charset="0"/>
              </a:rPr>
              <a:t>Lemma 6:</a:t>
            </a:r>
          </a:p>
          <a:p>
            <a:r>
              <a:rPr lang="en-US" altLang="ko-KR" sz="2000" b="1" dirty="0">
                <a:latin typeface="Calibri" panose="020F0502020204030204" pitchFamily="34" charset="0"/>
                <a:cs typeface="Calibri" panose="020F0502020204030204" pitchFamily="34" charset="0"/>
              </a:rPr>
              <a:t>When there are few attackers ( </a:t>
            </a:r>
            <a:r>
              <a:rPr lang="el-GR" altLang="ko-KR" sz="2000" b="1" dirty="0">
                <a:latin typeface="Calibri" panose="020F0502020204030204" pitchFamily="34" charset="0"/>
                <a:cs typeface="Calibri" panose="020F0502020204030204" pitchFamily="34" charset="0"/>
              </a:rPr>
              <a:t>α</a:t>
            </a:r>
            <a:r>
              <a:rPr lang="en-US" altLang="ko-KR" sz="2000" b="1" baseline="-25000" dirty="0">
                <a:latin typeface="Calibri" panose="020F0502020204030204" pitchFamily="34" charset="0"/>
                <a:cs typeface="Calibri" panose="020F0502020204030204" pitchFamily="34" charset="0"/>
              </a:rPr>
              <a:t>A</a:t>
            </a:r>
            <a:r>
              <a:rPr lang="en-US" altLang="ko-KR" sz="2000" b="1" dirty="0">
                <a:latin typeface="Calibri" panose="020F0502020204030204" pitchFamily="34" charset="0"/>
                <a:cs typeface="Calibri" panose="020F0502020204030204" pitchFamily="34" charset="0"/>
              </a:rPr>
              <a:t>&lt;</a:t>
            </a:r>
            <a:r>
              <a:rPr lang="el-GR" altLang="ko-KR" sz="2000" b="1" dirty="0">
                <a:latin typeface="Calibri" panose="020F0502020204030204" pitchFamily="34" charset="0"/>
                <a:cs typeface="Calibri" panose="020F0502020204030204" pitchFamily="34" charset="0"/>
              </a:rPr>
              <a:t>α</a:t>
            </a:r>
            <a:r>
              <a:rPr lang="en-US" altLang="ko-KR" sz="2000" b="1" baseline="-25000" dirty="0" smtClean="0">
                <a:latin typeface="Calibri" panose="020F0502020204030204" pitchFamily="34" charset="0"/>
                <a:cs typeface="Calibri" panose="020F0502020204030204" pitchFamily="34" charset="0"/>
              </a:rPr>
              <a:t>H</a:t>
            </a:r>
            <a:r>
              <a:rPr lang="en-US" altLang="ko-KR" sz="2000" b="1" dirty="0" smtClean="0">
                <a:latin typeface="Calibri" panose="020F0502020204030204" pitchFamily="34" charset="0"/>
                <a:cs typeface="Calibri" panose="020F0502020204030204" pitchFamily="34" charset="0"/>
              </a:rPr>
              <a:t>  </a:t>
            </a:r>
            <a:r>
              <a:rPr lang="en-US" altLang="ko-KR" sz="2000" b="1" dirty="0">
                <a:latin typeface="Calibri" panose="020F0502020204030204" pitchFamily="34" charset="0"/>
                <a:cs typeface="Calibri" panose="020F0502020204030204" pitchFamily="34" charset="0"/>
              </a:rPr>
              <a:t>) and </a:t>
            </a:r>
            <a:r>
              <a:rPr lang="el-GR" altLang="ko-KR" sz="2000" b="1" dirty="0" smtClean="0">
                <a:latin typeface="Calibri" panose="020F0502020204030204" pitchFamily="34" charset="0"/>
                <a:cs typeface="Calibri" panose="020F0502020204030204" pitchFamily="34" charset="0"/>
              </a:rPr>
              <a:t>Δ=0, </a:t>
            </a:r>
            <a:r>
              <a:rPr lang="en-US" altLang="ko-KR" sz="2000" b="1" dirty="0">
                <a:latin typeface="Calibri" panose="020F0502020204030204" pitchFamily="34" charset="0"/>
                <a:cs typeface="Calibri" panose="020F0502020204030204" pitchFamily="34" charset="0"/>
              </a:rPr>
              <a:t>S(r)=2</a:t>
            </a:r>
            <a:r>
              <a:rPr lang="en-US" altLang="ko-KR" sz="2000" b="1" baseline="30000" dirty="0">
                <a:latin typeface="Calibri" panose="020F0502020204030204" pitchFamily="34" charset="0"/>
                <a:cs typeface="Calibri" panose="020F0502020204030204" pitchFamily="34" charset="0"/>
              </a:rPr>
              <a:t>−</a:t>
            </a:r>
            <a:r>
              <a:rPr lang="el-GR" altLang="ko-KR" sz="2000" b="1" baseline="30000" dirty="0">
                <a:latin typeface="Calibri" panose="020F0502020204030204" pitchFamily="34" charset="0"/>
                <a:cs typeface="Calibri" panose="020F0502020204030204" pitchFamily="34" charset="0"/>
              </a:rPr>
              <a:t>Ω(</a:t>
            </a:r>
            <a:r>
              <a:rPr lang="en-US" altLang="ko-KR" sz="2000" b="1" baseline="30000" dirty="0">
                <a:latin typeface="Calibri" panose="020F0502020204030204" pitchFamily="34" charset="0"/>
                <a:cs typeface="Calibri" panose="020F0502020204030204" pitchFamily="34" charset="0"/>
              </a:rPr>
              <a:t>r</a:t>
            </a:r>
            <a:r>
              <a:rPr lang="en-US" altLang="ko-KR" sz="2000" b="1" baseline="30000" dirty="0" smtClean="0">
                <a:latin typeface="Calibri" panose="020F0502020204030204" pitchFamily="34" charset="0"/>
                <a:cs typeface="Calibri" panose="020F0502020204030204" pitchFamily="34" charset="0"/>
              </a:rPr>
              <a:t>)</a:t>
            </a:r>
            <a:r>
              <a:rPr lang="en-US" altLang="ko-KR" sz="2000" b="1" dirty="0" smtClean="0">
                <a:latin typeface="Calibri" panose="020F0502020204030204" pitchFamily="34" charset="0"/>
                <a:cs typeface="Calibri" panose="020F0502020204030204" pitchFamily="34" charset="0"/>
              </a:rPr>
              <a:t>.</a:t>
            </a:r>
            <a:endParaRPr lang="ko-KR" altLang="en-US" sz="2000" b="1" dirty="0">
              <a:latin typeface="Calibri" panose="020F0502020204030204" pitchFamily="34" charset="0"/>
              <a:cs typeface="Calibri" panose="020F0502020204030204" pitchFamily="34" charset="0"/>
            </a:endParaRPr>
          </a:p>
        </p:txBody>
      </p:sp>
      <p:pic>
        <p:nvPicPr>
          <p:cNvPr id="3" name="그림 2"/>
          <p:cNvPicPr>
            <a:picLocks noChangeAspect="1"/>
          </p:cNvPicPr>
          <p:nvPr/>
        </p:nvPicPr>
        <p:blipFill>
          <a:blip r:embed="rId3"/>
          <a:stretch>
            <a:fillRect/>
          </a:stretch>
        </p:blipFill>
        <p:spPr>
          <a:xfrm>
            <a:off x="4863627" y="2477467"/>
            <a:ext cx="2448267" cy="914528"/>
          </a:xfrm>
          <a:prstGeom prst="rect">
            <a:avLst/>
          </a:prstGeom>
        </p:spPr>
      </p:pic>
    </p:spTree>
    <p:extLst>
      <p:ext uri="{BB962C8B-B14F-4D97-AF65-F5344CB8AC3E}">
        <p14:creationId xmlns:p14="http://schemas.microsoft.com/office/powerpoint/2010/main" val="35383176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5.4 Basic race</a:t>
            </a:r>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1800" b="1" dirty="0">
                <a:latin typeface="Calibri" panose="020F0502020204030204" pitchFamily="34" charset="0"/>
                <a:cs typeface="Calibri" panose="020F0502020204030204" pitchFamily="34" charset="0"/>
              </a:rPr>
              <a:t>Proof sketch:</a:t>
            </a:r>
          </a:p>
          <a:p>
            <a:r>
              <a:rPr lang="en-US" altLang="ko-KR" sz="1800" dirty="0">
                <a:latin typeface="Calibri" panose="020F0502020204030204" pitchFamily="34" charset="0"/>
                <a:cs typeface="Calibri" panose="020F0502020204030204" pitchFamily="34" charset="0"/>
              </a:rPr>
              <a:t>Two stages of the race:</a:t>
            </a:r>
          </a:p>
          <a:p>
            <a:pPr lvl="1"/>
            <a:r>
              <a:rPr lang="en-US" altLang="ko-KR" sz="1400" dirty="0">
                <a:latin typeface="Calibri" panose="020F0502020204030204" pitchFamily="34" charset="0"/>
                <a:cs typeface="Calibri" panose="020F0502020204030204" pitchFamily="34" charset="0"/>
              </a:rPr>
              <a:t>The first stage ends when an honest miner finds </a:t>
            </a:r>
            <a:r>
              <a:rPr lang="en-US" altLang="ko-KR" sz="1400" dirty="0" smtClean="0">
                <a:latin typeface="Calibri" panose="020F0502020204030204" pitchFamily="34" charset="0"/>
                <a:cs typeface="Calibri" panose="020F0502020204030204" pitchFamily="34" charset="0"/>
              </a:rPr>
              <a:t>m </a:t>
            </a:r>
            <a:r>
              <a:rPr lang="en-US" altLang="ko-KR" sz="1400" dirty="0">
                <a:latin typeface="Calibri" panose="020F0502020204030204" pitchFamily="34" charset="0"/>
                <a:cs typeface="Calibri" panose="020F0502020204030204" pitchFamily="34" charset="0"/>
              </a:rPr>
              <a:t>blocks.</a:t>
            </a:r>
          </a:p>
          <a:p>
            <a:pPr lvl="1"/>
            <a:r>
              <a:rPr lang="en-US" altLang="ko-KR" sz="1400" dirty="0">
                <a:latin typeface="Calibri" panose="020F0502020204030204" pitchFamily="34" charset="0"/>
                <a:cs typeface="Calibri" panose="020F0502020204030204" pitchFamily="34" charset="0"/>
              </a:rPr>
              <a:t>The second phase ends when the attacker wins the race.</a:t>
            </a:r>
          </a:p>
          <a:p>
            <a:pPr lvl="1"/>
            <a:r>
              <a:rPr lang="en-US" altLang="ko-KR" sz="1400" dirty="0">
                <a:latin typeface="Calibri" panose="020F0502020204030204" pitchFamily="34" charset="0"/>
                <a:cs typeface="Calibri" panose="020F0502020204030204" pitchFamily="34" charset="0"/>
              </a:rPr>
              <a:t>Let </a:t>
            </a:r>
            <a:r>
              <a:rPr lang="en-US" altLang="ko-KR" sz="1400" dirty="0" err="1" smtClean="0">
                <a:latin typeface="Calibri" panose="020F0502020204030204" pitchFamily="34" charset="0"/>
                <a:cs typeface="Calibri" panose="020F0502020204030204" pitchFamily="34" charset="0"/>
              </a:rPr>
              <a:t>d</a:t>
            </a:r>
            <a:r>
              <a:rPr lang="en-US" altLang="ko-KR" sz="1400" baseline="-25000" dirty="0" err="1" smtClean="0">
                <a:latin typeface="Calibri" panose="020F0502020204030204" pitchFamily="34" charset="0"/>
                <a:cs typeface="Calibri" panose="020F0502020204030204" pitchFamily="34" charset="0"/>
              </a:rPr>
              <a:t>A</a:t>
            </a:r>
            <a:r>
              <a:rPr lang="en-US" altLang="ko-KR" sz="1400" dirty="0" smtClean="0">
                <a:latin typeface="Calibri" panose="020F0502020204030204" pitchFamily="34" charset="0"/>
                <a:cs typeface="Calibri" panose="020F0502020204030204" pitchFamily="34" charset="0"/>
              </a:rPr>
              <a:t> </a:t>
            </a:r>
            <a:r>
              <a:rPr lang="en-US" altLang="ko-KR" sz="1400" dirty="0">
                <a:latin typeface="Calibri" panose="020F0502020204030204" pitchFamily="34" charset="0"/>
                <a:cs typeface="Calibri" panose="020F0502020204030204" pitchFamily="34" charset="0"/>
              </a:rPr>
              <a:t>the number of blocks the attacker has at the start of the first step, and </a:t>
            </a:r>
            <a:r>
              <a:rPr lang="en-US" altLang="ko-KR" sz="1400" dirty="0" err="1">
                <a:latin typeface="Calibri" panose="020F0502020204030204" pitchFamily="34" charset="0"/>
                <a:cs typeface="Calibri" panose="020F0502020204030204" pitchFamily="34" charset="0"/>
              </a:rPr>
              <a:t>Pr</a:t>
            </a:r>
            <a:r>
              <a:rPr lang="en-US" altLang="ko-KR" sz="1400" dirty="0">
                <a:latin typeface="Calibri" panose="020F0502020204030204" pitchFamily="34" charset="0"/>
                <a:cs typeface="Calibri" panose="020F0502020204030204" pitchFamily="34" charset="0"/>
              </a:rPr>
              <a:t>⁡[</a:t>
            </a:r>
            <a:r>
              <a:rPr lang="en-US" altLang="ko-KR" sz="1400" dirty="0" err="1">
                <a:latin typeface="Calibri" panose="020F0502020204030204" pitchFamily="34" charset="0"/>
                <a:cs typeface="Calibri" panose="020F0502020204030204" pitchFamily="34" charset="0"/>
              </a:rPr>
              <a:t>d</a:t>
            </a:r>
            <a:r>
              <a:rPr lang="en-US" altLang="ko-KR" sz="1400" baseline="-25000" dirty="0" err="1">
                <a:latin typeface="Calibri" panose="020F0502020204030204" pitchFamily="34" charset="0"/>
                <a:cs typeface="Calibri" panose="020F0502020204030204" pitchFamily="34" charset="0"/>
              </a:rPr>
              <a:t>A</a:t>
            </a:r>
            <a:r>
              <a:rPr lang="en-US" altLang="ko-KR" sz="1400" dirty="0">
                <a:latin typeface="Calibri" panose="020F0502020204030204" pitchFamily="34" charset="0"/>
                <a:cs typeface="Calibri" panose="020F0502020204030204" pitchFamily="34" charset="0"/>
              </a:rPr>
              <a:t>=k</a:t>
            </a:r>
            <a:r>
              <a:rPr lang="en-US" altLang="ko-KR" sz="1400" dirty="0" smtClean="0">
                <a:latin typeface="Calibri" panose="020F0502020204030204" pitchFamily="34" charset="0"/>
                <a:cs typeface="Calibri" panose="020F0502020204030204" pitchFamily="34" charset="0"/>
              </a:rPr>
              <a:t>] </a:t>
            </a:r>
            <a:r>
              <a:rPr lang="en-US" altLang="ko-KR" sz="1400" dirty="0">
                <a:latin typeface="Calibri" panose="020F0502020204030204" pitchFamily="34" charset="0"/>
                <a:cs typeface="Calibri" panose="020F0502020204030204" pitchFamily="34" charset="0"/>
              </a:rPr>
              <a:t>is the probability for a given </a:t>
            </a:r>
            <a:r>
              <a:rPr lang="en-US" altLang="ko-KR" sz="1400" dirty="0" smtClean="0">
                <a:latin typeface="Calibri" panose="020F0502020204030204" pitchFamily="34" charset="0"/>
                <a:cs typeface="Calibri" panose="020F0502020204030204" pitchFamily="34" charset="0"/>
              </a:rPr>
              <a:t>k.</a:t>
            </a:r>
            <a:endParaRPr lang="en-US" altLang="ko-KR" sz="1400" dirty="0">
              <a:latin typeface="Calibri" panose="020F0502020204030204" pitchFamily="34" charset="0"/>
              <a:cs typeface="Calibri" panose="020F0502020204030204" pitchFamily="34" charset="0"/>
            </a:endParaRPr>
          </a:p>
          <a:p>
            <a:r>
              <a:rPr lang="en-US" altLang="ko-KR" sz="1800" dirty="0">
                <a:latin typeface="Calibri" panose="020F0502020204030204" pitchFamily="34" charset="0"/>
                <a:cs typeface="Calibri" panose="020F0502020204030204" pitchFamily="34" charset="0"/>
              </a:rPr>
              <a:t>Remove the effect of PoD blocks:</a:t>
            </a:r>
          </a:p>
          <a:p>
            <a:pPr lvl="1"/>
            <a:r>
              <a:rPr lang="en-US" altLang="ko-KR" sz="1400" b="1" dirty="0">
                <a:latin typeface="Calibri" panose="020F0502020204030204" pitchFamily="34" charset="0"/>
                <a:cs typeface="Calibri" panose="020F0502020204030204" pitchFamily="34" charset="0"/>
              </a:rPr>
              <a:t>Proving that differences in Δ</a:t>
            </a:r>
            <a:r>
              <a:rPr lang="en-US" altLang="ko-KR" sz="1400" b="1" baseline="-25000" dirty="0">
                <a:latin typeface="Calibri" panose="020F0502020204030204" pitchFamily="34" charset="0"/>
                <a:cs typeface="Calibri" panose="020F0502020204030204" pitchFamily="34" charset="0"/>
              </a:rPr>
              <a:t>PoD</a:t>
            </a:r>
            <a:r>
              <a:rPr lang="en-US" altLang="ko-KR" sz="1400" b="1" dirty="0">
                <a:latin typeface="Calibri" panose="020F0502020204030204" pitchFamily="34" charset="0"/>
                <a:cs typeface="Calibri" panose="020F0502020204030204" pitchFamily="34" charset="0"/>
              </a:rPr>
              <a:t> values ​​do not affect the probability of winning the race</a:t>
            </a:r>
            <a:r>
              <a:rPr lang="en-US" altLang="ko-KR" sz="1400" b="1" dirty="0" smtClean="0">
                <a:latin typeface="Calibri" panose="020F0502020204030204" pitchFamily="34" charset="0"/>
                <a:cs typeface="Calibri" panose="020F0502020204030204" pitchFamily="34" charset="0"/>
              </a:rPr>
              <a:t>.</a:t>
            </a:r>
          </a:p>
          <a:p>
            <a:pPr lvl="1"/>
            <a:r>
              <a:rPr lang="en-US" altLang="ko-KR" sz="1400" dirty="0" smtClean="0">
                <a:latin typeface="Calibri" panose="020F0502020204030204" pitchFamily="34" charset="0"/>
                <a:cs typeface="Calibri" panose="020F0502020204030204" pitchFamily="34" charset="0"/>
              </a:rPr>
              <a:t>The introduction of PoD affects both honest miners and attackers equally.</a:t>
            </a:r>
          </a:p>
          <a:p>
            <a:pPr lvl="1"/>
            <a:r>
              <a:rPr lang="en-US" altLang="ko-KR" sz="1400" dirty="0" err="1" smtClean="0">
                <a:latin typeface="Calibri" panose="020F0502020204030204" pitchFamily="34" charset="0"/>
                <a:cs typeface="Calibri" panose="020F0502020204030204" pitchFamily="34" charset="0"/>
              </a:rPr>
              <a:t>Δ</a:t>
            </a:r>
            <a:r>
              <a:rPr lang="en-US" altLang="ko-KR" sz="1400" baseline="-25000" dirty="0" err="1" smtClean="0">
                <a:latin typeface="Calibri" panose="020F0502020204030204" pitchFamily="34" charset="0"/>
                <a:cs typeface="Calibri" panose="020F0502020204030204" pitchFamily="34" charset="0"/>
              </a:rPr>
              <a:t>PoD</a:t>
            </a:r>
            <a:r>
              <a:rPr lang="en-US" altLang="ko-KR" sz="1400" dirty="0" smtClean="0">
                <a:latin typeface="Calibri" panose="020F0502020204030204" pitchFamily="34" charset="0"/>
                <a:cs typeface="Calibri" panose="020F0502020204030204" pitchFamily="34" charset="0"/>
              </a:rPr>
              <a:t>&gt;0 and </a:t>
            </a:r>
            <a:r>
              <a:rPr lang="en-US" altLang="ko-KR" sz="1400" dirty="0" err="1" smtClean="0">
                <a:latin typeface="Calibri" panose="020F0502020204030204" pitchFamily="34" charset="0"/>
                <a:cs typeface="Calibri" panose="020F0502020204030204" pitchFamily="34" charset="0"/>
              </a:rPr>
              <a:t>Δ</a:t>
            </a:r>
            <a:r>
              <a:rPr lang="en-US" altLang="ko-KR" sz="1400" baseline="-25000" dirty="0" err="1" smtClean="0">
                <a:latin typeface="Calibri" panose="020F0502020204030204" pitchFamily="34" charset="0"/>
                <a:cs typeface="Calibri" panose="020F0502020204030204" pitchFamily="34" charset="0"/>
              </a:rPr>
              <a:t>PoD</a:t>
            </a:r>
            <a:r>
              <a:rPr lang="en-US" altLang="ko-KR" sz="1400" dirty="0" smtClean="0">
                <a:latin typeface="Calibri" panose="020F0502020204030204" pitchFamily="34" charset="0"/>
                <a:cs typeface="Calibri" panose="020F0502020204030204" pitchFamily="34" charset="0"/>
              </a:rPr>
              <a:t>=0 </a:t>
            </a:r>
            <a:r>
              <a:rPr lang="en-US" altLang="ko-KR" sz="1400" dirty="0">
                <a:latin typeface="Calibri" panose="020F0502020204030204" pitchFamily="34" charset="0"/>
                <a:cs typeface="Calibri" panose="020F0502020204030204" pitchFamily="34" charset="0"/>
              </a:rPr>
              <a:t>have the same probability.</a:t>
            </a:r>
          </a:p>
          <a:p>
            <a:r>
              <a:rPr lang="en-US" altLang="ko-KR" sz="1800" dirty="0">
                <a:latin typeface="Calibri" panose="020F0502020204030204" pitchFamily="34" charset="0"/>
                <a:cs typeface="Calibri" panose="020F0502020204030204" pitchFamily="34" charset="0"/>
              </a:rPr>
              <a:t>Step-by-step probability calculation:</a:t>
            </a:r>
          </a:p>
          <a:p>
            <a:pPr lvl="1"/>
            <a:r>
              <a:rPr lang="en-US" altLang="ko-KR" sz="1400" dirty="0">
                <a:latin typeface="Calibri" panose="020F0502020204030204" pitchFamily="34" charset="0"/>
                <a:cs typeface="Calibri" panose="020F0502020204030204" pitchFamily="34" charset="0"/>
              </a:rPr>
              <a:t>P</a:t>
            </a:r>
            <a:r>
              <a:rPr lang="en-US" altLang="ko-KR" sz="1400" baseline="-25000" dirty="0">
                <a:latin typeface="Calibri" panose="020F0502020204030204" pitchFamily="34" charset="0"/>
                <a:cs typeface="Calibri" panose="020F0502020204030204" pitchFamily="34" charset="0"/>
              </a:rPr>
              <a:t>w</a:t>
            </a:r>
            <a:r>
              <a:rPr lang="en-US" altLang="ko-KR" sz="1400" dirty="0">
                <a:latin typeface="Calibri" panose="020F0502020204030204" pitchFamily="34" charset="0"/>
                <a:cs typeface="Calibri" panose="020F0502020204030204" pitchFamily="34" charset="0"/>
              </a:rPr>
              <a:t>(k</a:t>
            </a:r>
            <a:r>
              <a:rPr lang="en-US" altLang="ko-KR" sz="1400" dirty="0" smtClean="0">
                <a:latin typeface="Calibri" panose="020F0502020204030204" pitchFamily="34" charset="0"/>
                <a:cs typeface="Calibri" panose="020F0502020204030204" pitchFamily="34" charset="0"/>
              </a:rPr>
              <a:t>)  is </a:t>
            </a:r>
            <a:r>
              <a:rPr lang="en-US" altLang="ko-KR" sz="1400" dirty="0">
                <a:latin typeface="Calibri" panose="020F0502020204030204" pitchFamily="34" charset="0"/>
                <a:cs typeface="Calibri" panose="020F0502020204030204" pitchFamily="34" charset="0"/>
              </a:rPr>
              <a:t>the probability that the attacker wins the race in the second stage for a given </a:t>
            </a:r>
            <a:r>
              <a:rPr lang="en-US" altLang="ko-KR" sz="1400" dirty="0" smtClean="0">
                <a:latin typeface="Calibri" panose="020F0502020204030204" pitchFamily="34" charset="0"/>
                <a:cs typeface="Calibri" panose="020F0502020204030204" pitchFamily="34" charset="0"/>
              </a:rPr>
              <a:t>k</a:t>
            </a:r>
            <a:r>
              <a:rPr lang="en-US" altLang="ko-KR" sz="1400" dirty="0">
                <a:latin typeface="Calibri" panose="020F0502020204030204" pitchFamily="34" charset="0"/>
                <a:cs typeface="Calibri" panose="020F0502020204030204" pitchFamily="34" charset="0"/>
              </a:rPr>
              <a:t>.</a:t>
            </a:r>
          </a:p>
          <a:p>
            <a:pPr lvl="1"/>
            <a:r>
              <a:rPr lang="en-US" altLang="ko-KR" sz="1400" dirty="0">
                <a:latin typeface="Calibri" panose="020F0502020204030204" pitchFamily="34" charset="0"/>
                <a:cs typeface="Calibri" panose="020F0502020204030204" pitchFamily="34" charset="0"/>
              </a:rPr>
              <a:t>χ(</a:t>
            </a:r>
            <a:r>
              <a:rPr lang="en-US" altLang="ko-KR" sz="1400" dirty="0" err="1">
                <a:latin typeface="Calibri" panose="020F0502020204030204" pitchFamily="34" charset="0"/>
                <a:cs typeface="Calibri" panose="020F0502020204030204" pitchFamily="34" charset="0"/>
              </a:rPr>
              <a:t>A,m</a:t>
            </a:r>
            <a:r>
              <a:rPr lang="en-US" altLang="ko-KR" sz="1400" dirty="0" smtClean="0">
                <a:latin typeface="Calibri" panose="020F0502020204030204" pitchFamily="34" charset="0"/>
                <a:cs typeface="Calibri" panose="020F0502020204030204" pitchFamily="34" charset="0"/>
              </a:rPr>
              <a:t>) is </a:t>
            </a:r>
            <a:r>
              <a:rPr lang="en-US" altLang="ko-KR" sz="1400" dirty="0">
                <a:latin typeface="Calibri" panose="020F0502020204030204" pitchFamily="34" charset="0"/>
                <a:cs typeface="Calibri" panose="020F0502020204030204" pitchFamily="34" charset="0"/>
              </a:rPr>
              <a:t>calculated as the combination of </a:t>
            </a:r>
            <a:r>
              <a:rPr lang="en-US" altLang="ko-KR" sz="1400" dirty="0" smtClean="0">
                <a:latin typeface="Calibri" panose="020F0502020204030204" pitchFamily="34" charset="0"/>
                <a:cs typeface="Calibri" panose="020F0502020204030204" pitchFamily="34" charset="0"/>
              </a:rPr>
              <a:t>α</a:t>
            </a:r>
            <a:r>
              <a:rPr lang="en-US" altLang="ko-KR" sz="1400" baseline="-25000" dirty="0" smtClean="0">
                <a:latin typeface="Calibri" panose="020F0502020204030204" pitchFamily="34" charset="0"/>
                <a:cs typeface="Calibri" panose="020F0502020204030204" pitchFamily="34" charset="0"/>
              </a:rPr>
              <a:t>A</a:t>
            </a:r>
            <a:r>
              <a:rPr lang="en-US" altLang="ko-KR" sz="1400" dirty="0" smtClean="0">
                <a:latin typeface="Calibri" panose="020F0502020204030204" pitchFamily="34" charset="0"/>
                <a:cs typeface="Calibri" panose="020F0502020204030204" pitchFamily="34" charset="0"/>
              </a:rPr>
              <a:t> and α</a:t>
            </a:r>
            <a:r>
              <a:rPr lang="en-US" altLang="ko-KR" sz="1400" baseline="-25000" dirty="0" smtClean="0">
                <a:latin typeface="Calibri" panose="020F0502020204030204" pitchFamily="34" charset="0"/>
                <a:cs typeface="Calibri" panose="020F0502020204030204" pitchFamily="34" charset="0"/>
              </a:rPr>
              <a:t>H</a:t>
            </a:r>
            <a:r>
              <a:rPr lang="en-US" altLang="ko-KR" sz="1400" dirty="0" smtClean="0">
                <a:latin typeface="Calibri" panose="020F0502020204030204" pitchFamily="34" charset="0"/>
                <a:cs typeface="Calibri" panose="020F0502020204030204" pitchFamily="34" charset="0"/>
              </a:rPr>
              <a:t>​</a:t>
            </a:r>
            <a:r>
              <a:rPr lang="en-US" altLang="ko-KR" sz="1400" dirty="0">
                <a:latin typeface="Calibri" panose="020F0502020204030204" pitchFamily="34" charset="0"/>
                <a:cs typeface="Calibri" panose="020F0502020204030204" pitchFamily="34" charset="0"/>
              </a:rPr>
              <a:t>.</a:t>
            </a:r>
          </a:p>
          <a:p>
            <a:pPr lvl="1"/>
            <a:r>
              <a:rPr lang="en-US" altLang="ko-KR" sz="1400" b="1" dirty="0">
                <a:latin typeface="Calibri" panose="020F0502020204030204" pitchFamily="34" charset="0"/>
                <a:cs typeface="Calibri" panose="020F0502020204030204" pitchFamily="34" charset="0"/>
              </a:rPr>
              <a:t>S(r</a:t>
            </a:r>
            <a:r>
              <a:rPr lang="en-US" altLang="ko-KR" sz="1400" b="1" dirty="0" smtClean="0">
                <a:latin typeface="Calibri" panose="020F0502020204030204" pitchFamily="34" charset="0"/>
                <a:cs typeface="Calibri" panose="020F0502020204030204" pitchFamily="34" charset="0"/>
              </a:rPr>
              <a:t>) is </a:t>
            </a:r>
            <a:r>
              <a:rPr lang="en-US" altLang="ko-KR" sz="1400" b="1" dirty="0">
                <a:latin typeface="Calibri" panose="020F0502020204030204" pitchFamily="34" charset="0"/>
                <a:cs typeface="Calibri" panose="020F0502020204030204" pitchFamily="34" charset="0"/>
              </a:rPr>
              <a:t>limited to 2</a:t>
            </a:r>
            <a:r>
              <a:rPr lang="en-US" altLang="ko-KR" sz="1400" b="1" baseline="30000" dirty="0">
                <a:latin typeface="Calibri" panose="020F0502020204030204" pitchFamily="34" charset="0"/>
                <a:cs typeface="Calibri" panose="020F0502020204030204" pitchFamily="34" charset="0"/>
              </a:rPr>
              <a:t>−Ω(r</a:t>
            </a:r>
            <a:r>
              <a:rPr lang="en-US" altLang="ko-KR" sz="1400" b="1" baseline="30000" dirty="0" smtClean="0">
                <a:latin typeface="Calibri" panose="020F0502020204030204" pitchFamily="34" charset="0"/>
                <a:cs typeface="Calibri" panose="020F0502020204030204" pitchFamily="34" charset="0"/>
              </a:rPr>
              <a:t>)</a:t>
            </a:r>
            <a:r>
              <a:rPr lang="en-US" altLang="ko-KR" sz="1400" b="1" dirty="0" smtClean="0">
                <a:latin typeface="Calibri" panose="020F0502020204030204" pitchFamily="34" charset="0"/>
                <a:cs typeface="Calibri" panose="020F0502020204030204" pitchFamily="34" charset="0"/>
              </a:rPr>
              <a:t>.</a:t>
            </a:r>
          </a:p>
          <a:p>
            <a:pPr lvl="1"/>
            <a:endParaRPr lang="en-US" altLang="ko-KR" sz="1400" b="1" dirty="0">
              <a:latin typeface="Calibri" panose="020F0502020204030204" pitchFamily="34" charset="0"/>
              <a:cs typeface="Calibri" panose="020F0502020204030204" pitchFamily="34" charset="0"/>
            </a:endParaRPr>
          </a:p>
          <a:p>
            <a:r>
              <a:rPr lang="en-US" altLang="ko-KR" sz="1800" b="1" dirty="0">
                <a:latin typeface="Calibri" panose="020F0502020204030204" pitchFamily="34" charset="0"/>
                <a:cs typeface="Calibri" panose="020F0502020204030204" pitchFamily="34" charset="0"/>
              </a:rPr>
              <a:t>C</a:t>
            </a:r>
            <a:r>
              <a:rPr lang="en-US" altLang="ko-KR" sz="1800" b="1" dirty="0" smtClean="0">
                <a:latin typeface="Calibri" panose="020F0502020204030204" pitchFamily="34" charset="0"/>
                <a:cs typeface="Calibri" panose="020F0502020204030204" pitchFamily="34" charset="0"/>
              </a:rPr>
              <a:t>onclusion</a:t>
            </a:r>
            <a:endParaRPr lang="en-US" altLang="ko-KR" sz="1800" b="1" dirty="0">
              <a:latin typeface="Calibri" panose="020F0502020204030204" pitchFamily="34" charset="0"/>
              <a:cs typeface="Calibri" panose="020F0502020204030204" pitchFamily="34" charset="0"/>
            </a:endParaRPr>
          </a:p>
          <a:p>
            <a:r>
              <a:rPr lang="en-US" altLang="ko-KR" sz="1800" dirty="0">
                <a:latin typeface="Calibri" panose="020F0502020204030204" pitchFamily="34" charset="0"/>
                <a:cs typeface="Calibri" panose="020F0502020204030204" pitchFamily="34" charset="0"/>
              </a:rPr>
              <a:t>As a result of the race, it is proven that </a:t>
            </a:r>
            <a:r>
              <a:rPr lang="en-US" altLang="ko-KR" sz="1800" dirty="0" smtClean="0">
                <a:latin typeface="Calibri" panose="020F0502020204030204" pitchFamily="34" charset="0"/>
                <a:cs typeface="Calibri" panose="020F0502020204030204" pitchFamily="34" charset="0"/>
              </a:rPr>
              <a:t> S(r</a:t>
            </a:r>
            <a:r>
              <a:rPr lang="en-US" altLang="ko-KR" sz="1800" dirty="0">
                <a:latin typeface="Calibri" panose="020F0502020204030204" pitchFamily="34" charset="0"/>
                <a:cs typeface="Calibri" panose="020F0502020204030204" pitchFamily="34" charset="0"/>
              </a:rPr>
              <a:t>) is limited to </a:t>
            </a:r>
            <a:r>
              <a:rPr lang="en-US" altLang="ko-KR" sz="1800" dirty="0" smtClean="0">
                <a:latin typeface="Calibri" panose="020F0502020204030204" pitchFamily="34" charset="0"/>
                <a:cs typeface="Calibri" panose="020F0502020204030204" pitchFamily="34" charset="0"/>
              </a:rPr>
              <a:t>2</a:t>
            </a:r>
            <a:r>
              <a:rPr lang="en-US" altLang="ko-KR" sz="1800" baseline="30000" dirty="0">
                <a:latin typeface="Calibri" panose="020F0502020204030204" pitchFamily="34" charset="0"/>
                <a:cs typeface="Calibri" panose="020F0502020204030204" pitchFamily="34" charset="0"/>
              </a:rPr>
              <a:t>−Ω(r)</a:t>
            </a:r>
            <a:r>
              <a:rPr lang="en-US" altLang="ko-KR" sz="1800" dirty="0">
                <a:latin typeface="Calibri" panose="020F0502020204030204" pitchFamily="34" charset="0"/>
                <a:cs typeface="Calibri" panose="020F0502020204030204" pitchFamily="34" charset="0"/>
              </a:rPr>
              <a:t>, proving permanence and progress. It is used to. This means that when </a:t>
            </a:r>
            <a:r>
              <a:rPr lang="en-US" altLang="ko-KR" sz="1800" b="1" dirty="0" smtClean="0">
                <a:latin typeface="Calibri" panose="020F0502020204030204" pitchFamily="34" charset="0"/>
                <a:cs typeface="Calibri" panose="020F0502020204030204" pitchFamily="34" charset="0"/>
              </a:rPr>
              <a:t>α</a:t>
            </a:r>
            <a:r>
              <a:rPr lang="en-US" altLang="ko-KR" sz="1800" b="1" baseline="-25000" dirty="0" smtClean="0">
                <a:latin typeface="Calibri" panose="020F0502020204030204" pitchFamily="34" charset="0"/>
                <a:cs typeface="Calibri" panose="020F0502020204030204" pitchFamily="34" charset="0"/>
              </a:rPr>
              <a:t>A</a:t>
            </a:r>
            <a:r>
              <a:rPr lang="en-US" altLang="ko-KR" sz="1800" b="1" dirty="0" smtClean="0">
                <a:latin typeface="Calibri" panose="020F0502020204030204" pitchFamily="34" charset="0"/>
                <a:cs typeface="Calibri" panose="020F0502020204030204" pitchFamily="34" charset="0"/>
              </a:rPr>
              <a:t>&lt;α</a:t>
            </a:r>
            <a:r>
              <a:rPr lang="en-US" altLang="ko-KR" sz="1800" b="1" baseline="-25000" dirty="0" smtClean="0">
                <a:latin typeface="Calibri" panose="020F0502020204030204" pitchFamily="34" charset="0"/>
                <a:cs typeface="Calibri" panose="020F0502020204030204" pitchFamily="34" charset="0"/>
              </a:rPr>
              <a:t>H</a:t>
            </a:r>
            <a:r>
              <a:rPr lang="en-US" altLang="ko-KR" sz="1800" dirty="0" smtClean="0">
                <a:latin typeface="Calibri" panose="020F0502020204030204" pitchFamily="34" charset="0"/>
                <a:cs typeface="Calibri" panose="020F0502020204030204" pitchFamily="34" charset="0"/>
              </a:rPr>
              <a:t>, </a:t>
            </a:r>
            <a:r>
              <a:rPr lang="en-US" altLang="ko-KR" sz="1800" dirty="0">
                <a:latin typeface="Calibri" panose="020F0502020204030204" pitchFamily="34" charset="0"/>
                <a:cs typeface="Calibri" panose="020F0502020204030204" pitchFamily="34" charset="0"/>
              </a:rPr>
              <a:t>the attacker has a very low probability of winning the race.</a:t>
            </a:r>
            <a:endParaRPr lang="ko-KR" alt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4024577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5.5 Persistence and Progress</a:t>
            </a:r>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1800" b="1" dirty="0">
                <a:latin typeface="Calibri" panose="020F0502020204030204" pitchFamily="34" charset="0"/>
                <a:cs typeface="Calibri" panose="020F0502020204030204" pitchFamily="34" charset="0"/>
              </a:rPr>
              <a:t>Proof of key results:</a:t>
            </a:r>
          </a:p>
          <a:p>
            <a:r>
              <a:rPr lang="en-US" altLang="ko-KR" sz="1800" b="1" dirty="0">
                <a:latin typeface="Calibri" panose="020F0502020204030204" pitchFamily="34" charset="0"/>
                <a:cs typeface="Calibri" panose="020F0502020204030204" pitchFamily="34" charset="0"/>
              </a:rPr>
              <a:t>Lemma 7: Prove that persistence holds when Δ=0 and a small number of attackers.</a:t>
            </a:r>
          </a:p>
          <a:p>
            <a:endParaRPr lang="en-US" altLang="ko-KR" sz="1800" dirty="0" smtClean="0">
              <a:latin typeface="Calibri" panose="020F0502020204030204" pitchFamily="34" charset="0"/>
              <a:cs typeface="Calibri" panose="020F0502020204030204" pitchFamily="34" charset="0"/>
            </a:endParaRPr>
          </a:p>
          <a:p>
            <a:r>
              <a:rPr lang="en-US" altLang="ko-KR" sz="1800" b="1" dirty="0" smtClean="0">
                <a:latin typeface="Calibri" panose="020F0502020204030204" pitchFamily="34" charset="0"/>
                <a:cs typeface="Calibri" panose="020F0502020204030204" pitchFamily="34" charset="0"/>
              </a:rPr>
              <a:t>Proof </a:t>
            </a:r>
            <a:r>
              <a:rPr lang="en-US" altLang="ko-KR" sz="1800" b="1" dirty="0">
                <a:latin typeface="Calibri" panose="020F0502020204030204" pitchFamily="34" charset="0"/>
                <a:cs typeface="Calibri" panose="020F0502020204030204" pitchFamily="34" charset="0"/>
              </a:rPr>
              <a:t>of </a:t>
            </a:r>
            <a:r>
              <a:rPr lang="en-US" altLang="ko-KR" sz="1800" b="1" dirty="0" smtClean="0">
                <a:latin typeface="Calibri" panose="020F0502020204030204" pitchFamily="34" charset="0"/>
                <a:cs typeface="Calibri" panose="020F0502020204030204" pitchFamily="34" charset="0"/>
              </a:rPr>
              <a:t>Persistence:</a:t>
            </a:r>
            <a:endParaRPr lang="en-US" altLang="ko-KR" sz="1800" b="1" dirty="0">
              <a:latin typeface="Calibri" panose="020F0502020204030204" pitchFamily="34" charset="0"/>
              <a:cs typeface="Calibri" panose="020F0502020204030204" pitchFamily="34" charset="0"/>
            </a:endParaRPr>
          </a:p>
          <a:p>
            <a:r>
              <a:rPr lang="en-US" altLang="ko-KR" sz="1800" b="1" dirty="0">
                <a:latin typeface="Calibri" panose="020F0502020204030204" pitchFamily="34" charset="0"/>
                <a:cs typeface="Calibri" panose="020F0502020204030204" pitchFamily="34" charset="0"/>
              </a:rPr>
              <a:t>Persistence violation events:</a:t>
            </a:r>
          </a:p>
          <a:p>
            <a:pPr lvl="1"/>
            <a:r>
              <a:rPr lang="en-US" altLang="ko-KR" sz="1800" dirty="0">
                <a:latin typeface="Calibri" panose="020F0502020204030204" pitchFamily="34" charset="0"/>
                <a:cs typeface="Calibri" panose="020F0502020204030204" pitchFamily="34" charset="0"/>
              </a:rPr>
              <a:t>For a given execution </a:t>
            </a:r>
            <a:r>
              <a:rPr lang="en-US" altLang="ko-KR" sz="1800" dirty="0" err="1">
                <a:latin typeface="Calibri" panose="020F0502020204030204" pitchFamily="34" charset="0"/>
                <a:cs typeface="Calibri" panose="020F0502020204030204" pitchFamily="34" charset="0"/>
              </a:rPr>
              <a:t>σ∈Σ</a:t>
            </a:r>
            <a:r>
              <a:rPr lang="en-US" altLang="ko-KR" sz="1800" baseline="-25000" dirty="0" err="1">
                <a:latin typeface="Calibri" panose="020F0502020204030204" pitchFamily="34" charset="0"/>
                <a:cs typeface="Calibri" panose="020F0502020204030204" pitchFamily="34" charset="0"/>
              </a:rPr>
              <a:t>A</a:t>
            </a:r>
            <a:r>
              <a:rPr lang="en-US" altLang="ko-KR" sz="1800" dirty="0">
                <a:latin typeface="Calibri" panose="020F0502020204030204" pitchFamily="34" charset="0"/>
                <a:cs typeface="Calibri" panose="020F0502020204030204" pitchFamily="34" charset="0"/>
              </a:rPr>
              <a:t>​ and step </a:t>
            </a: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f</a:t>
            </a:r>
            <a:r>
              <a:rPr lang="en-US" altLang="ko-KR" sz="1800" baseline="-25000" dirty="0">
                <a:latin typeface="Calibri" panose="020F0502020204030204" pitchFamily="34" charset="0"/>
                <a:cs typeface="Calibri" panose="020F0502020204030204" pitchFamily="34" charset="0"/>
              </a:rPr>
              <a:t>​</a:t>
            </a:r>
            <a:r>
              <a:rPr lang="en-US" altLang="ko-KR" sz="1800" dirty="0">
                <a:latin typeface="Calibri" panose="020F0502020204030204" pitchFamily="34" charset="0"/>
                <a:cs typeface="Calibri" panose="020F0502020204030204" pitchFamily="34" charset="0"/>
              </a:rPr>
              <a:t> and </a:t>
            </a:r>
            <a:r>
              <a:rPr lang="en-US" altLang="ko-KR" sz="1800" dirty="0" smtClean="0">
                <a:latin typeface="Calibri" panose="020F0502020204030204" pitchFamily="34" charset="0"/>
                <a:cs typeface="Calibri" panose="020F0502020204030204" pitchFamily="34" charset="0"/>
              </a:rPr>
              <a:t>r&gt;0, </a:t>
            </a:r>
            <a:r>
              <a:rPr lang="en-US" altLang="ko-KR" sz="1800" dirty="0">
                <a:latin typeface="Calibri" panose="020F0502020204030204" pitchFamily="34" charset="0"/>
                <a:cs typeface="Calibri" panose="020F0502020204030204" pitchFamily="34" charset="0"/>
              </a:rPr>
              <a:t>the event ¬</a:t>
            </a:r>
            <a:r>
              <a:rPr lang="en-US" altLang="ko-KR" sz="1800" dirty="0" err="1" smtClean="0">
                <a:latin typeface="Calibri" panose="020F0502020204030204" pitchFamily="34" charset="0"/>
                <a:cs typeface="Calibri" panose="020F0502020204030204" pitchFamily="34" charset="0"/>
              </a:rPr>
              <a:t>Pers</a:t>
            </a:r>
            <a:r>
              <a:rPr lang="en-US" altLang="ko-KR" sz="1800" dirty="0" smtClean="0">
                <a:latin typeface="Calibri" panose="020F0502020204030204" pitchFamily="34" charset="0"/>
                <a:cs typeface="Calibri" panose="020F0502020204030204" pitchFamily="34" charset="0"/>
              </a:rPr>
              <a:t>(</a:t>
            </a:r>
            <a:r>
              <a:rPr lang="en-US" altLang="ko-KR" sz="1800" dirty="0" err="1" smtClean="0">
                <a:latin typeface="Calibri" panose="020F0502020204030204" pitchFamily="34" charset="0"/>
                <a:cs typeface="Calibri" panose="020F0502020204030204" pitchFamily="34" charset="0"/>
              </a:rPr>
              <a:t>σ,t</a:t>
            </a:r>
            <a:r>
              <a:rPr lang="en-US" altLang="ko-KR" sz="1800" baseline="-25000" dirty="0" err="1" smtClean="0">
                <a:latin typeface="Calibri" panose="020F0502020204030204" pitchFamily="34" charset="0"/>
                <a:cs typeface="Calibri" panose="020F0502020204030204" pitchFamily="34" charset="0"/>
              </a:rPr>
              <a:t>0</a:t>
            </a:r>
            <a:r>
              <a:rPr lang="en-US" altLang="ko-KR" sz="1800" dirty="0" err="1" smtClean="0">
                <a:latin typeface="Calibri" panose="020F0502020204030204" pitchFamily="34" charset="0"/>
                <a:cs typeface="Calibri" panose="020F0502020204030204" pitchFamily="34" charset="0"/>
              </a:rPr>
              <a:t>,r</a:t>
            </a:r>
            <a:r>
              <a:rPr lang="en-US" altLang="ko-KR" sz="1800" dirty="0" smtClean="0">
                <a:latin typeface="Calibri" panose="020F0502020204030204" pitchFamily="34" charset="0"/>
                <a:cs typeface="Calibri" panose="020F0502020204030204" pitchFamily="34" charset="0"/>
              </a:rPr>
              <a:t>) </a:t>
            </a:r>
            <a:r>
              <a:rPr lang="en-US" altLang="ko-KR" sz="1800" dirty="0">
                <a:latin typeface="Calibri" panose="020F0502020204030204" pitchFamily="34" charset="0"/>
                <a:cs typeface="Calibri" panose="020F0502020204030204" pitchFamily="34" charset="0"/>
              </a:rPr>
              <a:t>represents the case where </a:t>
            </a:r>
            <a:r>
              <a:rPr lang="en-US" altLang="ko-KR" sz="1800" dirty="0" smtClean="0">
                <a:latin typeface="Calibri" panose="020F0502020204030204" pitchFamily="34" charset="0"/>
                <a:cs typeface="Calibri" panose="020F0502020204030204" pitchFamily="34" charset="0"/>
              </a:rPr>
              <a:t>r-</a:t>
            </a:r>
            <a:r>
              <a:rPr lang="en-US" altLang="ko-KR" sz="1800" b="1" dirty="0">
                <a:latin typeface="Calibri" panose="020F0502020204030204" pitchFamily="34" charset="0"/>
                <a:cs typeface="Calibri" panose="020F0502020204030204" pitchFamily="34" charset="0"/>
              </a:rPr>
              <a:t> Persistence</a:t>
            </a:r>
            <a:r>
              <a:rPr lang="en-US" altLang="ko-KR" sz="1800" dirty="0" smtClean="0">
                <a:latin typeface="Calibri" panose="020F0502020204030204" pitchFamily="34" charset="0"/>
                <a:cs typeface="Calibri" panose="020F0502020204030204" pitchFamily="34" charset="0"/>
              </a:rPr>
              <a:t> </a:t>
            </a:r>
            <a:r>
              <a:rPr lang="en-US" altLang="ko-KR" sz="1800" dirty="0">
                <a:latin typeface="Calibri" panose="020F0502020204030204" pitchFamily="34" charset="0"/>
                <a:cs typeface="Calibri" panose="020F0502020204030204" pitchFamily="34" charset="0"/>
              </a:rPr>
              <a:t>is violated.</a:t>
            </a:r>
          </a:p>
          <a:p>
            <a:pPr lvl="1"/>
            <a:r>
              <a:rPr lang="en-US" altLang="ko-KR" sz="1800" dirty="0">
                <a:latin typeface="Calibri" panose="020F0502020204030204" pitchFamily="34" charset="0"/>
                <a:cs typeface="Calibri" panose="020F0502020204030204" pitchFamily="34" charset="0"/>
              </a:rPr>
              <a:t>Consider the scenario of an attacker trying to violate persistence for a block of a certain depth iii</a:t>
            </a:r>
            <a:r>
              <a:rPr lang="en-US" altLang="ko-KR" sz="1800" dirty="0" smtClean="0">
                <a:latin typeface="Calibri" panose="020F0502020204030204" pitchFamily="34" charset="0"/>
                <a:cs typeface="Calibri" panose="020F0502020204030204" pitchFamily="34" charset="0"/>
              </a:rPr>
              <a:t>.</a:t>
            </a:r>
          </a:p>
          <a:p>
            <a:pPr lvl="1"/>
            <a:endParaRPr lang="en-US" altLang="ko-KR" sz="1800" dirty="0" smtClean="0">
              <a:latin typeface="Calibri" panose="020F0502020204030204" pitchFamily="34" charset="0"/>
              <a:cs typeface="Calibri" panose="020F0502020204030204" pitchFamily="34" charset="0"/>
            </a:endParaRPr>
          </a:p>
          <a:p>
            <a:r>
              <a:rPr lang="en-US" altLang="ko-KR" sz="1800" b="1" dirty="0" smtClean="0">
                <a:latin typeface="Calibri" panose="020F0502020204030204" pitchFamily="34" charset="0"/>
                <a:cs typeface="Calibri" panose="020F0502020204030204" pitchFamily="34" charset="0"/>
              </a:rPr>
              <a:t>Divide </a:t>
            </a:r>
            <a:r>
              <a:rPr lang="en-US" altLang="ko-KR" sz="1800" b="1" dirty="0">
                <a:latin typeface="Calibri" panose="020F0502020204030204" pitchFamily="34" charset="0"/>
                <a:cs typeface="Calibri" panose="020F0502020204030204" pitchFamily="34" charset="0"/>
              </a:rPr>
              <a:t>into sub-races:</a:t>
            </a:r>
          </a:p>
          <a:p>
            <a:pPr lvl="1"/>
            <a:r>
              <a:rPr lang="en-US" altLang="ko-KR" sz="1800" dirty="0">
                <a:latin typeface="Calibri" panose="020F0502020204030204" pitchFamily="34" charset="0"/>
                <a:cs typeface="Calibri" panose="020F0502020204030204" pitchFamily="34" charset="0"/>
              </a:rPr>
              <a:t>An attacker attempts to violate </a:t>
            </a:r>
            <a:r>
              <a:rPr lang="en-US" altLang="ko-KR" sz="1800" b="1" dirty="0">
                <a:latin typeface="Calibri" panose="020F0502020204030204" pitchFamily="34" charset="0"/>
                <a:cs typeface="Calibri" panose="020F0502020204030204" pitchFamily="34" charset="0"/>
              </a:rPr>
              <a:t>Persistence</a:t>
            </a:r>
            <a:r>
              <a:rPr lang="en-US" altLang="ko-KR" sz="1800" dirty="0" smtClean="0">
                <a:latin typeface="Calibri" panose="020F0502020204030204" pitchFamily="34" charset="0"/>
                <a:cs typeface="Calibri" panose="020F0502020204030204" pitchFamily="34" charset="0"/>
              </a:rPr>
              <a:t> </a:t>
            </a:r>
            <a:r>
              <a:rPr lang="en-US" altLang="ko-KR" sz="1800" dirty="0">
                <a:latin typeface="Calibri" panose="020F0502020204030204" pitchFamily="34" charset="0"/>
                <a:cs typeface="Calibri" panose="020F0502020204030204" pitchFamily="34" charset="0"/>
              </a:rPr>
              <a:t>through the secret tree </a:t>
            </a: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¬j</a:t>
            </a:r>
            <a:r>
              <a:rPr lang="en-US" altLang="ko-KR" sz="1800" baseline="30000" dirty="0" err="1">
                <a:latin typeface="Calibri" panose="020F0502020204030204" pitchFamily="34" charset="0"/>
                <a:cs typeface="Calibri" panose="020F0502020204030204" pitchFamily="34" charset="0"/>
              </a:rPr>
              <a:t>σ</a:t>
            </a:r>
            <a:r>
              <a:rPr lang="en-US" altLang="ko-KR" sz="1800" dirty="0">
                <a:latin typeface="Calibri" panose="020F0502020204030204" pitchFamily="34" charset="0"/>
                <a:cs typeface="Calibri" panose="020F0502020204030204" pitchFamily="34" charset="0"/>
              </a:rPr>
              <a:t>(t′,</a:t>
            </a:r>
            <a:r>
              <a:rPr lang="en-US" altLang="ko-KR" sz="1800" dirty="0" err="1">
                <a:latin typeface="Calibri" panose="020F0502020204030204" pitchFamily="34" charset="0"/>
                <a:cs typeface="Calibri" panose="020F0502020204030204" pitchFamily="34" charset="0"/>
              </a:rPr>
              <a:t>i,r</a:t>
            </a:r>
            <a:r>
              <a:rPr lang="en-US" altLang="ko-KR" sz="1800" dirty="0">
                <a:latin typeface="Calibri" panose="020F0502020204030204" pitchFamily="34" charset="0"/>
                <a:cs typeface="Calibri" panose="020F0502020204030204" pitchFamily="34" charset="0"/>
              </a:rPr>
              <a:t>), targeting a block at a certain depth </a:t>
            </a:r>
            <a:r>
              <a:rPr lang="en-US" altLang="ko-KR" sz="1800" dirty="0" err="1" smtClean="0">
                <a:latin typeface="Calibri" panose="020F0502020204030204" pitchFamily="34" charset="0"/>
                <a:cs typeface="Calibri" panose="020F0502020204030204" pitchFamily="34" charset="0"/>
              </a:rPr>
              <a:t>i</a:t>
            </a:r>
            <a:r>
              <a:rPr lang="en-US" altLang="ko-KR" sz="1800" dirty="0" smtClean="0">
                <a:latin typeface="Calibri" panose="020F0502020204030204" pitchFamily="34" charset="0"/>
                <a:cs typeface="Calibri" panose="020F0502020204030204" pitchFamily="34" charset="0"/>
              </a:rPr>
              <a:t>.</a:t>
            </a:r>
            <a:endParaRPr lang="en-US" altLang="ko-KR" sz="1800" dirty="0">
              <a:latin typeface="Calibri" panose="020F0502020204030204" pitchFamily="34" charset="0"/>
              <a:cs typeface="Calibri" panose="020F0502020204030204" pitchFamily="34" charset="0"/>
            </a:endParaRPr>
          </a:p>
          <a:p>
            <a:pPr lvl="1"/>
            <a:r>
              <a:rPr lang="en-US" altLang="ko-KR" sz="1800" dirty="0">
                <a:latin typeface="Calibri" panose="020F0502020204030204" pitchFamily="34" charset="0"/>
                <a:cs typeface="Calibri" panose="020F0502020204030204" pitchFamily="34" charset="0"/>
              </a:rPr>
              <a:t>An attacker can maximize the probability of satisfying the first condition by keeping his chain private.</a:t>
            </a:r>
          </a:p>
          <a:p>
            <a:pPr lvl="1"/>
            <a:r>
              <a:rPr lang="en-US" altLang="ko-KR" sz="1800" dirty="0">
                <a:latin typeface="Calibri" panose="020F0502020204030204" pitchFamily="34" charset="0"/>
                <a:cs typeface="Calibri" panose="020F0502020204030204" pitchFamily="34" charset="0"/>
              </a:rPr>
              <a:t>To maximize the second condition, </a:t>
            </a:r>
            <a:r>
              <a:rPr lang="en-US" altLang="ko-KR" sz="1800" b="1" dirty="0">
                <a:latin typeface="Calibri" panose="020F0502020204030204" pitchFamily="34" charset="0"/>
                <a:cs typeface="Calibri" panose="020F0502020204030204" pitchFamily="34" charset="0"/>
              </a:rPr>
              <a:t>we need to maximize </a:t>
            </a:r>
            <a:r>
              <a:rPr lang="en-US" altLang="ko-KR" sz="1800" b="1" dirty="0" err="1">
                <a:latin typeface="Calibri" panose="020F0502020204030204" pitchFamily="34" charset="0"/>
                <a:cs typeface="Calibri" panose="020F0502020204030204" pitchFamily="34" charset="0"/>
              </a:rPr>
              <a:t>T</a:t>
            </a:r>
            <a:r>
              <a:rPr lang="en-US" altLang="ko-KR" sz="1800" b="1" baseline="-25000" dirty="0" err="1">
                <a:latin typeface="Calibri" panose="020F0502020204030204" pitchFamily="34" charset="0"/>
                <a:cs typeface="Calibri" panose="020F0502020204030204" pitchFamily="34" charset="0"/>
              </a:rPr>
              <a:t>¬j</a:t>
            </a:r>
            <a:r>
              <a:rPr lang="en-US" altLang="ko-KR" sz="1800" b="1" baseline="30000" dirty="0" err="1">
                <a:latin typeface="Calibri" panose="020F0502020204030204" pitchFamily="34" charset="0"/>
                <a:cs typeface="Calibri" panose="020F0502020204030204" pitchFamily="34" charset="0"/>
              </a:rPr>
              <a:t>σ</a:t>
            </a:r>
            <a:r>
              <a:rPr lang="en-US" altLang="ko-KR" sz="1800" b="1" dirty="0">
                <a:latin typeface="Calibri" panose="020F0502020204030204" pitchFamily="34" charset="0"/>
                <a:cs typeface="Calibri" panose="020F0502020204030204" pitchFamily="34" charset="0"/>
              </a:rPr>
              <a:t>(t′,</a:t>
            </a:r>
            <a:r>
              <a:rPr lang="en-US" altLang="ko-KR" sz="1800" b="1" dirty="0" err="1">
                <a:latin typeface="Calibri" panose="020F0502020204030204" pitchFamily="34" charset="0"/>
                <a:cs typeface="Calibri" panose="020F0502020204030204" pitchFamily="34" charset="0"/>
              </a:rPr>
              <a:t>i,r</a:t>
            </a:r>
            <a:r>
              <a:rPr lang="en-US" altLang="ko-KR" sz="1800" b="1" dirty="0">
                <a:latin typeface="Calibri" panose="020F0502020204030204" pitchFamily="34" charset="0"/>
                <a:cs typeface="Calibri" panose="020F0502020204030204" pitchFamily="34" charset="0"/>
              </a:rPr>
              <a:t>) and minimize </a:t>
            </a:r>
            <a:r>
              <a:rPr lang="en-US" altLang="ko-KR" sz="1800" b="1" dirty="0" err="1">
                <a:latin typeface="Calibri" panose="020F0502020204030204" pitchFamily="34" charset="0"/>
                <a:cs typeface="Calibri" panose="020F0502020204030204" pitchFamily="34" charset="0"/>
              </a:rPr>
              <a:t>T</a:t>
            </a:r>
            <a:r>
              <a:rPr lang="en-US" altLang="ko-KR" sz="1800" b="1" baseline="-25000" dirty="0" err="1">
                <a:latin typeface="Calibri" panose="020F0502020204030204" pitchFamily="34" charset="0"/>
                <a:cs typeface="Calibri" panose="020F0502020204030204" pitchFamily="34" charset="0"/>
              </a:rPr>
              <a:t>j</a:t>
            </a:r>
            <a:r>
              <a:rPr lang="en-US" altLang="ko-KR" sz="1800" b="1" baseline="30000" dirty="0" err="1">
                <a:latin typeface="Calibri" panose="020F0502020204030204" pitchFamily="34" charset="0"/>
                <a:cs typeface="Calibri" panose="020F0502020204030204" pitchFamily="34" charset="0"/>
              </a:rPr>
              <a:t>σ</a:t>
            </a:r>
            <a:r>
              <a:rPr lang="en-US" altLang="ko-KR" sz="1800" b="1" dirty="0">
                <a:latin typeface="Calibri" panose="020F0502020204030204" pitchFamily="34" charset="0"/>
                <a:cs typeface="Calibri" panose="020F0502020204030204" pitchFamily="34" charset="0"/>
              </a:rPr>
              <a:t>(t′,</a:t>
            </a:r>
            <a:r>
              <a:rPr lang="en-US" altLang="ko-KR" sz="1800" b="1" dirty="0" err="1">
                <a:latin typeface="Calibri" panose="020F0502020204030204" pitchFamily="34" charset="0"/>
                <a:cs typeface="Calibri" panose="020F0502020204030204" pitchFamily="34" charset="0"/>
              </a:rPr>
              <a:t>i,r</a:t>
            </a:r>
            <a:r>
              <a:rPr lang="en-US" altLang="ko-KR" sz="1800" b="1" dirty="0">
                <a:latin typeface="Calibri" panose="020F0502020204030204" pitchFamily="34" charset="0"/>
                <a:cs typeface="Calibri" panose="020F0502020204030204" pitchFamily="34" charset="0"/>
              </a:rPr>
              <a:t>)</a:t>
            </a:r>
            <a:r>
              <a:rPr lang="en-US" altLang="ko-KR" sz="18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6038376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5.5 Persistence and Progress</a:t>
            </a:r>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2000" b="1" dirty="0">
                <a:latin typeface="Calibri" panose="020F0502020204030204" pitchFamily="34" charset="0"/>
                <a:cs typeface="Calibri" panose="020F0502020204030204" pitchFamily="34" charset="0"/>
              </a:rPr>
              <a:t>Optimal strategy:</a:t>
            </a:r>
          </a:p>
          <a:p>
            <a:pPr lvl="1"/>
            <a:r>
              <a:rPr lang="en-US" altLang="ko-KR" sz="2000" dirty="0">
                <a:latin typeface="Calibri" panose="020F0502020204030204" pitchFamily="34" charset="0"/>
                <a:cs typeface="Calibri" panose="020F0502020204030204" pitchFamily="34" charset="0"/>
              </a:rPr>
              <a:t>Combining </a:t>
            </a:r>
            <a:r>
              <a:rPr lang="en-US" altLang="ko-KR" sz="2000" b="1" dirty="0">
                <a:latin typeface="Calibri" panose="020F0502020204030204" pitchFamily="34" charset="0"/>
                <a:cs typeface="Calibri" panose="020F0502020204030204" pitchFamily="34" charset="0"/>
              </a:rPr>
              <a:t>LCM mining </a:t>
            </a:r>
            <a:r>
              <a:rPr lang="en-US" altLang="ko-KR" sz="2000" dirty="0">
                <a:latin typeface="Calibri" panose="020F0502020204030204" pitchFamily="34" charset="0"/>
                <a:cs typeface="Calibri" panose="020F0502020204030204" pitchFamily="34" charset="0"/>
              </a:rPr>
              <a:t>and </a:t>
            </a:r>
            <a:r>
              <a:rPr lang="en-US" altLang="ko-KR" sz="2000" b="1" dirty="0">
                <a:latin typeface="Calibri" panose="020F0502020204030204" pitchFamily="34" charset="0"/>
                <a:cs typeface="Calibri" panose="020F0502020204030204" pitchFamily="34" charset="0"/>
              </a:rPr>
              <a:t>MDNM mining </a:t>
            </a:r>
            <a:r>
              <a:rPr lang="en-US" altLang="ko-KR" sz="2000" dirty="0">
                <a:latin typeface="Calibri" panose="020F0502020204030204" pitchFamily="34" charset="0"/>
                <a:cs typeface="Calibri" panose="020F0502020204030204" pitchFamily="34" charset="0"/>
              </a:rPr>
              <a:t>strategies to maximize the second condition.</a:t>
            </a:r>
          </a:p>
          <a:p>
            <a:pPr lvl="1"/>
            <a:r>
              <a:rPr lang="en-US" altLang="ko-KR" sz="2000" dirty="0" smtClean="0">
                <a:latin typeface="Calibri" panose="020F0502020204030204" pitchFamily="34" charset="0"/>
                <a:cs typeface="Calibri" panose="020F0502020204030204" pitchFamily="34" charset="0"/>
              </a:rPr>
              <a:t>We can think of the game </a:t>
            </a:r>
            <a:r>
              <a:rPr lang="en-US" altLang="ko-KR" sz="2000" dirty="0">
                <a:latin typeface="Calibri" panose="020F0502020204030204" pitchFamily="34" charset="0"/>
                <a:cs typeface="Calibri" panose="020F0502020204030204" pitchFamily="34" charset="0"/>
              </a:rPr>
              <a:t>as using a strategy that maximizes the probability that the attacker will violate permanence</a:t>
            </a:r>
            <a:r>
              <a:rPr lang="en-US" altLang="ko-KR" sz="2000" dirty="0" smtClean="0">
                <a:latin typeface="Calibri" panose="020F0502020204030204" pitchFamily="34" charset="0"/>
                <a:cs typeface="Calibri" panose="020F0502020204030204" pitchFamily="34" charset="0"/>
              </a:rPr>
              <a:t>.</a:t>
            </a:r>
          </a:p>
          <a:p>
            <a:pPr lvl="1"/>
            <a:endParaRPr lang="en-US" altLang="ko-KR" sz="2000" dirty="0">
              <a:latin typeface="Calibri" panose="020F0502020204030204" pitchFamily="34" charset="0"/>
              <a:cs typeface="Calibri" panose="020F0502020204030204" pitchFamily="34" charset="0"/>
            </a:endParaRPr>
          </a:p>
          <a:p>
            <a:r>
              <a:rPr lang="en-US" altLang="ko-KR" sz="2000" b="1" dirty="0">
                <a:latin typeface="Calibri" panose="020F0502020204030204" pitchFamily="34" charset="0"/>
                <a:cs typeface="Calibri" panose="020F0502020204030204" pitchFamily="34" charset="0"/>
              </a:rPr>
              <a:t>Probability calculation:</a:t>
            </a:r>
          </a:p>
          <a:p>
            <a:pPr lvl="1"/>
            <a:r>
              <a:rPr lang="en-US" altLang="ko-KR" sz="2000" dirty="0" smtClean="0">
                <a:latin typeface="Calibri" panose="020F0502020204030204" pitchFamily="34" charset="0"/>
                <a:cs typeface="Calibri" panose="020F0502020204030204" pitchFamily="34" charset="0"/>
              </a:rPr>
              <a:t>It </a:t>
            </a:r>
            <a:r>
              <a:rPr lang="en-US" altLang="ko-KR" sz="2000" dirty="0">
                <a:latin typeface="Calibri" panose="020F0502020204030204" pitchFamily="34" charset="0"/>
                <a:cs typeface="Calibri" panose="020F0502020204030204" pitchFamily="34" charset="0"/>
              </a:rPr>
              <a:t>is shown </a:t>
            </a:r>
            <a:r>
              <a:rPr lang="en-US" altLang="ko-KR" sz="2000" dirty="0" smtClean="0">
                <a:latin typeface="Calibri" panose="020F0502020204030204" pitchFamily="34" charset="0"/>
                <a:cs typeface="Calibri" panose="020F0502020204030204" pitchFamily="34" charset="0"/>
              </a:rPr>
              <a:t>that </a:t>
            </a:r>
            <a:r>
              <a:rPr lang="el-GR" altLang="ko-KR" sz="2000" dirty="0">
                <a:latin typeface="Calibri" panose="020F0502020204030204" pitchFamily="34" charset="0"/>
                <a:cs typeface="Calibri" panose="020F0502020204030204" pitchFamily="34" charset="0"/>
              </a:rPr>
              <a:t>χ(</a:t>
            </a:r>
            <a:r>
              <a:rPr lang="en-US" altLang="ko-KR" sz="2000" dirty="0" err="1">
                <a:latin typeface="Calibri" panose="020F0502020204030204" pitchFamily="34" charset="0"/>
                <a:cs typeface="Calibri" panose="020F0502020204030204" pitchFamily="34" charset="0"/>
              </a:rPr>
              <a:t>A,r+i−j</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Pr</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Pers</a:t>
            </a:r>
            <a:r>
              <a:rPr lang="en-US" altLang="ko-KR" sz="2000" baseline="-25000" dirty="0" err="1">
                <a:latin typeface="Calibri" panose="020F0502020204030204" pitchFamily="34" charset="0"/>
                <a:cs typeface="Calibri" panose="020F0502020204030204" pitchFamily="34" charset="0"/>
              </a:rPr>
              <a:t>i</a:t>
            </a:r>
            <a:r>
              <a:rPr lang="en-US" altLang="ko-KR" sz="2000" baseline="30000" dirty="0" err="1">
                <a:latin typeface="Calibri" panose="020F0502020204030204" pitchFamily="34" charset="0"/>
                <a:cs typeface="Calibri" panose="020F0502020204030204" pitchFamily="34" charset="0"/>
              </a:rPr>
              <a:t>j</a:t>
            </a:r>
            <a:r>
              <a:rPr lang="en-US" altLang="ko-KR" sz="2000" dirty="0">
                <a:latin typeface="Calibri" panose="020F0502020204030204" pitchFamily="34" charset="0"/>
                <a:cs typeface="Calibri" panose="020F0502020204030204" pitchFamily="34" charset="0"/>
              </a:rPr>
              <a:t>(</a:t>
            </a:r>
            <a:r>
              <a:rPr lang="el-GR" altLang="ko-KR" sz="2000" dirty="0">
                <a:latin typeface="Calibri" panose="020F0502020204030204" pitchFamily="34" charset="0"/>
                <a:cs typeface="Calibri" panose="020F0502020204030204" pitchFamily="34" charset="0"/>
              </a:rPr>
              <a:t>σ,</a:t>
            </a:r>
            <a:r>
              <a:rPr lang="en-US" altLang="ko-KR" sz="2000" dirty="0">
                <a:latin typeface="Calibri" panose="020F0502020204030204" pitchFamily="34" charset="0"/>
                <a:cs typeface="Calibri" panose="020F0502020204030204" pitchFamily="34" charset="0"/>
              </a:rPr>
              <a:t>r)∣</a:t>
            </a:r>
            <a:r>
              <a:rPr lang="el-GR" altLang="ko-KR" sz="2000" dirty="0">
                <a:latin typeface="Calibri" panose="020F0502020204030204" pitchFamily="34" charset="0"/>
                <a:cs typeface="Calibri" panose="020F0502020204030204" pitchFamily="34" charset="0"/>
              </a:rPr>
              <a:t>σ∈Σ</a:t>
            </a:r>
            <a:r>
              <a:rPr lang="en-US" altLang="ko-KR" sz="2000" baseline="-25000" dirty="0">
                <a:latin typeface="Calibri" panose="020F0502020204030204" pitchFamily="34" charset="0"/>
                <a:cs typeface="Calibri" panose="020F0502020204030204" pitchFamily="34" charset="0"/>
              </a:rPr>
              <a:t>A</a:t>
            </a:r>
            <a:r>
              <a:rPr lang="en-US" altLang="ko-KR" sz="2000" dirty="0">
                <a:latin typeface="Calibri" panose="020F0502020204030204" pitchFamily="34" charset="0"/>
                <a:cs typeface="Calibri" panose="020F0502020204030204" pitchFamily="34" charset="0"/>
              </a:rPr>
              <a:t>]</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holds.</a:t>
            </a:r>
          </a:p>
          <a:p>
            <a:pPr lvl="1"/>
            <a:r>
              <a:rPr lang="en-US" altLang="ko-KR" sz="2000" dirty="0">
                <a:latin typeface="Calibri" panose="020F0502020204030204" pitchFamily="34" charset="0"/>
                <a:cs typeface="Calibri" panose="020F0502020204030204" pitchFamily="34" charset="0"/>
              </a:rPr>
              <a:t>There are </a:t>
            </a:r>
            <a:r>
              <a:rPr lang="en-US" altLang="ko-KR" sz="2000" dirty="0" err="1" smtClean="0">
                <a:latin typeface="Calibri" panose="020F0502020204030204" pitchFamily="34" charset="0"/>
                <a:cs typeface="Calibri" panose="020F0502020204030204" pitchFamily="34" charset="0"/>
              </a:rPr>
              <a:t>i</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possible honest blocks in the main chain.</a:t>
            </a:r>
          </a:p>
          <a:p>
            <a:endParaRPr lang="en-US" altLang="ko-KR" sz="2000" dirty="0" smtClean="0">
              <a:latin typeface="Calibri" panose="020F0502020204030204" pitchFamily="34" charset="0"/>
              <a:cs typeface="Calibri" panose="020F0502020204030204" pitchFamily="34" charset="0"/>
            </a:endParaRPr>
          </a:p>
          <a:p>
            <a:endParaRPr lang="en-US" altLang="ko-KR" sz="2000" dirty="0">
              <a:latin typeface="Calibri" panose="020F0502020204030204" pitchFamily="34" charset="0"/>
              <a:cs typeface="Calibri" panose="020F0502020204030204" pitchFamily="34" charset="0"/>
            </a:endParaRPr>
          </a:p>
          <a:p>
            <a:r>
              <a:rPr lang="en-US" altLang="ko-KR" sz="2000" b="1" dirty="0" smtClean="0">
                <a:latin typeface="Calibri" panose="020F0502020204030204" pitchFamily="34" charset="0"/>
                <a:cs typeface="Calibri" panose="020F0502020204030204" pitchFamily="34" charset="0"/>
              </a:rPr>
              <a:t>Final </a:t>
            </a:r>
            <a:r>
              <a:rPr lang="en-US" altLang="ko-KR" sz="2000" b="1" dirty="0">
                <a:latin typeface="Calibri" panose="020F0502020204030204" pitchFamily="34" charset="0"/>
                <a:cs typeface="Calibri" panose="020F0502020204030204" pitchFamily="34" charset="0"/>
              </a:rPr>
              <a:t>Probability </a:t>
            </a:r>
            <a:r>
              <a:rPr lang="en-US" altLang="ko-KR" sz="2000" b="1" dirty="0" smtClean="0">
                <a:latin typeface="Calibri" panose="020F0502020204030204" pitchFamily="34" charset="0"/>
                <a:cs typeface="Calibri" panose="020F0502020204030204" pitchFamily="34" charset="0"/>
              </a:rPr>
              <a:t>:</a:t>
            </a:r>
            <a:endParaRPr lang="en-US" altLang="ko-KR" sz="2000" b="1" dirty="0">
              <a:latin typeface="Calibri" panose="020F0502020204030204" pitchFamily="34" charset="0"/>
              <a:cs typeface="Calibri" panose="020F0502020204030204" pitchFamily="34" charset="0"/>
            </a:endParaRPr>
          </a:p>
          <a:p>
            <a:pPr lvl="1"/>
            <a:r>
              <a:rPr lang="en-US" altLang="ko-KR" sz="2000" dirty="0">
                <a:latin typeface="Calibri" panose="020F0502020204030204" pitchFamily="34" charset="0"/>
                <a:cs typeface="Calibri" panose="020F0502020204030204" pitchFamily="34" charset="0"/>
              </a:rPr>
              <a:t>The time when the first depth </a:t>
            </a:r>
            <a:r>
              <a:rPr lang="en-US" altLang="ko-KR" sz="2000" dirty="0" err="1" smtClean="0">
                <a:latin typeface="Calibri" panose="020F0502020204030204" pitchFamily="34" charset="0"/>
                <a:cs typeface="Calibri" panose="020F0502020204030204" pitchFamily="34" charset="0"/>
              </a:rPr>
              <a:t>i</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block was mined at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0</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is denoted by t</a:t>
            </a:r>
            <a:r>
              <a:rPr lang="el-GR" altLang="ko-KR" sz="2000" baseline="-25000" dirty="0">
                <a:latin typeface="Calibri" panose="020F0502020204030204" pitchFamily="34" charset="0"/>
                <a:cs typeface="Calibri" panose="020F0502020204030204" pitchFamily="34" charset="0"/>
              </a:rPr>
              <a:t>σ</a:t>
            </a:r>
            <a:r>
              <a:rPr lang="en-US" altLang="ko-KR" sz="2000" baseline="-25000" dirty="0" err="1" smtClean="0">
                <a:latin typeface="Calibri" panose="020F0502020204030204" pitchFamily="34" charset="0"/>
                <a:cs typeface="Calibri" panose="020F0502020204030204" pitchFamily="34" charset="0"/>
              </a:rPr>
              <a:t>i</a:t>
            </a:r>
            <a:r>
              <a:rPr lang="en-US" altLang="ko-KR" sz="2000" dirty="0" smtClean="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a:t>
            </a:r>
          </a:p>
          <a:p>
            <a:pPr lvl="1"/>
            <a:r>
              <a:rPr lang="en-US" altLang="ko-KR" sz="2000" dirty="0">
                <a:latin typeface="Calibri" panose="020F0502020204030204" pitchFamily="34" charset="0"/>
                <a:cs typeface="Calibri" panose="020F0502020204030204" pitchFamily="34" charset="0"/>
              </a:rPr>
              <a:t>For all A</a:t>
            </a:r>
            <a:r>
              <a:rPr lang="en-US" altLang="ko-KR" sz="2000" dirty="0" smtClean="0">
                <a:latin typeface="Calibri" panose="020F0502020204030204" pitchFamily="34" charset="0"/>
                <a:cs typeface="Calibri" panose="020F0502020204030204" pitchFamily="34" charset="0"/>
              </a:rPr>
              <a:t>′, q </a:t>
            </a:r>
            <a:r>
              <a:rPr lang="en-US" altLang="ko-KR" sz="2000" dirty="0">
                <a:latin typeface="Calibri" panose="020F0502020204030204" pitchFamily="34" charset="0"/>
                <a:cs typeface="Calibri" panose="020F0502020204030204" pitchFamily="34" charset="0"/>
              </a:rPr>
              <a:t>and </a:t>
            </a:r>
            <a:r>
              <a:rPr lang="en-US" altLang="ko-KR" sz="2000" dirty="0" smtClean="0">
                <a:latin typeface="Calibri" panose="020F0502020204030204" pitchFamily="34" charset="0"/>
                <a:cs typeface="Calibri" panose="020F0502020204030204" pitchFamily="34" charset="0"/>
              </a:rPr>
              <a:t>r</a:t>
            </a:r>
            <a:endParaRPr lang="en-US" altLang="ko-KR" sz="2000" dirty="0">
              <a:latin typeface="Calibri" panose="020F0502020204030204" pitchFamily="34" charset="0"/>
              <a:cs typeface="Calibri" panose="020F0502020204030204" pitchFamily="34" charset="0"/>
            </a:endParaRPr>
          </a:p>
        </p:txBody>
      </p:sp>
      <p:pic>
        <p:nvPicPr>
          <p:cNvPr id="3" name="그림 2"/>
          <p:cNvPicPr>
            <a:picLocks noChangeAspect="1"/>
          </p:cNvPicPr>
          <p:nvPr/>
        </p:nvPicPr>
        <p:blipFill>
          <a:blip r:embed="rId3"/>
          <a:stretch>
            <a:fillRect/>
          </a:stretch>
        </p:blipFill>
        <p:spPr>
          <a:xfrm>
            <a:off x="2657823" y="3822357"/>
            <a:ext cx="6876352" cy="469732"/>
          </a:xfrm>
          <a:prstGeom prst="rect">
            <a:avLst/>
          </a:prstGeom>
        </p:spPr>
      </p:pic>
      <p:pic>
        <p:nvPicPr>
          <p:cNvPr id="4" name="그림 3"/>
          <p:cNvPicPr>
            <a:picLocks noChangeAspect="1"/>
          </p:cNvPicPr>
          <p:nvPr/>
        </p:nvPicPr>
        <p:blipFill>
          <a:blip r:embed="rId4"/>
          <a:stretch>
            <a:fillRect/>
          </a:stretch>
        </p:blipFill>
        <p:spPr>
          <a:xfrm>
            <a:off x="3257153" y="5630560"/>
            <a:ext cx="5677692" cy="1095528"/>
          </a:xfrm>
          <a:prstGeom prst="rect">
            <a:avLst/>
          </a:prstGeom>
        </p:spPr>
      </p:pic>
    </p:spTree>
    <p:extLst>
      <p:ext uri="{BB962C8B-B14F-4D97-AF65-F5344CB8AC3E}">
        <p14:creationId xmlns:p14="http://schemas.microsoft.com/office/powerpoint/2010/main" val="24270044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5.5 Persistence and Progress</a:t>
            </a:r>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sz="2000" b="1" dirty="0">
                <a:latin typeface="Calibri" panose="020F0502020204030204" pitchFamily="34" charset="0"/>
                <a:cs typeface="Calibri" panose="020F0502020204030204" pitchFamily="34" charset="0"/>
              </a:rPr>
              <a:t>Lemma 8: Prove that </a:t>
            </a:r>
            <a:r>
              <a:rPr lang="en-US" altLang="ko-KR" sz="2000" b="1" dirty="0">
                <a:solidFill>
                  <a:srgbClr val="FF0000"/>
                </a:solidFill>
                <a:latin typeface="Calibri" panose="020F0502020204030204" pitchFamily="34" charset="0"/>
                <a:cs typeface="Calibri" panose="020F0502020204030204" pitchFamily="34" charset="0"/>
              </a:rPr>
              <a:t>P</a:t>
            </a:r>
            <a:r>
              <a:rPr lang="en-US" altLang="ko-KR" sz="2000" b="1" dirty="0" smtClean="0">
                <a:solidFill>
                  <a:srgbClr val="FF0000"/>
                </a:solidFill>
                <a:latin typeface="Calibri" panose="020F0502020204030204" pitchFamily="34" charset="0"/>
                <a:cs typeface="Calibri" panose="020F0502020204030204" pitchFamily="34" charset="0"/>
              </a:rPr>
              <a:t>rogress</a:t>
            </a:r>
            <a:r>
              <a:rPr lang="en-US" altLang="ko-KR" sz="2000" b="1" dirty="0" smtClean="0">
                <a:latin typeface="Calibri" panose="020F0502020204030204" pitchFamily="34" charset="0"/>
                <a:cs typeface="Calibri" panose="020F0502020204030204" pitchFamily="34" charset="0"/>
              </a:rPr>
              <a:t> </a:t>
            </a:r>
            <a:r>
              <a:rPr lang="en-US" altLang="ko-KR" sz="2000" b="1" dirty="0">
                <a:latin typeface="Calibri" panose="020F0502020204030204" pitchFamily="34" charset="0"/>
                <a:cs typeface="Calibri" panose="020F0502020204030204" pitchFamily="34" charset="0"/>
              </a:rPr>
              <a:t>holds when Δ=0 and there are a small number of attackers.</a:t>
            </a:r>
          </a:p>
          <a:p>
            <a:pPr>
              <a:lnSpc>
                <a:spcPct val="114000"/>
              </a:lnSpc>
            </a:pPr>
            <a:endParaRPr lang="en-US" altLang="ko-KR" sz="2000" b="1" dirty="0" smtClean="0">
              <a:latin typeface="Calibri" panose="020F0502020204030204" pitchFamily="34" charset="0"/>
              <a:cs typeface="Calibri" panose="020F0502020204030204" pitchFamily="34" charset="0"/>
            </a:endParaRPr>
          </a:p>
          <a:p>
            <a:pPr>
              <a:lnSpc>
                <a:spcPct val="114000"/>
              </a:lnSpc>
            </a:pPr>
            <a:r>
              <a:rPr lang="en-US" altLang="ko-KR" sz="2000" b="1" dirty="0" smtClean="0">
                <a:solidFill>
                  <a:srgbClr val="FF0000"/>
                </a:solidFill>
                <a:latin typeface="Calibri" panose="020F0502020204030204" pitchFamily="34" charset="0"/>
                <a:cs typeface="Calibri" panose="020F0502020204030204" pitchFamily="34" charset="0"/>
              </a:rPr>
              <a:t>Proof </a:t>
            </a:r>
            <a:r>
              <a:rPr lang="en-US" altLang="ko-KR" sz="2000" b="1" dirty="0">
                <a:solidFill>
                  <a:srgbClr val="FF0000"/>
                </a:solidFill>
                <a:latin typeface="Calibri" panose="020F0502020204030204" pitchFamily="34" charset="0"/>
                <a:cs typeface="Calibri" panose="020F0502020204030204" pitchFamily="34" charset="0"/>
              </a:rPr>
              <a:t>of P</a:t>
            </a:r>
            <a:r>
              <a:rPr lang="en-US" altLang="ko-KR" sz="2000" b="1" dirty="0" smtClean="0">
                <a:solidFill>
                  <a:srgbClr val="FF0000"/>
                </a:solidFill>
                <a:latin typeface="Calibri" panose="020F0502020204030204" pitchFamily="34" charset="0"/>
                <a:cs typeface="Calibri" panose="020F0502020204030204" pitchFamily="34" charset="0"/>
              </a:rPr>
              <a:t>rogress</a:t>
            </a:r>
            <a:r>
              <a:rPr lang="en-US" altLang="ko-KR" sz="2000" dirty="0">
                <a:solidFill>
                  <a:srgbClr val="FF0000"/>
                </a:solidFill>
                <a:latin typeface="Calibri" panose="020F0502020204030204" pitchFamily="34" charset="0"/>
                <a:cs typeface="Calibri" panose="020F0502020204030204" pitchFamily="34" charset="0"/>
              </a:rPr>
              <a:t>:</a:t>
            </a:r>
          </a:p>
          <a:p>
            <a:pPr lvl="1">
              <a:lnSpc>
                <a:spcPct val="114000"/>
              </a:lnSpc>
            </a:pPr>
            <a:r>
              <a:rPr lang="en-US" altLang="ko-KR" sz="2000" dirty="0">
                <a:latin typeface="Calibri" panose="020F0502020204030204" pitchFamily="34" charset="0"/>
                <a:cs typeface="Calibri" panose="020F0502020204030204" pitchFamily="34" charset="0"/>
              </a:rPr>
              <a:t>target:</a:t>
            </a:r>
          </a:p>
          <a:p>
            <a:pPr lvl="2">
              <a:lnSpc>
                <a:spcPct val="114000"/>
              </a:lnSpc>
            </a:pPr>
            <a:r>
              <a:rPr lang="en-US" altLang="ko-KR" dirty="0">
                <a:latin typeface="Calibri" panose="020F0502020204030204" pitchFamily="34" charset="0"/>
                <a:cs typeface="Calibri" panose="020F0502020204030204" pitchFamily="34" charset="0"/>
              </a:rPr>
              <a:t>Given </a:t>
            </a:r>
            <a:r>
              <a:rPr lang="en-US" altLang="ko-KR" b="1" dirty="0" smtClean="0">
                <a:latin typeface="Calibri" panose="020F0502020204030204" pitchFamily="34" charset="0"/>
                <a:cs typeface="Calibri" panose="020F0502020204030204" pitchFamily="34" charset="0"/>
              </a:rPr>
              <a:t>ϵ &gt; 0</a:t>
            </a:r>
            <a:r>
              <a:rPr lang="en-US" altLang="ko-KR" dirty="0">
                <a:latin typeface="Calibri" panose="020F0502020204030204" pitchFamily="34" charset="0"/>
                <a:cs typeface="Calibri" panose="020F0502020204030204" pitchFamily="34" charset="0"/>
              </a:rPr>
              <a:t>, finding δ such that at every step </a:t>
            </a:r>
            <a:r>
              <a:rPr lang="en-US" altLang="ko-KR" dirty="0" err="1" smtClean="0">
                <a:latin typeface="Calibri" panose="020F0502020204030204" pitchFamily="34" charset="0"/>
                <a:cs typeface="Calibri" panose="020F0502020204030204" pitchFamily="34" charset="0"/>
              </a:rPr>
              <a:t>t</a:t>
            </a:r>
            <a:r>
              <a:rPr lang="en-US" altLang="ko-KR" baseline="-25000" dirty="0" err="1" smtClean="0">
                <a:latin typeface="Calibri" panose="020F0502020204030204" pitchFamily="34" charset="0"/>
                <a:cs typeface="Calibri" panose="020F0502020204030204" pitchFamily="34" charset="0"/>
              </a:rPr>
              <a:t>0</a:t>
            </a:r>
            <a:r>
              <a:rPr lang="en-US" altLang="ko-KR" baseline="-25000" dirty="0" smtClean="0">
                <a:latin typeface="Calibri" panose="020F0502020204030204" pitchFamily="34" charset="0"/>
                <a:cs typeface="Calibri" panose="020F0502020204030204" pitchFamily="34" charset="0"/>
              </a:rPr>
              <a:t> </a:t>
            </a:r>
            <a:r>
              <a:rPr lang="en-US" altLang="ko-KR" dirty="0" smtClean="0">
                <a:latin typeface="Calibri" panose="020F0502020204030204" pitchFamily="34" charset="0"/>
                <a:cs typeface="Calibri" panose="020F0502020204030204" pitchFamily="34" charset="0"/>
              </a:rPr>
              <a:t>≤ </a:t>
            </a:r>
            <a:r>
              <a:rPr lang="en-US" altLang="ko-KR" dirty="0" err="1" smtClean="0">
                <a:latin typeface="Calibri" panose="020F0502020204030204" pitchFamily="34" charset="0"/>
                <a:cs typeface="Calibri" panose="020F0502020204030204" pitchFamily="34" charset="0"/>
              </a:rPr>
              <a:t>t</a:t>
            </a:r>
            <a:r>
              <a:rPr lang="en-US" altLang="ko-KR" baseline="-25000" dirty="0" err="1" smtClean="0">
                <a:latin typeface="Calibri" panose="020F0502020204030204" pitchFamily="34" charset="0"/>
                <a:cs typeface="Calibri" panose="020F0502020204030204" pitchFamily="34" charset="0"/>
              </a:rPr>
              <a:t>f</a:t>
            </a:r>
            <a:r>
              <a:rPr lang="en-US" altLang="ko-KR" dirty="0" smtClean="0">
                <a:latin typeface="Calibri" panose="020F0502020204030204" pitchFamily="34" charset="0"/>
                <a:cs typeface="Calibri" panose="020F0502020204030204" pitchFamily="34" charset="0"/>
              </a:rPr>
              <a:t> </a:t>
            </a:r>
            <a:r>
              <a:rPr lang="en-US" altLang="ko-KR" dirty="0">
                <a:latin typeface="Calibri" panose="020F0502020204030204" pitchFamily="34" charset="0"/>
                <a:cs typeface="Calibri" panose="020F0502020204030204" pitchFamily="34" charset="0"/>
              </a:rPr>
              <a:t>the progression holds with probability 1 - ϵ.</a:t>
            </a:r>
          </a:p>
          <a:p>
            <a:pPr lvl="1">
              <a:lnSpc>
                <a:spcPct val="114000"/>
              </a:lnSpc>
            </a:pPr>
            <a:r>
              <a:rPr lang="en-US" altLang="ko-KR" sz="2000" dirty="0">
                <a:latin typeface="Calibri" panose="020F0502020204030204" pitchFamily="34" charset="0"/>
                <a:cs typeface="Calibri" panose="020F0502020204030204" pitchFamily="34" charset="0"/>
              </a:rPr>
              <a:t>Conditions to progress:</a:t>
            </a:r>
          </a:p>
          <a:p>
            <a:pPr lvl="2">
              <a:lnSpc>
                <a:spcPct val="114000"/>
              </a:lnSpc>
            </a:pPr>
            <a:r>
              <a:rPr lang="en-US" altLang="ko-KR" dirty="0">
                <a:latin typeface="Calibri" panose="020F0502020204030204" pitchFamily="34" charset="0"/>
                <a:cs typeface="Calibri" panose="020F0502020204030204" pitchFamily="34" charset="0"/>
              </a:rPr>
              <a:t>There must be a high probability that all blocks will be mined in the period [</a:t>
            </a:r>
            <a:r>
              <a:rPr lang="en-US" altLang="ko-KR" dirty="0" err="1">
                <a:latin typeface="Calibri" panose="020F0502020204030204" pitchFamily="34" charset="0"/>
                <a:cs typeface="Calibri" panose="020F0502020204030204" pitchFamily="34" charset="0"/>
              </a:rPr>
              <a:t>t</a:t>
            </a:r>
            <a:r>
              <a:rPr lang="en-US" altLang="ko-KR" baseline="-25000" dirty="0" err="1">
                <a:latin typeface="Calibri" panose="020F0502020204030204" pitchFamily="34" charset="0"/>
                <a:cs typeface="Calibri" panose="020F0502020204030204" pitchFamily="34" charset="0"/>
              </a:rPr>
              <a:t>0</a:t>
            </a:r>
            <a:r>
              <a:rPr lang="en-US" altLang="ko-KR" dirty="0">
                <a:latin typeface="Calibri" panose="020F0502020204030204" pitchFamily="34" charset="0"/>
                <a:cs typeface="Calibri" panose="020F0502020204030204" pitchFamily="34" charset="0"/>
              </a:rPr>
              <a:t>, </a:t>
            </a:r>
            <a:r>
              <a:rPr lang="en-US" altLang="ko-KR" dirty="0" err="1">
                <a:latin typeface="Calibri" panose="020F0502020204030204" pitchFamily="34" charset="0"/>
                <a:cs typeface="Calibri" panose="020F0502020204030204" pitchFamily="34" charset="0"/>
              </a:rPr>
              <a:t>t</a:t>
            </a:r>
            <a:r>
              <a:rPr lang="en-US" altLang="ko-KR" baseline="-25000" dirty="0" err="1">
                <a:latin typeface="Calibri" panose="020F0502020204030204" pitchFamily="34" charset="0"/>
                <a:cs typeface="Calibri" panose="020F0502020204030204" pitchFamily="34" charset="0"/>
              </a:rPr>
              <a:t>0</a:t>
            </a:r>
            <a:r>
              <a:rPr lang="en-US" altLang="ko-KR" dirty="0" err="1">
                <a:latin typeface="Calibri" panose="020F0502020204030204" pitchFamily="34" charset="0"/>
                <a:cs typeface="Calibri" panose="020F0502020204030204" pitchFamily="34" charset="0"/>
              </a:rPr>
              <a:t>+δ</a:t>
            </a:r>
            <a:r>
              <a:rPr lang="en-US" altLang="ko-KR" dirty="0">
                <a:latin typeface="Calibri" panose="020F0502020204030204" pitchFamily="34" charset="0"/>
                <a:cs typeface="Calibri" panose="020F0502020204030204" pitchFamily="34" charset="0"/>
              </a:rPr>
              <a:t>] in which the first r honest blocks after </a:t>
            </a:r>
            <a:r>
              <a:rPr lang="en-US" altLang="ko-KR" dirty="0" err="1">
                <a:latin typeface="Calibri" panose="020F0502020204030204" pitchFamily="34" charset="0"/>
                <a:cs typeface="Calibri" panose="020F0502020204030204" pitchFamily="34" charset="0"/>
              </a:rPr>
              <a:t>t</a:t>
            </a:r>
            <a:r>
              <a:rPr lang="en-US" altLang="ko-KR" baseline="-25000" dirty="0" err="1">
                <a:latin typeface="Calibri" panose="020F0502020204030204" pitchFamily="34" charset="0"/>
                <a:cs typeface="Calibri" panose="020F0502020204030204" pitchFamily="34" charset="0"/>
              </a:rPr>
              <a:t>0</a:t>
            </a:r>
            <a:r>
              <a:rPr lang="en-US" altLang="ko-KR" dirty="0">
                <a:latin typeface="Calibri" panose="020F0502020204030204" pitchFamily="34" charset="0"/>
                <a:cs typeface="Calibri" panose="020F0502020204030204" pitchFamily="34" charset="0"/>
              </a:rPr>
              <a:t> have been mined.</a:t>
            </a:r>
          </a:p>
          <a:p>
            <a:pPr lvl="1">
              <a:lnSpc>
                <a:spcPct val="114000"/>
              </a:lnSpc>
            </a:pPr>
            <a:r>
              <a:rPr lang="en-US" altLang="ko-KR" sz="2000" dirty="0">
                <a:latin typeface="Calibri" panose="020F0502020204030204" pitchFamily="34" charset="0"/>
                <a:cs typeface="Calibri" panose="020F0502020204030204" pitchFamily="34" charset="0"/>
              </a:rPr>
              <a:t>If an attacker wants to exclude the first r honest blocks:</a:t>
            </a:r>
          </a:p>
          <a:p>
            <a:pPr lvl="2">
              <a:lnSpc>
                <a:spcPct val="114000"/>
              </a:lnSpc>
            </a:pPr>
            <a:r>
              <a:rPr lang="en-US" altLang="ko-KR" dirty="0">
                <a:latin typeface="Calibri" panose="020F0502020204030204" pitchFamily="34" charset="0"/>
                <a:cs typeface="Calibri" panose="020F0502020204030204" pitchFamily="34" charset="0"/>
              </a:rPr>
              <a:t>To exclude a block from </a:t>
            </a:r>
            <a:r>
              <a:rPr lang="en-US" altLang="ko-KR" dirty="0" err="1">
                <a:latin typeface="Calibri" panose="020F0502020204030204" pitchFamily="34" charset="0"/>
                <a:cs typeface="Calibri" panose="020F0502020204030204" pitchFamily="34" charset="0"/>
              </a:rPr>
              <a:t>B</a:t>
            </a:r>
            <a:r>
              <a:rPr lang="en-US" altLang="ko-KR" baseline="30000" dirty="0" err="1">
                <a:latin typeface="Calibri" panose="020F0502020204030204" pitchFamily="34" charset="0"/>
                <a:cs typeface="Calibri" panose="020F0502020204030204" pitchFamily="34" charset="0"/>
              </a:rPr>
              <a:t>σ</a:t>
            </a:r>
            <a:r>
              <a:rPr lang="en-US" altLang="ko-KR" dirty="0">
                <a:latin typeface="Calibri" panose="020F0502020204030204" pitchFamily="34" charset="0"/>
                <a:cs typeface="Calibri" panose="020F0502020204030204" pitchFamily="34" charset="0"/>
              </a:rPr>
              <a:t>(</a:t>
            </a:r>
            <a:r>
              <a:rPr lang="en-US" altLang="ko-KR" dirty="0" err="1">
                <a:latin typeface="Calibri" panose="020F0502020204030204" pitchFamily="34" charset="0"/>
                <a:cs typeface="Calibri" panose="020F0502020204030204" pitchFamily="34" charset="0"/>
              </a:rPr>
              <a:t>t</a:t>
            </a:r>
            <a:r>
              <a:rPr lang="en-US" altLang="ko-KR" baseline="-25000" dirty="0" err="1">
                <a:latin typeface="Calibri" panose="020F0502020204030204" pitchFamily="34" charset="0"/>
                <a:cs typeface="Calibri" panose="020F0502020204030204" pitchFamily="34" charset="0"/>
              </a:rPr>
              <a:t>0</a:t>
            </a:r>
            <a:r>
              <a:rPr lang="en-US" altLang="ko-KR" dirty="0" err="1">
                <a:latin typeface="Calibri" panose="020F0502020204030204" pitchFamily="34" charset="0"/>
                <a:cs typeface="Calibri" panose="020F0502020204030204" pitchFamily="34" charset="0"/>
              </a:rPr>
              <a:t>,r</a:t>
            </a:r>
            <a:r>
              <a:rPr lang="en-US" altLang="ko-KR" dirty="0">
                <a:latin typeface="Calibri" panose="020F0502020204030204" pitchFamily="34" charset="0"/>
                <a:cs typeface="Calibri" panose="020F0502020204030204" pitchFamily="34" charset="0"/>
              </a:rPr>
              <a:t>), the attacker must build a chain that does not contain that block.</a:t>
            </a:r>
          </a:p>
          <a:p>
            <a:pPr lvl="2">
              <a:lnSpc>
                <a:spcPct val="114000"/>
              </a:lnSpc>
            </a:pPr>
            <a:r>
              <a:rPr lang="en-US" altLang="ko-KR" dirty="0">
                <a:latin typeface="Calibri" panose="020F0502020204030204" pitchFamily="34" charset="0"/>
                <a:cs typeface="Calibri" panose="020F0502020204030204" pitchFamily="34" charset="0"/>
              </a:rPr>
              <a:t>Divide into </a:t>
            </a:r>
            <a:r>
              <a:rPr lang="en-US" altLang="ko-KR" b="1" dirty="0">
                <a:latin typeface="Calibri" panose="020F0502020204030204" pitchFamily="34" charset="0"/>
                <a:cs typeface="Calibri" panose="020F0502020204030204" pitchFamily="34" charset="0"/>
              </a:rPr>
              <a:t>several </a:t>
            </a:r>
            <a:r>
              <a:rPr lang="en-US" altLang="ko-KR" b="1" dirty="0" err="1">
                <a:latin typeface="Calibri" panose="020F0502020204030204" pitchFamily="34" charset="0"/>
                <a:cs typeface="Calibri" panose="020F0502020204030204" pitchFamily="34" charset="0"/>
              </a:rPr>
              <a:t>subraces</a:t>
            </a:r>
            <a:r>
              <a:rPr lang="en-US" altLang="ko-KR" b="1" dirty="0">
                <a:latin typeface="Calibri" panose="020F0502020204030204" pitchFamily="34" charset="0"/>
                <a:cs typeface="Calibri" panose="020F0502020204030204" pitchFamily="34" charset="0"/>
              </a:rPr>
              <a:t> </a:t>
            </a:r>
            <a:r>
              <a:rPr lang="en-US" altLang="ko-KR" dirty="0">
                <a:latin typeface="Calibri" panose="020F0502020204030204" pitchFamily="34" charset="0"/>
                <a:cs typeface="Calibri" panose="020F0502020204030204" pitchFamily="34" charset="0"/>
              </a:rPr>
              <a:t>between the </a:t>
            </a:r>
            <a:r>
              <a:rPr lang="en-US" altLang="ko-KR" b="1" dirty="0">
                <a:latin typeface="Calibri" panose="020F0502020204030204" pitchFamily="34" charset="0"/>
                <a:cs typeface="Calibri" panose="020F0502020204030204" pitchFamily="34" charset="0"/>
              </a:rPr>
              <a:t>attacker's subtree </a:t>
            </a:r>
            <a:r>
              <a:rPr lang="en-US" altLang="ko-KR" dirty="0">
                <a:latin typeface="Calibri" panose="020F0502020204030204" pitchFamily="34" charset="0"/>
                <a:cs typeface="Calibri" panose="020F0502020204030204" pitchFamily="34" charset="0"/>
              </a:rPr>
              <a:t>and the </a:t>
            </a:r>
            <a:r>
              <a:rPr lang="en-US" altLang="ko-KR" b="1" dirty="0">
                <a:latin typeface="Calibri" panose="020F0502020204030204" pitchFamily="34" charset="0"/>
                <a:cs typeface="Calibri" panose="020F0502020204030204" pitchFamily="34" charset="0"/>
              </a:rPr>
              <a:t>honest chain</a:t>
            </a:r>
            <a:r>
              <a:rPr lang="en-US" altLang="ko-KR"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9004006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5.5 Persistence and Progress</a:t>
            </a:r>
          </a:p>
        </p:txBody>
      </p:sp>
      <p:sp>
        <p:nvSpPr>
          <p:cNvPr id="9" name="텍스트 개체 틀 8"/>
          <p:cNvSpPr>
            <a:spLocks noGrp="1"/>
          </p:cNvSpPr>
          <p:nvPr>
            <p:ph type="body" sz="quarter" idx="10"/>
          </p:nvPr>
        </p:nvSpPr>
        <p:spPr>
          <a:xfrm>
            <a:off x="389457" y="1046435"/>
            <a:ext cx="11414125" cy="5725068"/>
          </a:xfrm>
        </p:spPr>
        <p:txBody>
          <a:bodyPr>
            <a:noAutofit/>
          </a:bodyPr>
          <a:lstStyle/>
          <a:p>
            <a:pPr>
              <a:lnSpc>
                <a:spcPct val="114000"/>
              </a:lnSpc>
            </a:pPr>
            <a:r>
              <a:rPr lang="en-US" altLang="ko-KR" sz="2000" b="1" dirty="0" smtClean="0">
                <a:latin typeface="Calibri" panose="020F0502020204030204" pitchFamily="34" charset="0"/>
                <a:cs typeface="Calibri" panose="020F0502020204030204" pitchFamily="34" charset="0"/>
              </a:rPr>
              <a:t>Probability calculation:</a:t>
            </a:r>
          </a:p>
          <a:p>
            <a:pPr lvl="1">
              <a:lnSpc>
                <a:spcPct val="114000"/>
              </a:lnSpc>
            </a:pPr>
            <a:r>
              <a:rPr lang="en-US" altLang="ko-KR" sz="2000" dirty="0" smtClean="0">
                <a:latin typeface="Calibri" panose="020F0502020204030204" pitchFamily="34" charset="0"/>
                <a:cs typeface="Calibri" panose="020F0502020204030204" pitchFamily="34" charset="0"/>
              </a:rPr>
              <a:t>Given the attacker strategy A, the probability that the first r honest blocks after </a:t>
            </a:r>
            <a:r>
              <a:rPr lang="en-US" altLang="ko-KR" sz="2000" dirty="0" err="1" smtClean="0">
                <a:latin typeface="Calibri" panose="020F0502020204030204" pitchFamily="34" charset="0"/>
                <a:cs typeface="Calibri" panose="020F0502020204030204" pitchFamily="34" charset="0"/>
              </a:rPr>
              <a:t>t</a:t>
            </a:r>
            <a:r>
              <a:rPr lang="en-US" altLang="ko-KR" sz="2000" baseline="-25000" dirty="0" err="1" smtClean="0">
                <a:latin typeface="Calibri" panose="020F0502020204030204" pitchFamily="34" charset="0"/>
                <a:cs typeface="Calibri" panose="020F0502020204030204" pitchFamily="34" charset="0"/>
              </a:rPr>
              <a:t>0</a:t>
            </a:r>
            <a:r>
              <a:rPr lang="en-US" altLang="ko-KR" sz="2000" dirty="0" smtClean="0">
                <a:latin typeface="Calibri" panose="020F0502020204030204" pitchFamily="34" charset="0"/>
                <a:cs typeface="Calibri" panose="020F0502020204030204" pitchFamily="34" charset="0"/>
              </a:rPr>
              <a:t> will not remain permanently in the main chain is denoted by </a:t>
            </a:r>
            <a:r>
              <a:rPr lang="en-US" altLang="ko-KR" sz="2000" b="1" dirty="0" err="1" smtClean="0">
                <a:latin typeface="Calibri" panose="020F0502020204030204" pitchFamily="34" charset="0"/>
                <a:cs typeface="Calibri" panose="020F0502020204030204" pitchFamily="34" charset="0"/>
              </a:rPr>
              <a:t>P</a:t>
            </a:r>
            <a:r>
              <a:rPr lang="en-US" altLang="ko-KR" sz="2000" b="1" baseline="-25000" dirty="0" err="1" smtClean="0">
                <a:latin typeface="Calibri" panose="020F0502020204030204" pitchFamily="34" charset="0"/>
                <a:cs typeface="Calibri" panose="020F0502020204030204" pitchFamily="34" charset="0"/>
              </a:rPr>
              <a:t>1</a:t>
            </a:r>
            <a:r>
              <a:rPr lang="en-US" altLang="ko-KR" sz="2000" b="1" dirty="0" smtClean="0">
                <a:latin typeface="Calibri" panose="020F0502020204030204" pitchFamily="34" charset="0"/>
                <a:cs typeface="Calibri" panose="020F0502020204030204" pitchFamily="34" charset="0"/>
              </a:rPr>
              <a:t>(</a:t>
            </a:r>
            <a:r>
              <a:rPr lang="en-US" altLang="ko-KR" sz="2000" b="1" dirty="0" err="1" smtClean="0">
                <a:latin typeface="Calibri" panose="020F0502020204030204" pitchFamily="34" charset="0"/>
                <a:cs typeface="Calibri" panose="020F0502020204030204" pitchFamily="34" charset="0"/>
              </a:rPr>
              <a:t>A,t</a:t>
            </a:r>
            <a:r>
              <a:rPr lang="en-US" altLang="ko-KR" sz="2000" b="1" baseline="-25000" dirty="0" err="1" smtClean="0">
                <a:latin typeface="Calibri" panose="020F0502020204030204" pitchFamily="34" charset="0"/>
                <a:cs typeface="Calibri" panose="020F0502020204030204" pitchFamily="34" charset="0"/>
              </a:rPr>
              <a:t>0</a:t>
            </a:r>
            <a:r>
              <a:rPr lang="en-US" altLang="ko-KR" sz="2000" b="1" dirty="0" err="1" smtClean="0">
                <a:latin typeface="Calibri" panose="020F0502020204030204" pitchFamily="34" charset="0"/>
                <a:cs typeface="Calibri" panose="020F0502020204030204" pitchFamily="34" charset="0"/>
              </a:rPr>
              <a:t>,r</a:t>
            </a:r>
            <a:r>
              <a:rPr lang="en-US" altLang="ko-KR" sz="2000" b="1" dirty="0" smtClean="0">
                <a:latin typeface="Calibri" panose="020F0502020204030204" pitchFamily="34" charset="0"/>
                <a:cs typeface="Calibri" panose="020F0502020204030204" pitchFamily="34" charset="0"/>
              </a:rPr>
              <a:t>)</a:t>
            </a:r>
            <a:r>
              <a:rPr lang="en-US" altLang="ko-KR" sz="2000" dirty="0" smtClean="0">
                <a:latin typeface="Calibri" panose="020F0502020204030204" pitchFamily="34" charset="0"/>
                <a:cs typeface="Calibri" panose="020F0502020204030204" pitchFamily="34" charset="0"/>
              </a:rPr>
              <a:t>. It</a:t>
            </a:r>
            <a:r>
              <a:rPr lang="ko-KR" altLang="en-US" sz="2000" dirty="0">
                <a:latin typeface="Calibri" panose="020F0502020204030204" pitchFamily="34" charset="0"/>
                <a:cs typeface="Calibri" panose="020F0502020204030204" pitchFamily="34" charset="0"/>
              </a:rPr>
              <a:t> </a:t>
            </a:r>
            <a:r>
              <a:rPr lang="en-US" altLang="ko-KR" sz="2000" dirty="0" smtClean="0">
                <a:latin typeface="Calibri" panose="020F0502020204030204" pitchFamily="34" charset="0"/>
                <a:cs typeface="Calibri" panose="020F0502020204030204" pitchFamily="34" charset="0"/>
              </a:rPr>
              <a:t>can </a:t>
            </a:r>
            <a:r>
              <a:rPr lang="en-US" altLang="ko-KR" sz="2000" dirty="0">
                <a:latin typeface="Calibri" panose="020F0502020204030204" pitchFamily="34" charset="0"/>
                <a:cs typeface="Calibri" panose="020F0502020204030204" pitchFamily="34" charset="0"/>
              </a:rPr>
              <a:t>hold using </a:t>
            </a:r>
            <a:r>
              <a:rPr lang="en-US" altLang="ko-KR" sz="2000" dirty="0" smtClean="0">
                <a:latin typeface="Calibri" panose="020F0502020204030204" pitchFamily="34" charset="0"/>
                <a:cs typeface="Calibri" panose="020F0502020204030204" pitchFamily="34" charset="0"/>
              </a:rPr>
              <a:t>Poisson </a:t>
            </a:r>
            <a:r>
              <a:rPr lang="en-US" altLang="ko-KR" sz="2000" dirty="0">
                <a:latin typeface="Calibri" panose="020F0502020204030204" pitchFamily="34" charset="0"/>
                <a:cs typeface="Calibri" panose="020F0502020204030204" pitchFamily="34" charset="0"/>
              </a:rPr>
              <a:t>tail </a:t>
            </a:r>
            <a:r>
              <a:rPr lang="en-US" altLang="ko-KR" sz="2000" dirty="0" smtClean="0">
                <a:latin typeface="Calibri" panose="020F0502020204030204" pitchFamily="34" charset="0"/>
                <a:cs typeface="Calibri" panose="020F0502020204030204" pitchFamily="34" charset="0"/>
              </a:rPr>
              <a:t>bounds.</a:t>
            </a:r>
            <a:endParaRPr lang="en-US" altLang="ko-KR" sz="2000" dirty="0" smtClean="0">
              <a:latin typeface="Calibri" panose="020F0502020204030204" pitchFamily="34" charset="0"/>
              <a:cs typeface="Calibri" panose="020F0502020204030204" pitchFamily="34" charset="0"/>
            </a:endParaRPr>
          </a:p>
          <a:p>
            <a:pPr lvl="1">
              <a:lnSpc>
                <a:spcPct val="114000"/>
              </a:lnSpc>
            </a:pPr>
            <a:r>
              <a:rPr lang="en-US" altLang="ko-KR" sz="2000" dirty="0" smtClean="0">
                <a:latin typeface="Calibri" panose="020F0502020204030204" pitchFamily="34" charset="0"/>
                <a:cs typeface="Calibri" panose="020F0502020204030204" pitchFamily="34" charset="0"/>
              </a:rPr>
              <a:t>Calculate the </a:t>
            </a:r>
            <a:r>
              <a:rPr lang="en-US" altLang="ko-KR" sz="2000" dirty="0">
                <a:latin typeface="Calibri" panose="020F0502020204030204" pitchFamily="34" charset="0"/>
                <a:cs typeface="Calibri" panose="020F0502020204030204" pitchFamily="34" charset="0"/>
              </a:rPr>
              <a:t>probability </a:t>
            </a:r>
            <a:r>
              <a:rPr lang="en-US" altLang="ko-KR" sz="2000" b="1" dirty="0" err="1" smtClean="0">
                <a:latin typeface="Calibri" panose="020F0502020204030204" pitchFamily="34" charset="0"/>
                <a:cs typeface="Calibri" panose="020F0502020204030204" pitchFamily="34" charset="0"/>
              </a:rPr>
              <a:t>P</a:t>
            </a:r>
            <a:r>
              <a:rPr lang="en-US" altLang="ko-KR" sz="2000" b="1" baseline="-25000" dirty="0" err="1" smtClean="0">
                <a:latin typeface="Calibri" panose="020F0502020204030204" pitchFamily="34" charset="0"/>
                <a:cs typeface="Calibri" panose="020F0502020204030204" pitchFamily="34" charset="0"/>
              </a:rPr>
              <a:t>2</a:t>
            </a:r>
            <a:r>
              <a:rPr lang="en-US" altLang="ko-KR" sz="2000" b="1" dirty="0" smtClean="0">
                <a:latin typeface="Calibri" panose="020F0502020204030204" pitchFamily="34" charset="0"/>
                <a:cs typeface="Calibri" panose="020F0502020204030204" pitchFamily="34" charset="0"/>
              </a:rPr>
              <a:t>(</a:t>
            </a:r>
            <a:r>
              <a:rPr lang="en-US" altLang="ko-KR" sz="2000" b="1" dirty="0" err="1" smtClean="0">
                <a:latin typeface="Calibri" panose="020F0502020204030204" pitchFamily="34" charset="0"/>
                <a:cs typeface="Calibri" panose="020F0502020204030204" pitchFamily="34" charset="0"/>
              </a:rPr>
              <a:t>A,δ,r</a:t>
            </a:r>
            <a:r>
              <a:rPr lang="en-US" altLang="ko-KR" sz="2000" b="1" dirty="0" smtClean="0">
                <a:latin typeface="Calibri" panose="020F0502020204030204" pitchFamily="34" charset="0"/>
                <a:cs typeface="Calibri" panose="020F0502020204030204" pitchFamily="34" charset="0"/>
              </a:rPr>
              <a:t>) </a:t>
            </a:r>
            <a:r>
              <a:rPr lang="en-US" altLang="ko-KR" sz="2000" dirty="0" smtClean="0">
                <a:latin typeface="Calibri" panose="020F0502020204030204" pitchFamily="34" charset="0"/>
                <a:cs typeface="Calibri" panose="020F0502020204030204" pitchFamily="34" charset="0"/>
              </a:rPr>
              <a:t>that </a:t>
            </a:r>
            <a:r>
              <a:rPr lang="en-US" altLang="ko-KR" sz="2000" dirty="0" smtClean="0">
                <a:latin typeface="Calibri" panose="020F0502020204030204" pitchFamily="34" charset="0"/>
                <a:cs typeface="Calibri" panose="020F0502020204030204" pitchFamily="34" charset="0"/>
              </a:rPr>
              <a:t>there are </a:t>
            </a:r>
            <a:r>
              <a:rPr lang="en-US" altLang="ko-KR" sz="2000" b="1" dirty="0" smtClean="0">
                <a:latin typeface="Calibri" panose="020F0502020204030204" pitchFamily="34" charset="0"/>
                <a:cs typeface="Calibri" panose="020F0502020204030204" pitchFamily="34" charset="0"/>
              </a:rPr>
              <a:t>r</a:t>
            </a:r>
            <a:r>
              <a:rPr lang="en-US" altLang="ko-KR" sz="2000" dirty="0" smtClean="0">
                <a:latin typeface="Calibri" panose="020F0502020204030204" pitchFamily="34" charset="0"/>
                <a:cs typeface="Calibri" panose="020F0502020204030204" pitchFamily="34" charset="0"/>
              </a:rPr>
              <a:t> honest blocks within period </a:t>
            </a:r>
            <a:r>
              <a:rPr lang="en-US" altLang="ko-KR" sz="2000" b="1" dirty="0" smtClean="0">
                <a:latin typeface="Calibri" panose="020F0502020204030204" pitchFamily="34" charset="0"/>
                <a:cs typeface="Calibri" panose="020F0502020204030204" pitchFamily="34" charset="0"/>
              </a:rPr>
              <a:t>δ</a:t>
            </a:r>
            <a:r>
              <a:rPr lang="en-US" altLang="ko-KR" sz="2000" dirty="0" smtClean="0">
                <a:latin typeface="Calibri" panose="020F0502020204030204" pitchFamily="34" charset="0"/>
                <a:cs typeface="Calibri" panose="020F0502020204030204" pitchFamily="34" charset="0"/>
              </a:rPr>
              <a:t> using the </a:t>
            </a:r>
            <a:r>
              <a:rPr lang="en-US" altLang="ko-KR" sz="2000" dirty="0" err="1" smtClean="0">
                <a:latin typeface="Calibri" panose="020F0502020204030204" pitchFamily="34" charset="0"/>
                <a:cs typeface="Calibri" panose="020F0502020204030204" pitchFamily="34" charset="0"/>
              </a:rPr>
              <a:t>Erlang</a:t>
            </a:r>
            <a:r>
              <a:rPr lang="en-US" altLang="ko-KR" sz="2000" dirty="0" smtClean="0">
                <a:latin typeface="Calibri" panose="020F0502020204030204" pitchFamily="34" charset="0"/>
                <a:cs typeface="Calibri" panose="020F0502020204030204" pitchFamily="34" charset="0"/>
              </a:rPr>
              <a:t> distribution.</a:t>
            </a:r>
          </a:p>
          <a:p>
            <a:pPr>
              <a:lnSpc>
                <a:spcPct val="114000"/>
              </a:lnSpc>
            </a:pPr>
            <a:r>
              <a:rPr lang="en-US" altLang="ko-KR" sz="2000" b="1" dirty="0">
                <a:latin typeface="Calibri" panose="020F0502020204030204" pitchFamily="34" charset="0"/>
                <a:cs typeface="Calibri" panose="020F0502020204030204" pitchFamily="34" charset="0"/>
              </a:rPr>
              <a:t>Final Probability </a:t>
            </a:r>
            <a:r>
              <a:rPr lang="en-US" altLang="ko-KR" sz="2000" b="1" dirty="0" smtClean="0">
                <a:latin typeface="Calibri" panose="020F0502020204030204" pitchFamily="34" charset="0"/>
                <a:cs typeface="Calibri" panose="020F0502020204030204" pitchFamily="34" charset="0"/>
              </a:rPr>
              <a:t>:</a:t>
            </a:r>
          </a:p>
          <a:p>
            <a:pPr lvl="1">
              <a:lnSpc>
                <a:spcPct val="114000"/>
              </a:lnSpc>
            </a:pPr>
            <a:r>
              <a:rPr lang="en-US" altLang="ko-KR" sz="2000" dirty="0" smtClean="0">
                <a:latin typeface="Calibri" panose="020F0502020204030204" pitchFamily="34" charset="0"/>
                <a:cs typeface="Calibri" panose="020F0502020204030204" pitchFamily="34" charset="0"/>
              </a:rPr>
              <a:t>Select </a:t>
            </a:r>
            <a:r>
              <a:rPr lang="en-US" altLang="ko-KR" sz="2000" dirty="0" err="1" smtClean="0">
                <a:latin typeface="Calibri" panose="020F0502020204030204" pitchFamily="34" charset="0"/>
                <a:cs typeface="Calibri" panose="020F0502020204030204" pitchFamily="34" charset="0"/>
              </a:rPr>
              <a:t>r</a:t>
            </a:r>
            <a:r>
              <a:rPr lang="en-US" altLang="ko-KR" sz="2000" baseline="-25000" dirty="0" err="1" smtClean="0">
                <a:latin typeface="Calibri" panose="020F0502020204030204" pitchFamily="34" charset="0"/>
                <a:cs typeface="Calibri" panose="020F0502020204030204" pitchFamily="34" charset="0"/>
              </a:rPr>
              <a:t>2</a:t>
            </a:r>
            <a:r>
              <a:rPr lang="en-US" altLang="ko-KR" sz="2000" dirty="0" smtClean="0">
                <a:latin typeface="Calibri" panose="020F0502020204030204" pitchFamily="34" charset="0"/>
                <a:cs typeface="Calibri" panose="020F0502020204030204" pitchFamily="34" charset="0"/>
              </a:rPr>
              <a:t> to obtain </a:t>
            </a:r>
            <a:r>
              <a:rPr lang="en-US" altLang="ko-KR" sz="2000" dirty="0" err="1" smtClean="0">
                <a:latin typeface="Calibri" panose="020F0502020204030204" pitchFamily="34" charset="0"/>
                <a:cs typeface="Calibri" panose="020F0502020204030204" pitchFamily="34" charset="0"/>
              </a:rPr>
              <a:t>P</a:t>
            </a:r>
            <a:r>
              <a:rPr lang="en-US" altLang="ko-KR" sz="2000" baseline="-25000" dirty="0" err="1" smtClean="0">
                <a:latin typeface="Calibri" panose="020F0502020204030204" pitchFamily="34" charset="0"/>
                <a:cs typeface="Calibri" panose="020F0502020204030204" pitchFamily="34" charset="0"/>
              </a:rPr>
              <a:t>2</a:t>
            </a:r>
            <a:r>
              <a:rPr lang="en-US" altLang="ko-KR" sz="2000" dirty="0" smtClean="0">
                <a:latin typeface="Calibri" panose="020F0502020204030204" pitchFamily="34" charset="0"/>
                <a:cs typeface="Calibri" panose="020F0502020204030204" pitchFamily="34" charset="0"/>
              </a:rPr>
              <a:t>(</a:t>
            </a:r>
            <a:r>
              <a:rPr lang="en-US" altLang="ko-KR" sz="2000" dirty="0" err="1" smtClean="0">
                <a:latin typeface="Calibri" panose="020F0502020204030204" pitchFamily="34" charset="0"/>
                <a:cs typeface="Calibri" panose="020F0502020204030204" pitchFamily="34" charset="0"/>
              </a:rPr>
              <a:t>A,δ,r</a:t>
            </a:r>
            <a:r>
              <a:rPr lang="en-US" altLang="ko-KR" sz="2000" dirty="0" smtClean="0">
                <a:latin typeface="Calibri" panose="020F0502020204030204" pitchFamily="34" charset="0"/>
                <a:cs typeface="Calibri" panose="020F0502020204030204" pitchFamily="34" charset="0"/>
              </a:rPr>
              <a:t>) smaller than ϵ.</a:t>
            </a:r>
          </a:p>
          <a:p>
            <a:pPr lvl="1">
              <a:lnSpc>
                <a:spcPct val="114000"/>
              </a:lnSpc>
            </a:pPr>
            <a:r>
              <a:rPr lang="en-US" altLang="ko-KR" sz="2000" dirty="0" smtClean="0">
                <a:latin typeface="Calibri" panose="020F0502020204030204" pitchFamily="34" charset="0"/>
                <a:cs typeface="Calibri" panose="020F0502020204030204" pitchFamily="34" charset="0"/>
              </a:rPr>
              <a:t>By selecting </a:t>
            </a:r>
            <a:r>
              <a:rPr lang="en-US" altLang="ko-KR" sz="2000" dirty="0" err="1" smtClean="0">
                <a:latin typeface="Calibri" panose="020F0502020204030204" pitchFamily="34" charset="0"/>
                <a:cs typeface="Calibri" panose="020F0502020204030204" pitchFamily="34" charset="0"/>
              </a:rPr>
              <a:t>r</a:t>
            </a:r>
            <a:r>
              <a:rPr lang="en-US" altLang="ko-KR" sz="2000" baseline="-25000" dirty="0" err="1" smtClean="0">
                <a:latin typeface="Calibri" panose="020F0502020204030204" pitchFamily="34" charset="0"/>
                <a:cs typeface="Calibri" panose="020F0502020204030204" pitchFamily="34" charset="0"/>
              </a:rPr>
              <a:t>3</a:t>
            </a:r>
            <a:r>
              <a:rPr lang="en-US" altLang="ko-KR" sz="2000" dirty="0" smtClean="0">
                <a:latin typeface="Calibri" panose="020F0502020204030204" pitchFamily="34" charset="0"/>
                <a:cs typeface="Calibri" panose="020F0502020204030204" pitchFamily="34" charset="0"/>
              </a:rPr>
              <a:t>=max⁡(</a:t>
            </a:r>
            <a:r>
              <a:rPr lang="en-US" altLang="ko-KR" sz="2000" dirty="0" err="1" smtClean="0">
                <a:latin typeface="Calibri" panose="020F0502020204030204" pitchFamily="34" charset="0"/>
                <a:cs typeface="Calibri" panose="020F0502020204030204" pitchFamily="34" charset="0"/>
              </a:rPr>
              <a:t>r</a:t>
            </a:r>
            <a:r>
              <a:rPr lang="en-US" altLang="ko-KR" sz="2000" baseline="-25000" dirty="0" err="1" smtClean="0">
                <a:latin typeface="Calibri" panose="020F0502020204030204" pitchFamily="34" charset="0"/>
                <a:cs typeface="Calibri" panose="020F0502020204030204" pitchFamily="34" charset="0"/>
              </a:rPr>
              <a:t>1</a:t>
            </a:r>
            <a:r>
              <a:rPr lang="en-US" altLang="ko-KR" sz="2000" dirty="0" err="1" smtClean="0">
                <a:latin typeface="Calibri" panose="020F0502020204030204" pitchFamily="34" charset="0"/>
                <a:cs typeface="Calibri" panose="020F0502020204030204" pitchFamily="34" charset="0"/>
              </a:rPr>
              <a:t>,r</a:t>
            </a:r>
            <a:r>
              <a:rPr lang="en-US" altLang="ko-KR" sz="2000" baseline="-25000" dirty="0" err="1" smtClean="0">
                <a:latin typeface="Calibri" panose="020F0502020204030204" pitchFamily="34" charset="0"/>
                <a:cs typeface="Calibri" panose="020F0502020204030204" pitchFamily="34" charset="0"/>
              </a:rPr>
              <a:t>2</a:t>
            </a:r>
            <a:r>
              <a:rPr lang="en-US" altLang="ko-KR" sz="2000" dirty="0" smtClean="0">
                <a:latin typeface="Calibri" panose="020F0502020204030204" pitchFamily="34" charset="0"/>
                <a:cs typeface="Calibri" panose="020F0502020204030204" pitchFamily="34" charset="0"/>
              </a:rPr>
              <a:t>), we finally show that </a:t>
            </a:r>
            <a:r>
              <a:rPr lang="en-US" altLang="ko-KR" sz="2000" dirty="0" err="1" smtClean="0">
                <a:latin typeface="Calibri" panose="020F0502020204030204" pitchFamily="34" charset="0"/>
                <a:cs typeface="Calibri" panose="020F0502020204030204" pitchFamily="34" charset="0"/>
              </a:rPr>
              <a:t>P</a:t>
            </a:r>
            <a:r>
              <a:rPr lang="en-US" altLang="ko-KR" sz="2000" baseline="-25000" dirty="0" err="1" smtClean="0">
                <a:latin typeface="Calibri" panose="020F0502020204030204" pitchFamily="34" charset="0"/>
                <a:cs typeface="Calibri" panose="020F0502020204030204" pitchFamily="34" charset="0"/>
              </a:rPr>
              <a:t>1</a:t>
            </a:r>
            <a:r>
              <a:rPr lang="en-US" altLang="ko-KR" sz="2000" dirty="0" smtClean="0">
                <a:latin typeface="Calibri" panose="020F0502020204030204" pitchFamily="34" charset="0"/>
                <a:cs typeface="Calibri" panose="020F0502020204030204" pitchFamily="34" charset="0"/>
              </a:rPr>
              <a:t>(</a:t>
            </a:r>
            <a:r>
              <a:rPr lang="en-US" altLang="ko-KR" sz="2000" dirty="0" err="1" smtClean="0">
                <a:latin typeface="Calibri" panose="020F0502020204030204" pitchFamily="34" charset="0"/>
                <a:cs typeface="Calibri" panose="020F0502020204030204" pitchFamily="34" charset="0"/>
              </a:rPr>
              <a:t>A,t,r</a:t>
            </a:r>
            <a:r>
              <a:rPr lang="en-US" altLang="ko-KR" sz="2000" baseline="-25000" dirty="0" err="1" smtClean="0">
                <a:latin typeface="Calibri" panose="020F0502020204030204" pitchFamily="34" charset="0"/>
                <a:cs typeface="Calibri" panose="020F0502020204030204" pitchFamily="34" charset="0"/>
              </a:rPr>
              <a:t>3</a:t>
            </a:r>
            <a:r>
              <a:rPr lang="en-US" altLang="ko-KR" sz="2000" dirty="0" smtClean="0">
                <a:latin typeface="Calibri" panose="020F0502020204030204" pitchFamily="34" charset="0"/>
                <a:cs typeface="Calibri" panose="020F0502020204030204" pitchFamily="34" charset="0"/>
              </a:rPr>
              <a:t>)+</a:t>
            </a:r>
            <a:r>
              <a:rPr lang="en-US" altLang="ko-KR" sz="2000" dirty="0" err="1" smtClean="0">
                <a:latin typeface="Calibri" panose="020F0502020204030204" pitchFamily="34" charset="0"/>
                <a:cs typeface="Calibri" panose="020F0502020204030204" pitchFamily="34" charset="0"/>
              </a:rPr>
              <a:t>P</a:t>
            </a:r>
            <a:r>
              <a:rPr lang="en-US" altLang="ko-KR" sz="2000" baseline="-25000" dirty="0" err="1" smtClean="0">
                <a:latin typeface="Calibri" panose="020F0502020204030204" pitchFamily="34" charset="0"/>
                <a:cs typeface="Calibri" panose="020F0502020204030204" pitchFamily="34" charset="0"/>
              </a:rPr>
              <a:t>2</a:t>
            </a:r>
            <a:r>
              <a:rPr lang="en-US" altLang="ko-KR" sz="2000" dirty="0" smtClean="0">
                <a:latin typeface="Calibri" panose="020F0502020204030204" pitchFamily="34" charset="0"/>
                <a:cs typeface="Calibri" panose="020F0502020204030204" pitchFamily="34" charset="0"/>
              </a:rPr>
              <a:t>(</a:t>
            </a:r>
            <a:r>
              <a:rPr lang="en-US" altLang="ko-KR" sz="2000" dirty="0" err="1" smtClean="0">
                <a:latin typeface="Calibri" panose="020F0502020204030204" pitchFamily="34" charset="0"/>
                <a:cs typeface="Calibri" panose="020F0502020204030204" pitchFamily="34" charset="0"/>
              </a:rPr>
              <a:t>A,δ,r</a:t>
            </a:r>
            <a:r>
              <a:rPr lang="en-US" altLang="ko-KR" sz="2000" baseline="-25000" dirty="0" err="1" smtClean="0">
                <a:latin typeface="Calibri" panose="020F0502020204030204" pitchFamily="34" charset="0"/>
                <a:cs typeface="Calibri" panose="020F0502020204030204" pitchFamily="34" charset="0"/>
              </a:rPr>
              <a:t>3</a:t>
            </a:r>
            <a:r>
              <a:rPr lang="en-US" altLang="ko-KR" sz="2000" dirty="0" smtClean="0">
                <a:latin typeface="Calibri" panose="020F0502020204030204" pitchFamily="34" charset="0"/>
                <a:cs typeface="Calibri" panose="020F0502020204030204" pitchFamily="34" charset="0"/>
              </a:rPr>
              <a:t>) ≤ ϵ is established.</a:t>
            </a:r>
          </a:p>
        </p:txBody>
      </p:sp>
      <p:pic>
        <p:nvPicPr>
          <p:cNvPr id="3" name="그림 2"/>
          <p:cNvPicPr>
            <a:picLocks noChangeAspect="1"/>
          </p:cNvPicPr>
          <p:nvPr/>
        </p:nvPicPr>
        <p:blipFill>
          <a:blip r:embed="rId3"/>
          <a:stretch>
            <a:fillRect/>
          </a:stretch>
        </p:blipFill>
        <p:spPr>
          <a:xfrm>
            <a:off x="5800130" y="4336718"/>
            <a:ext cx="5354596" cy="1398716"/>
          </a:xfrm>
          <a:prstGeom prst="rect">
            <a:avLst/>
          </a:prstGeom>
        </p:spPr>
      </p:pic>
      <p:pic>
        <p:nvPicPr>
          <p:cNvPr id="4" name="그림 3"/>
          <p:cNvPicPr>
            <a:picLocks noChangeAspect="1"/>
          </p:cNvPicPr>
          <p:nvPr/>
        </p:nvPicPr>
        <p:blipFill>
          <a:blip r:embed="rId4"/>
          <a:stretch>
            <a:fillRect/>
          </a:stretch>
        </p:blipFill>
        <p:spPr>
          <a:xfrm>
            <a:off x="5481397" y="5735434"/>
            <a:ext cx="5992061" cy="1143160"/>
          </a:xfrm>
          <a:prstGeom prst="rect">
            <a:avLst/>
          </a:prstGeom>
        </p:spPr>
      </p:pic>
      <p:pic>
        <p:nvPicPr>
          <p:cNvPr id="5" name="그림 4"/>
          <p:cNvPicPr>
            <a:picLocks noChangeAspect="1"/>
          </p:cNvPicPr>
          <p:nvPr/>
        </p:nvPicPr>
        <p:blipFill>
          <a:blip r:embed="rId5"/>
          <a:stretch>
            <a:fillRect/>
          </a:stretch>
        </p:blipFill>
        <p:spPr>
          <a:xfrm>
            <a:off x="918162" y="4408198"/>
            <a:ext cx="4233111" cy="2247975"/>
          </a:xfrm>
          <a:prstGeom prst="rect">
            <a:avLst/>
          </a:prstGeom>
        </p:spPr>
      </p:pic>
    </p:spTree>
    <p:extLst>
      <p:ext uri="{BB962C8B-B14F-4D97-AF65-F5344CB8AC3E}">
        <p14:creationId xmlns:p14="http://schemas.microsoft.com/office/powerpoint/2010/main" val="1874303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1. Introduction</a:t>
            </a:r>
            <a:endParaRPr lang="en-US" altLang="ko-KR" sz="3200" dirty="0">
              <a:latin typeface="Calibri" panose="020F0502020204030204" pitchFamily="34" charset="0"/>
              <a:cs typeface="Calibri" panose="020F0502020204030204" pitchFamily="34" charset="0"/>
            </a:endParaRPr>
          </a:p>
        </p:txBody>
      </p:sp>
      <p:sp>
        <p:nvSpPr>
          <p:cNvPr id="9" name="텍스트 개체 틀 8"/>
          <p:cNvSpPr>
            <a:spLocks noGrp="1"/>
          </p:cNvSpPr>
          <p:nvPr>
            <p:ph type="body" sz="quarter" idx="10"/>
          </p:nvPr>
        </p:nvSpPr>
        <p:spPr>
          <a:xfrm>
            <a:off x="389457" y="1075618"/>
            <a:ext cx="11414125" cy="5131889"/>
          </a:xfrm>
        </p:spPr>
        <p:txBody>
          <a:bodyPr>
            <a:normAutofit/>
          </a:bodyPr>
          <a:lstStyle/>
          <a:p>
            <a:pPr lvl="0" eaLnBrk="0" fontAlgn="base" latinLnBrk="0" hangingPunct="0">
              <a:lnSpc>
                <a:spcPct val="100000"/>
              </a:lnSpc>
              <a:spcBef>
                <a:spcPct val="0"/>
              </a:spcBef>
              <a:spcAft>
                <a:spcPct val="0"/>
              </a:spcAft>
            </a:pPr>
            <a:r>
              <a:rPr lang="en-US" altLang="ko-KR" sz="2000" b="1" dirty="0">
                <a:latin typeface="Calibri" panose="020F0502020204030204" pitchFamily="34" charset="0"/>
                <a:cs typeface="Calibri" panose="020F0502020204030204" pitchFamily="34" charset="0"/>
              </a:rPr>
              <a:t>Sprints Protocol</a:t>
            </a:r>
          </a:p>
          <a:p>
            <a:pPr lvl="0" eaLnBrk="0" fontAlgn="base" latinLnBrk="0" hangingPunct="0">
              <a:lnSpc>
                <a:spcPct val="100000"/>
              </a:lnSpc>
              <a:spcBef>
                <a:spcPct val="0"/>
              </a:spcBef>
              <a:spcAft>
                <a:spcPct val="0"/>
              </a:spcAft>
            </a:pPr>
            <a:endParaRPr lang="en-US" altLang="ko-KR" sz="2000" b="1" dirty="0">
              <a:latin typeface="Calibri" panose="020F0502020204030204" pitchFamily="34" charset="0"/>
              <a:cs typeface="Calibri" panose="020F0502020204030204" pitchFamily="34" charset="0"/>
            </a:endParaRPr>
          </a:p>
          <a:p>
            <a:pPr lvl="0" eaLnBrk="0" fontAlgn="base" latinLnBrk="0" hangingPunct="0">
              <a:lnSpc>
                <a:spcPct val="100000"/>
              </a:lnSpc>
              <a:spcBef>
                <a:spcPct val="0"/>
              </a:spcBef>
              <a:spcAft>
                <a:spcPct val="0"/>
              </a:spcAft>
            </a:pPr>
            <a:r>
              <a:rPr lang="en-US" altLang="ko-KR" sz="2000" dirty="0">
                <a:latin typeface="Calibri" panose="020F0502020204030204" pitchFamily="34" charset="0"/>
                <a:cs typeface="Calibri" panose="020F0502020204030204" pitchFamily="34" charset="0"/>
              </a:rPr>
              <a:t>A blockchain protocol that maintains the advantages of PoW while reducing resource consumption.</a:t>
            </a:r>
          </a:p>
          <a:p>
            <a:pPr lvl="0" eaLnBrk="0" fontAlgn="base" latinLnBrk="0" hangingPunct="0">
              <a:lnSpc>
                <a:spcPct val="100000"/>
              </a:lnSpc>
              <a:spcBef>
                <a:spcPct val="0"/>
              </a:spcBef>
              <a:spcAft>
                <a:spcPct val="0"/>
              </a:spcAft>
            </a:pPr>
            <a:endParaRPr lang="en-US" altLang="ko-KR" sz="2000" dirty="0">
              <a:latin typeface="Calibri" panose="020F0502020204030204" pitchFamily="34" charset="0"/>
              <a:cs typeface="Calibri" panose="020F0502020204030204" pitchFamily="34" charset="0"/>
            </a:endParaRPr>
          </a:p>
          <a:p>
            <a:pPr lvl="0" eaLnBrk="0" fontAlgn="base" latinLnBrk="0" hangingPunct="0">
              <a:lnSpc>
                <a:spcPct val="100000"/>
              </a:lnSpc>
              <a:spcBef>
                <a:spcPct val="0"/>
              </a:spcBef>
              <a:spcAft>
                <a:spcPct val="0"/>
              </a:spcAft>
            </a:pPr>
            <a:r>
              <a:rPr lang="en-US" altLang="ko-KR" sz="2000" b="1" dirty="0">
                <a:latin typeface="Calibri" panose="020F0502020204030204" pitchFamily="34" charset="0"/>
                <a:cs typeface="Calibri" panose="020F0502020204030204" pitchFamily="34" charset="0"/>
              </a:rPr>
              <a:t>Intermittent Mining: </a:t>
            </a:r>
            <a:r>
              <a:rPr lang="en-US" altLang="ko-KR" sz="2000" dirty="0">
                <a:latin typeface="Calibri" panose="020F0502020204030204" pitchFamily="34" charset="0"/>
                <a:cs typeface="Calibri" panose="020F0502020204030204" pitchFamily="34" charset="0"/>
              </a:rPr>
              <a:t>Alternating between Proof of Delay (PoD) and Proof of Work (PoW).</a:t>
            </a:r>
          </a:p>
          <a:p>
            <a:pPr lvl="0" eaLnBrk="0" fontAlgn="base" latinLnBrk="0" hangingPunct="0">
              <a:lnSpc>
                <a:spcPct val="100000"/>
              </a:lnSpc>
              <a:spcBef>
                <a:spcPct val="0"/>
              </a:spcBef>
              <a:spcAft>
                <a:spcPct val="0"/>
              </a:spcAft>
            </a:pPr>
            <a:r>
              <a:rPr lang="en-US" altLang="ko-KR" sz="2000" dirty="0">
                <a:latin typeface="Calibri" panose="020F0502020204030204" pitchFamily="34" charset="0"/>
                <a:cs typeface="Calibri" panose="020F0502020204030204" pitchFamily="34" charset="0"/>
              </a:rPr>
              <a:t>Sprints provides a safe and environmentally friendly alternative to traditional PoW cryptocurrencies.</a:t>
            </a:r>
            <a:endParaRPr lang="en-US" altLang="ko-KR" sz="2000" dirty="0">
              <a:latin typeface="Calibri" panose="020F0502020204030204" pitchFamily="34" charset="0"/>
              <a:ea typeface="Calibri" panose="020F0502020204030204" pitchFamily="34" charset="0"/>
              <a:cs typeface="Calibri" panose="020F0502020204030204" pitchFamily="34" charset="0"/>
            </a:endParaRPr>
          </a:p>
        </p:txBody>
      </p:sp>
      <p:sp>
        <p:nvSpPr>
          <p:cNvPr id="5" name="텍스트 개체 틀 2">
            <a:extLst>
              <a:ext uri="{FF2B5EF4-FFF2-40B4-BE49-F238E27FC236}">
                <a16:creationId xmlns:a16="http://schemas.microsoft.com/office/drawing/2014/main" id="{3659A00A-9CDF-7975-A010-F8BF653B89AD}"/>
              </a:ext>
            </a:extLst>
          </p:cNvPr>
          <p:cNvSpPr txBox="1">
            <a:spLocks/>
          </p:cNvSpPr>
          <p:nvPr/>
        </p:nvSpPr>
        <p:spPr>
          <a:xfrm>
            <a:off x="389457" y="1394666"/>
            <a:ext cx="11414125" cy="5131889"/>
          </a:xfrm>
          <a:prstGeom prst="rect">
            <a:avLst/>
          </a:prstGeom>
          <a:ln>
            <a:noFill/>
          </a:ln>
        </p:spPr>
        <p:txBody>
          <a:bodyPr/>
          <a:lstStyle>
            <a:lvl1pPr marL="0" indent="0" algn="l" defTabSz="914400" rtl="0" eaLnBrk="1" latinLnBrk="1" hangingPunct="1">
              <a:lnSpc>
                <a:spcPct val="90000"/>
              </a:lnSpc>
              <a:spcBef>
                <a:spcPts val="1000"/>
              </a:spcBef>
              <a:buFont typeface="Wingdings" panose="05000000000000000000" pitchFamily="2" charset="2"/>
              <a:buNone/>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1" hangingPunct="1">
              <a:lnSpc>
                <a:spcPct val="90000"/>
              </a:lnSpc>
              <a:spcBef>
                <a:spcPts val="500"/>
              </a:spcBef>
              <a:buFont typeface="Wingdings" panose="05000000000000000000" pitchFamily="2" charset="2"/>
              <a:buChar char="ü"/>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1" hangingPunct="1">
              <a:lnSpc>
                <a:spcPct val="90000"/>
              </a:lnSpc>
              <a:spcBef>
                <a:spcPts val="500"/>
              </a:spcBef>
              <a:buFont typeface="Wingdings" panose="05000000000000000000" pitchFamily="2" charset="2"/>
              <a:buChar char="Ø"/>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1"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latinLnBrk="0">
              <a:lnSpc>
                <a:spcPct val="150000"/>
              </a:lnSpc>
            </a:pPr>
            <a:endParaRPr lang="en-US" altLang="ko-KR" sz="1800" dirty="0" smtClean="0">
              <a:latin typeface="Calibri" panose="020F0502020204030204" pitchFamily="34" charset="0"/>
              <a:cs typeface="Calibri" panose="020F0502020204030204" pitchFamily="34" charset="0"/>
            </a:endParaRPr>
          </a:p>
          <a:p>
            <a:pPr fontAlgn="base" latinLnBrk="0">
              <a:lnSpc>
                <a:spcPct val="150000"/>
              </a:lnSpc>
            </a:pPr>
            <a:endParaRPr lang="en-US" altLang="ko-KR" sz="1800" dirty="0" smtClean="0">
              <a:latin typeface="Calibri" panose="020F0502020204030204" pitchFamily="34" charset="0"/>
              <a:cs typeface="Calibri" panose="020F0502020204030204" pitchFamily="34" charset="0"/>
            </a:endParaRPr>
          </a:p>
        </p:txBody>
      </p:sp>
      <p:pic>
        <p:nvPicPr>
          <p:cNvPr id="10" name="그림 9"/>
          <p:cNvPicPr>
            <a:picLocks noChangeAspect="1"/>
          </p:cNvPicPr>
          <p:nvPr/>
        </p:nvPicPr>
        <p:blipFill rotWithShape="1">
          <a:blip r:embed="rId3"/>
          <a:srcRect t="13447"/>
          <a:stretch/>
        </p:blipFill>
        <p:spPr>
          <a:xfrm>
            <a:off x="3207276" y="3335536"/>
            <a:ext cx="5777445" cy="3369184"/>
          </a:xfrm>
          <a:prstGeom prst="rect">
            <a:avLst/>
          </a:prstGeom>
        </p:spPr>
      </p:pic>
    </p:spTree>
    <p:extLst>
      <p:ext uri="{BB962C8B-B14F-4D97-AF65-F5344CB8AC3E}">
        <p14:creationId xmlns:p14="http://schemas.microsoft.com/office/powerpoint/2010/main" val="40546347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5.5 Persistence and Progress</a:t>
            </a:r>
          </a:p>
        </p:txBody>
      </p:sp>
      <p:sp>
        <p:nvSpPr>
          <p:cNvPr id="9" name="텍스트 개체 틀 8"/>
          <p:cNvSpPr>
            <a:spLocks noGrp="1"/>
          </p:cNvSpPr>
          <p:nvPr>
            <p:ph type="body" sz="quarter" idx="10"/>
          </p:nvPr>
        </p:nvSpPr>
        <p:spPr>
          <a:xfrm>
            <a:off x="389457" y="1046435"/>
            <a:ext cx="11414125" cy="5725068"/>
          </a:xfrm>
        </p:spPr>
        <p:txBody>
          <a:bodyPr>
            <a:noAutofit/>
          </a:bodyPr>
          <a:lstStyle/>
          <a:p>
            <a:pPr>
              <a:lnSpc>
                <a:spcPct val="114000"/>
              </a:lnSpc>
            </a:pPr>
            <a:r>
              <a:rPr lang="en-US" altLang="ko-KR" sz="2000" b="1" dirty="0" smtClean="0">
                <a:latin typeface="Calibri" panose="020F0502020204030204" pitchFamily="34" charset="0"/>
                <a:cs typeface="Calibri" panose="020F0502020204030204" pitchFamily="34" charset="0"/>
              </a:rPr>
              <a:t>Key take aways</a:t>
            </a:r>
            <a:r>
              <a:rPr lang="en-US" altLang="ko-KR" sz="2000" b="1" dirty="0">
                <a:latin typeface="Calibri" panose="020F0502020204030204" pitchFamily="34" charset="0"/>
                <a:cs typeface="Calibri" panose="020F0502020204030204" pitchFamily="34" charset="0"/>
              </a:rPr>
              <a:t>:</a:t>
            </a:r>
          </a:p>
          <a:p>
            <a:pPr lvl="1">
              <a:lnSpc>
                <a:spcPct val="114000"/>
              </a:lnSpc>
            </a:pPr>
            <a:r>
              <a:rPr lang="en-US" altLang="ko-KR" sz="2000" b="1" dirty="0" smtClean="0">
                <a:solidFill>
                  <a:srgbClr val="FF0000"/>
                </a:solidFill>
                <a:latin typeface="Calibri" panose="020F0502020204030204" pitchFamily="34" charset="0"/>
                <a:cs typeface="Calibri" panose="020F0502020204030204" pitchFamily="34" charset="0"/>
              </a:rPr>
              <a:t>Main Theorem </a:t>
            </a:r>
            <a:r>
              <a:rPr lang="en-US" altLang="ko-KR" sz="2000" b="1" dirty="0">
                <a:solidFill>
                  <a:srgbClr val="FF0000"/>
                </a:solidFill>
                <a:latin typeface="Calibri" panose="020F0502020204030204" pitchFamily="34" charset="0"/>
                <a:cs typeface="Calibri" panose="020F0502020204030204" pitchFamily="34" charset="0"/>
              </a:rPr>
              <a:t>1: Sprints protocol implements a ledger.</a:t>
            </a:r>
          </a:p>
          <a:p>
            <a:pPr lvl="1">
              <a:lnSpc>
                <a:spcPct val="114000"/>
              </a:lnSpc>
            </a:pPr>
            <a:r>
              <a:rPr lang="en-US" altLang="ko-KR" sz="2000" dirty="0">
                <a:latin typeface="Calibri" panose="020F0502020204030204" pitchFamily="34" charset="0"/>
                <a:cs typeface="Calibri" panose="020F0502020204030204" pitchFamily="34" charset="0"/>
              </a:rPr>
              <a:t>Proof: Using </a:t>
            </a:r>
            <a:r>
              <a:rPr lang="en-US" altLang="ko-KR" sz="2000" b="1" dirty="0">
                <a:latin typeface="Calibri" panose="020F0502020204030204" pitchFamily="34" charset="0"/>
                <a:cs typeface="Calibri" panose="020F0502020204030204" pitchFamily="34" charset="0"/>
              </a:rPr>
              <a:t>Lemma 7</a:t>
            </a:r>
            <a:r>
              <a:rPr lang="en-US" altLang="ko-KR" sz="2000" dirty="0">
                <a:latin typeface="Calibri" panose="020F0502020204030204" pitchFamily="34" charset="0"/>
                <a:cs typeface="Calibri" panose="020F0502020204030204" pitchFamily="34" charset="0"/>
              </a:rPr>
              <a:t> and </a:t>
            </a:r>
            <a:r>
              <a:rPr lang="en-US" altLang="ko-KR" sz="2000" b="1" dirty="0">
                <a:latin typeface="Calibri" panose="020F0502020204030204" pitchFamily="34" charset="0"/>
                <a:cs typeface="Calibri" panose="020F0502020204030204" pitchFamily="34" charset="0"/>
              </a:rPr>
              <a:t>Lemma 8</a:t>
            </a:r>
            <a:r>
              <a:rPr lang="en-US" altLang="ko-KR" sz="2000" dirty="0">
                <a:latin typeface="Calibri" panose="020F0502020204030204" pitchFamily="34" charset="0"/>
                <a:cs typeface="Calibri" panose="020F0502020204030204" pitchFamily="34" charset="0"/>
              </a:rPr>
              <a:t>, we conclude that Sprints meets the ledger implementation requirements</a:t>
            </a:r>
            <a:r>
              <a:rPr lang="en-US" altLang="ko-KR" sz="2000" dirty="0" smtClean="0">
                <a:latin typeface="Calibri" panose="020F0502020204030204" pitchFamily="34" charset="0"/>
                <a:cs typeface="Calibri" panose="020F0502020204030204" pitchFamily="34" charset="0"/>
              </a:rPr>
              <a:t>.</a:t>
            </a:r>
          </a:p>
          <a:p>
            <a:pPr lvl="1">
              <a:lnSpc>
                <a:spcPct val="114000"/>
              </a:lnSpc>
            </a:pPr>
            <a:endParaRPr lang="en-US" altLang="ko-KR" sz="2000" dirty="0">
              <a:latin typeface="Calibri" panose="020F0502020204030204" pitchFamily="34" charset="0"/>
              <a:cs typeface="Calibri" panose="020F0502020204030204" pitchFamily="34" charset="0"/>
            </a:endParaRPr>
          </a:p>
          <a:p>
            <a:pPr>
              <a:lnSpc>
                <a:spcPct val="114000"/>
              </a:lnSpc>
            </a:pPr>
            <a:r>
              <a:rPr lang="en-US" altLang="ko-KR" sz="2000" b="1" dirty="0" smtClean="0">
                <a:solidFill>
                  <a:srgbClr val="FF0000"/>
                </a:solidFill>
                <a:latin typeface="Calibri" panose="020F0502020204030204" pitchFamily="34" charset="0"/>
                <a:cs typeface="Calibri" panose="020F0502020204030204" pitchFamily="34" charset="0"/>
              </a:rPr>
              <a:t>Conclusion</a:t>
            </a:r>
            <a:r>
              <a:rPr lang="en-US" altLang="ko-KR" sz="2000" b="1" dirty="0">
                <a:solidFill>
                  <a:srgbClr val="FF0000"/>
                </a:solidFill>
                <a:latin typeface="Calibri" panose="020F0502020204030204" pitchFamily="34" charset="0"/>
                <a:cs typeface="Calibri" panose="020F0502020204030204" pitchFamily="34" charset="0"/>
              </a:rPr>
              <a:t>:</a:t>
            </a:r>
          </a:p>
          <a:p>
            <a:pPr lvl="1">
              <a:lnSpc>
                <a:spcPct val="114000"/>
              </a:lnSpc>
            </a:pPr>
            <a:r>
              <a:rPr lang="en-US" altLang="ko-KR" sz="2000" b="1" dirty="0">
                <a:solidFill>
                  <a:srgbClr val="FF0000"/>
                </a:solidFill>
                <a:latin typeface="Calibri" panose="020F0502020204030204" pitchFamily="34" charset="0"/>
                <a:cs typeface="Calibri" panose="020F0502020204030204" pitchFamily="34" charset="0"/>
              </a:rPr>
              <a:t>The Sprints protocol guarantees both persistence and progress, implementing a ledger that can be trusted even in the presence of a small number of attackers.</a:t>
            </a:r>
            <a:endParaRPr lang="en-US" altLang="ko-KR" sz="2000" b="1" dirty="0" smtClean="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2185498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6.1 Implementation</a:t>
            </a:r>
          </a:p>
        </p:txBody>
      </p:sp>
      <p:sp>
        <p:nvSpPr>
          <p:cNvPr id="9" name="텍스트 개체 틀 8"/>
          <p:cNvSpPr>
            <a:spLocks noGrp="1"/>
          </p:cNvSpPr>
          <p:nvPr>
            <p:ph type="body" sz="quarter" idx="10"/>
          </p:nvPr>
        </p:nvSpPr>
        <p:spPr>
          <a:xfrm>
            <a:off x="389457" y="1046435"/>
            <a:ext cx="11414125" cy="5650927"/>
          </a:xfrm>
        </p:spPr>
        <p:txBody>
          <a:bodyPr>
            <a:noAutofit/>
          </a:bodyPr>
          <a:lstStyle/>
          <a:p>
            <a:pPr>
              <a:lnSpc>
                <a:spcPct val="114000"/>
              </a:lnSpc>
            </a:pPr>
            <a:r>
              <a:rPr lang="en-US" altLang="ko-KR" sz="2000" b="1" dirty="0" smtClean="0">
                <a:latin typeface="Calibri" panose="020F0502020204030204" pitchFamily="34" charset="0"/>
                <a:cs typeface="Calibri" panose="020F0502020204030204" pitchFamily="34" charset="0"/>
              </a:rPr>
              <a:t>The </a:t>
            </a:r>
            <a:r>
              <a:rPr lang="en-US" altLang="ko-KR" sz="2000" b="1" dirty="0">
                <a:latin typeface="Calibri" panose="020F0502020204030204" pitchFamily="34" charset="0"/>
                <a:cs typeface="Calibri" panose="020F0502020204030204" pitchFamily="34" charset="0"/>
              </a:rPr>
              <a:t>Sprints prototype was implemented by modifying Bitcoin Core.</a:t>
            </a:r>
          </a:p>
          <a:p>
            <a:pPr lvl="1">
              <a:lnSpc>
                <a:spcPct val="114000"/>
              </a:lnSpc>
            </a:pPr>
            <a:r>
              <a:rPr lang="en-US" altLang="ko-KR" sz="2000" b="1" dirty="0">
                <a:latin typeface="Calibri" panose="020F0502020204030204" pitchFamily="34" charset="0"/>
                <a:cs typeface="Calibri" panose="020F0502020204030204" pitchFamily="34" charset="0"/>
              </a:rPr>
              <a:t>Changed block header data structure</a:t>
            </a:r>
            <a:r>
              <a:rPr lang="en-US" altLang="ko-KR" sz="2000" dirty="0">
                <a:latin typeface="Calibri" panose="020F0502020204030204" pitchFamily="34" charset="0"/>
                <a:cs typeface="Calibri" panose="020F0502020204030204" pitchFamily="34" charset="0"/>
              </a:rPr>
              <a:t>: changed to include delayed proof, modified mining and block verification process.</a:t>
            </a:r>
          </a:p>
          <a:p>
            <a:pPr lvl="1">
              <a:lnSpc>
                <a:spcPct val="114000"/>
              </a:lnSpc>
            </a:pPr>
            <a:r>
              <a:rPr lang="en-US" altLang="ko-KR" sz="2000" b="1" dirty="0">
                <a:latin typeface="Calibri" panose="020F0502020204030204" pitchFamily="34" charset="0"/>
                <a:cs typeface="Calibri" panose="020F0502020204030204" pitchFamily="34" charset="0"/>
              </a:rPr>
              <a:t>Difficulty adjustment algorithm change</a:t>
            </a:r>
            <a:r>
              <a:rPr lang="en-US" altLang="ko-KR" sz="2000" dirty="0">
                <a:latin typeface="Calibri" panose="020F0502020204030204" pitchFamily="34" charset="0"/>
                <a:cs typeface="Calibri" panose="020F0502020204030204" pitchFamily="34" charset="0"/>
              </a:rPr>
              <a:t>: Changed to adjust the parameters of PoD and PoW</a:t>
            </a:r>
            <a:r>
              <a:rPr lang="en-US" altLang="ko-KR" sz="2000" dirty="0" smtClean="0">
                <a:latin typeface="Calibri" panose="020F0502020204030204" pitchFamily="34" charset="0"/>
                <a:cs typeface="Calibri" panose="020F0502020204030204" pitchFamily="34" charset="0"/>
              </a:rPr>
              <a:t>.</a:t>
            </a:r>
          </a:p>
          <a:p>
            <a:pPr lvl="1">
              <a:lnSpc>
                <a:spcPct val="114000"/>
              </a:lnSpc>
            </a:pPr>
            <a:endParaRPr lang="en-US" altLang="ko-KR" sz="2000" dirty="0">
              <a:latin typeface="Calibri" panose="020F0502020204030204" pitchFamily="34" charset="0"/>
              <a:cs typeface="Calibri" panose="020F0502020204030204" pitchFamily="34" charset="0"/>
            </a:endParaRPr>
          </a:p>
          <a:p>
            <a:pPr>
              <a:lnSpc>
                <a:spcPct val="114000"/>
              </a:lnSpc>
            </a:pPr>
            <a:r>
              <a:rPr lang="en-US" altLang="ko-KR" sz="2000" b="1" dirty="0">
                <a:latin typeface="Calibri" panose="020F0502020204030204" pitchFamily="34" charset="0"/>
                <a:cs typeface="Calibri" panose="020F0502020204030204" pitchFamily="34" charset="0"/>
              </a:rPr>
              <a:t>Summary of major changes:</a:t>
            </a:r>
          </a:p>
          <a:p>
            <a:pPr lvl="1">
              <a:lnSpc>
                <a:spcPct val="114000"/>
              </a:lnSpc>
            </a:pPr>
            <a:r>
              <a:rPr lang="en-US" altLang="ko-KR" sz="2000" b="1" dirty="0">
                <a:latin typeface="Calibri" panose="020F0502020204030204" pitchFamily="34" charset="0"/>
                <a:cs typeface="Calibri" panose="020F0502020204030204" pitchFamily="34" charset="0"/>
              </a:rPr>
              <a:t>Block header modification</a:t>
            </a:r>
            <a:r>
              <a:rPr lang="en-US" altLang="ko-KR" sz="2000" dirty="0">
                <a:latin typeface="Calibri" panose="020F0502020204030204" pitchFamily="34" charset="0"/>
                <a:cs typeface="Calibri" panose="020F0502020204030204" pitchFamily="34" charset="0"/>
              </a:rPr>
              <a:t>: Change the block header data structure to include PoD proof, and adjust the mining and block verification process accordingly.</a:t>
            </a:r>
          </a:p>
          <a:p>
            <a:pPr lvl="1">
              <a:lnSpc>
                <a:spcPct val="114000"/>
              </a:lnSpc>
            </a:pPr>
            <a:r>
              <a:rPr lang="en-US" altLang="ko-KR" sz="2000" b="1" dirty="0">
                <a:latin typeface="Calibri" panose="020F0502020204030204" pitchFamily="34" charset="0"/>
                <a:cs typeface="Calibri" panose="020F0502020204030204" pitchFamily="34" charset="0"/>
              </a:rPr>
              <a:t>Difficulty adjustment algorithm</a:t>
            </a:r>
            <a:r>
              <a:rPr lang="en-US" altLang="ko-KR" sz="2000" dirty="0">
                <a:latin typeface="Calibri" panose="020F0502020204030204" pitchFamily="34" charset="0"/>
                <a:cs typeface="Calibri" panose="020F0502020204030204" pitchFamily="34" charset="0"/>
              </a:rPr>
              <a:t>: Adjusts the difficulty of PoD and PoW to keep the block generation interval and PoW ratio constant.</a:t>
            </a:r>
          </a:p>
          <a:p>
            <a:pPr lvl="1">
              <a:lnSpc>
                <a:spcPct val="114000"/>
              </a:lnSpc>
            </a:pPr>
            <a:r>
              <a:rPr lang="en-US" altLang="ko-KR" sz="2000" b="1" dirty="0">
                <a:latin typeface="Calibri" panose="020F0502020204030204" pitchFamily="34" charset="0"/>
                <a:cs typeface="Calibri" panose="020F0502020204030204" pitchFamily="34" charset="0"/>
              </a:rPr>
              <a:t>Implementation of PoD</a:t>
            </a:r>
            <a:r>
              <a:rPr lang="en-US" altLang="ko-KR" sz="2000" dirty="0">
                <a:latin typeface="Calibri" panose="020F0502020204030204" pitchFamily="34" charset="0"/>
                <a:cs typeface="Calibri" panose="020F0502020204030204" pitchFamily="34" charset="0"/>
              </a:rPr>
              <a:t>: Implementation of PoD using </a:t>
            </a:r>
            <a:r>
              <a:rPr lang="en-US" altLang="ko-KR" sz="2000" dirty="0" err="1">
                <a:latin typeface="Calibri" panose="020F0502020204030204" pitchFamily="34" charset="0"/>
                <a:cs typeface="Calibri" panose="020F0502020204030204" pitchFamily="34" charset="0"/>
              </a:rPr>
              <a:t>Wesolowski</a:t>
            </a:r>
            <a:r>
              <a:rPr lang="en-US" altLang="ko-KR" sz="2000" dirty="0">
                <a:latin typeface="Calibri" panose="020F0502020204030204" pitchFamily="34" charset="0"/>
                <a:cs typeface="Calibri" panose="020F0502020204030204" pitchFamily="34" charset="0"/>
              </a:rPr>
              <a:t> </a:t>
            </a:r>
            <a:r>
              <a:rPr lang="en-US" altLang="ko-KR" sz="2000" dirty="0" err="1">
                <a:latin typeface="Calibri" panose="020F0502020204030204" pitchFamily="34" charset="0"/>
                <a:cs typeface="Calibri" panose="020F0502020204030204" pitchFamily="34" charset="0"/>
              </a:rPr>
              <a:t>VDF</a:t>
            </a:r>
            <a:r>
              <a:rPr lang="en-US" altLang="ko-KR" sz="2000" dirty="0">
                <a:latin typeface="Calibri" panose="020F0502020204030204" pitchFamily="34" charset="0"/>
                <a:cs typeface="Calibri" panose="020F0502020204030204" pitchFamily="34" charset="0"/>
              </a:rPr>
              <a:t>, designed to operate independently of the content of the block.</a:t>
            </a:r>
          </a:p>
          <a:p>
            <a:pPr lvl="1">
              <a:lnSpc>
                <a:spcPct val="114000"/>
              </a:lnSpc>
            </a:pPr>
            <a:r>
              <a:rPr lang="en-US" altLang="ko-KR" sz="2000" b="1" dirty="0">
                <a:latin typeface="Calibri" panose="020F0502020204030204" pitchFamily="34" charset="0"/>
                <a:cs typeface="Calibri" panose="020F0502020204030204" pitchFamily="34" charset="0"/>
              </a:rPr>
              <a:t>Reduce propagation delay</a:t>
            </a:r>
            <a:r>
              <a:rPr lang="en-US" altLang="ko-KR" sz="2000" dirty="0">
                <a:latin typeface="Calibri" panose="020F0502020204030204" pitchFamily="34" charset="0"/>
                <a:cs typeface="Calibri" panose="020F0502020204030204" pitchFamily="34" charset="0"/>
              </a:rPr>
              <a:t>: Reduce block propagation delay by delaying PoD verification and prevent denial of service attacks through network-level optimization.</a:t>
            </a:r>
          </a:p>
        </p:txBody>
      </p:sp>
    </p:spTree>
    <p:extLst>
      <p:ext uri="{BB962C8B-B14F-4D97-AF65-F5344CB8AC3E}">
        <p14:creationId xmlns:p14="http://schemas.microsoft.com/office/powerpoint/2010/main" val="107301757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6.2 </a:t>
            </a:r>
            <a:r>
              <a:rPr lang="en-US" altLang="ko-KR" sz="3200" dirty="0"/>
              <a:t>Attacker threshold analysis</a:t>
            </a:r>
            <a:endParaRPr lang="ko-KR" altLang="en-US" sz="3200" dirty="0"/>
          </a:p>
        </p:txBody>
      </p:sp>
      <p:sp>
        <p:nvSpPr>
          <p:cNvPr id="9" name="텍스트 개체 틀 8"/>
          <p:cNvSpPr>
            <a:spLocks noGrp="1"/>
          </p:cNvSpPr>
          <p:nvPr>
            <p:ph type="body" sz="quarter" idx="10"/>
          </p:nvPr>
        </p:nvSpPr>
        <p:spPr>
          <a:xfrm>
            <a:off x="389457" y="1046435"/>
            <a:ext cx="11414125" cy="5502646"/>
          </a:xfrm>
        </p:spPr>
        <p:txBody>
          <a:bodyPr>
            <a:noAutofit/>
          </a:bodyPr>
          <a:lstStyle/>
          <a:p>
            <a:pPr>
              <a:lnSpc>
                <a:spcPct val="114000"/>
              </a:lnSpc>
            </a:pPr>
            <a:r>
              <a:rPr lang="en-US" altLang="ko-KR" sz="1800" b="1" dirty="0">
                <a:latin typeface="Calibri" panose="020F0502020204030204" pitchFamily="34" charset="0"/>
                <a:cs typeface="Calibri" panose="020F0502020204030204" pitchFamily="34" charset="0"/>
              </a:rPr>
              <a:t>Impact of network delay:</a:t>
            </a:r>
          </a:p>
          <a:p>
            <a:pPr lvl="1">
              <a:lnSpc>
                <a:spcPct val="114000"/>
              </a:lnSpc>
            </a:pPr>
            <a:r>
              <a:rPr lang="en-US" altLang="ko-KR" sz="1800" dirty="0">
                <a:latin typeface="Calibri" panose="020F0502020204030204" pitchFamily="34" charset="0"/>
                <a:cs typeface="Calibri" panose="020F0502020204030204" pitchFamily="34" charset="0"/>
              </a:rPr>
              <a:t>Consider the impact of network latency on Sprints miners.</a:t>
            </a:r>
          </a:p>
          <a:p>
            <a:pPr lvl="1">
              <a:lnSpc>
                <a:spcPct val="114000"/>
              </a:lnSpc>
            </a:pPr>
            <a:r>
              <a:rPr lang="en-US" altLang="ko-KR" sz="1800" dirty="0">
                <a:latin typeface="Calibri" panose="020F0502020204030204" pitchFamily="34" charset="0"/>
                <a:cs typeface="Calibri" panose="020F0502020204030204" pitchFamily="34" charset="0"/>
              </a:rPr>
              <a:t>The fork probability depends on the ratio of PoW time and PoD time. The shorter the PoW time, the more likely it is that nodes will complete PoW at almost the same time, resulting in a fork</a:t>
            </a:r>
            <a:r>
              <a:rPr lang="en-US" altLang="ko-KR" sz="1800" dirty="0" smtClean="0">
                <a:latin typeface="Calibri" panose="020F0502020204030204" pitchFamily="34" charset="0"/>
                <a:cs typeface="Calibri" panose="020F0502020204030204" pitchFamily="34" charset="0"/>
              </a:rPr>
              <a:t>.</a:t>
            </a:r>
            <a:endParaRPr lang="en-US" altLang="ko-KR" sz="1800" dirty="0">
              <a:latin typeface="Calibri" panose="020F0502020204030204" pitchFamily="34" charset="0"/>
              <a:cs typeface="Calibri" panose="020F0502020204030204" pitchFamily="34" charset="0"/>
            </a:endParaRPr>
          </a:p>
          <a:p>
            <a:pPr>
              <a:lnSpc>
                <a:spcPct val="114000"/>
              </a:lnSpc>
            </a:pPr>
            <a:r>
              <a:rPr lang="en-US" altLang="ko-KR" sz="1800" b="1" dirty="0">
                <a:latin typeface="Calibri" panose="020F0502020204030204" pitchFamily="34" charset="0"/>
                <a:cs typeface="Calibri" panose="020F0502020204030204" pitchFamily="34" charset="0"/>
              </a:rPr>
              <a:t>Fork Block:</a:t>
            </a:r>
          </a:p>
          <a:p>
            <a:pPr lvl="1">
              <a:lnSpc>
                <a:spcPct val="114000"/>
              </a:lnSpc>
            </a:pPr>
            <a:r>
              <a:rPr lang="en-US" altLang="ko-KR" sz="1800" dirty="0">
                <a:latin typeface="Calibri" panose="020F0502020204030204" pitchFamily="34" charset="0"/>
                <a:cs typeface="Calibri" panose="020F0502020204030204" pitchFamily="34" charset="0"/>
              </a:rPr>
              <a:t>A forked block is a block that is not included in the main chain. The fork rate ϕ is defined as the ratio of forked blocks to all blocks.</a:t>
            </a:r>
          </a:p>
          <a:p>
            <a:pPr lvl="1">
              <a:lnSpc>
                <a:spcPct val="114000"/>
              </a:lnSpc>
            </a:pPr>
            <a:r>
              <a:rPr lang="en-US" altLang="ko-KR" sz="1800" dirty="0">
                <a:latin typeface="Calibri" panose="020F0502020204030204" pitchFamily="34" charset="0"/>
                <a:cs typeface="Calibri" panose="020F0502020204030204" pitchFamily="34" charset="0"/>
              </a:rPr>
              <a:t>Conservatively assuming that the attacker does not experience a fork, the mining power of honest miners is reduced to 1−ϕ. Therefore, the attacker's threshold α</a:t>
            </a:r>
            <a:r>
              <a:rPr lang="en-US" altLang="ko-KR" sz="1800" baseline="-25000" dirty="0">
                <a:latin typeface="Calibri" panose="020F0502020204030204" pitchFamily="34" charset="0"/>
                <a:cs typeface="Calibri" panose="020F0502020204030204" pitchFamily="34" charset="0"/>
              </a:rPr>
              <a:t>A</a:t>
            </a:r>
            <a:r>
              <a:rPr lang="en-US" altLang="ko-KR" sz="1800" dirty="0">
                <a:latin typeface="Calibri" panose="020F0502020204030204" pitchFamily="34" charset="0"/>
                <a:cs typeface="Calibri" panose="020F0502020204030204" pitchFamily="34" charset="0"/>
              </a:rPr>
              <a:t>​ becomes α</a:t>
            </a:r>
            <a:r>
              <a:rPr lang="en-US" altLang="ko-KR" sz="1800" baseline="-25000" dirty="0">
                <a:latin typeface="Calibri" panose="020F0502020204030204" pitchFamily="34" charset="0"/>
                <a:cs typeface="Calibri" panose="020F0502020204030204" pitchFamily="34" charset="0"/>
              </a:rPr>
              <a:t>A</a:t>
            </a:r>
            <a:r>
              <a:rPr lang="en-US" altLang="ko-KR" sz="1800" dirty="0">
                <a:latin typeface="Calibri" panose="020F0502020204030204" pitchFamily="34" charset="0"/>
                <a:cs typeface="Calibri" panose="020F0502020204030204" pitchFamily="34" charset="0"/>
              </a:rPr>
              <a:t>​</a:t>
            </a:r>
            <a:r>
              <a:rPr lang="en-US" altLang="ko-KR" sz="1800" dirty="0" smtClean="0">
                <a:latin typeface="Calibri" panose="020F0502020204030204" pitchFamily="34" charset="0"/>
                <a:cs typeface="Calibri" panose="020F0502020204030204" pitchFamily="34" charset="0"/>
              </a:rPr>
              <a:t>&lt; 1-ϕ/ 2-ϕ</a:t>
            </a:r>
            <a:r>
              <a:rPr lang="en-US" altLang="ko-KR" sz="1800" dirty="0">
                <a:latin typeface="Calibri" panose="020F0502020204030204" pitchFamily="34" charset="0"/>
                <a:cs typeface="Calibri" panose="020F0502020204030204" pitchFamily="34" charset="0"/>
              </a:rPr>
              <a:t>​</a:t>
            </a:r>
            <a:r>
              <a:rPr lang="en-US" altLang="ko-KR" sz="1800" dirty="0" smtClean="0">
                <a:latin typeface="Calibri" panose="020F0502020204030204" pitchFamily="34" charset="0"/>
                <a:cs typeface="Calibri" panose="020F0502020204030204" pitchFamily="34" charset="0"/>
              </a:rPr>
              <a:t>.</a:t>
            </a:r>
            <a:endParaRPr lang="en-US" altLang="ko-KR" sz="1800" dirty="0">
              <a:latin typeface="Calibri" panose="020F0502020204030204" pitchFamily="34" charset="0"/>
              <a:cs typeface="Calibri" panose="020F0502020204030204" pitchFamily="34" charset="0"/>
            </a:endParaRPr>
          </a:p>
          <a:p>
            <a:pPr>
              <a:lnSpc>
                <a:spcPct val="114000"/>
              </a:lnSpc>
            </a:pPr>
            <a:r>
              <a:rPr lang="en-US" altLang="ko-KR" sz="1800" b="1" dirty="0" err="1">
                <a:latin typeface="Calibri" panose="020F0502020204030204" pitchFamily="34" charset="0"/>
                <a:cs typeface="Calibri" panose="020F0502020204030204" pitchFamily="34" charset="0"/>
              </a:rPr>
              <a:t>VDF</a:t>
            </a:r>
            <a:r>
              <a:rPr lang="en-US" altLang="ko-KR" sz="1800" b="1" dirty="0">
                <a:latin typeface="Calibri" panose="020F0502020204030204" pitchFamily="34" charset="0"/>
                <a:cs typeface="Calibri" panose="020F0502020204030204" pitchFamily="34" charset="0"/>
              </a:rPr>
              <a:t> verification delay:</a:t>
            </a:r>
          </a:p>
          <a:p>
            <a:pPr lvl="1">
              <a:lnSpc>
                <a:spcPct val="114000"/>
              </a:lnSpc>
            </a:pPr>
            <a:r>
              <a:rPr lang="en-US" altLang="ko-KR" sz="1800" dirty="0">
                <a:latin typeface="Calibri" panose="020F0502020204030204" pitchFamily="34" charset="0"/>
                <a:cs typeface="Calibri" panose="020F0502020204030204" pitchFamily="34" charset="0"/>
              </a:rPr>
              <a:t>By delaying </a:t>
            </a:r>
            <a:r>
              <a:rPr lang="en-US" altLang="ko-KR" sz="1800" dirty="0" err="1">
                <a:latin typeface="Calibri" panose="020F0502020204030204" pitchFamily="34" charset="0"/>
                <a:cs typeface="Calibri" panose="020F0502020204030204" pitchFamily="34" charset="0"/>
              </a:rPr>
              <a:t>VDF</a:t>
            </a:r>
            <a:r>
              <a:rPr lang="en-US" altLang="ko-KR" sz="1800" dirty="0">
                <a:latin typeface="Calibri" panose="020F0502020204030204" pitchFamily="34" charset="0"/>
                <a:cs typeface="Calibri" panose="020F0502020204030204" pitchFamily="34" charset="0"/>
              </a:rPr>
              <a:t> verification during propagation, PoW forms an important barrier against denial-of-service (</a:t>
            </a:r>
            <a:r>
              <a:rPr lang="en-US" altLang="ko-KR" sz="1800" dirty="0" err="1">
                <a:latin typeface="Calibri" panose="020F0502020204030204" pitchFamily="34" charset="0"/>
                <a:cs typeface="Calibri" panose="020F0502020204030204" pitchFamily="34" charset="0"/>
              </a:rPr>
              <a:t>DoS</a:t>
            </a:r>
            <a:r>
              <a:rPr lang="en-US" altLang="ko-KR" sz="1800" dirty="0">
                <a:latin typeface="Calibri" panose="020F0502020204030204" pitchFamily="34" charset="0"/>
                <a:cs typeface="Calibri" panose="020F0502020204030204" pitchFamily="34" charset="0"/>
              </a:rPr>
              <a:t>) attacks.</a:t>
            </a:r>
          </a:p>
          <a:p>
            <a:pPr lvl="1">
              <a:lnSpc>
                <a:spcPct val="114000"/>
              </a:lnSpc>
            </a:pPr>
            <a:r>
              <a:rPr lang="en-US" altLang="ko-KR" sz="1800" dirty="0">
                <a:latin typeface="Calibri" panose="020F0502020204030204" pitchFamily="34" charset="0"/>
                <a:cs typeface="Calibri" panose="020F0502020204030204" pitchFamily="34" charset="0"/>
              </a:rPr>
              <a:t>Each node verifies the PoW when it receives a block and simulcasts the block before validating the PoD. Blocks are processed only after the PoD puzzle has been verified.</a:t>
            </a:r>
          </a:p>
          <a:p>
            <a:pPr lvl="1">
              <a:lnSpc>
                <a:spcPct val="114000"/>
              </a:lnSpc>
            </a:pPr>
            <a:r>
              <a:rPr lang="en-US" altLang="ko-KR" sz="1800" dirty="0">
                <a:latin typeface="Calibri" panose="020F0502020204030204" pitchFamily="34" charset="0"/>
                <a:cs typeface="Calibri" panose="020F0502020204030204" pitchFamily="34" charset="0"/>
              </a:rPr>
              <a:t>This network optimization does not affect the logic of the consensus mechanism.</a:t>
            </a:r>
          </a:p>
        </p:txBody>
      </p:sp>
    </p:spTree>
    <p:extLst>
      <p:ext uri="{BB962C8B-B14F-4D97-AF65-F5344CB8AC3E}">
        <p14:creationId xmlns:p14="http://schemas.microsoft.com/office/powerpoint/2010/main" val="38782906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6.2 </a:t>
            </a:r>
            <a:r>
              <a:rPr lang="en-US" altLang="ko-KR" sz="3200" dirty="0"/>
              <a:t>Attacker threshold analysis</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sz="1800" b="1" dirty="0" smtClean="0">
                <a:latin typeface="Calibri" panose="020F0502020204030204" pitchFamily="34" charset="0"/>
                <a:cs typeface="Calibri" panose="020F0502020204030204" pitchFamily="34" charset="0"/>
              </a:rPr>
              <a:t>Fork probability calculation:</a:t>
            </a:r>
          </a:p>
          <a:p>
            <a:pPr>
              <a:lnSpc>
                <a:spcPct val="114000"/>
              </a:lnSpc>
            </a:pPr>
            <a:r>
              <a:rPr lang="en-US" altLang="ko-KR" sz="1800" b="1" dirty="0" smtClean="0">
                <a:latin typeface="Calibri" panose="020F0502020204030204" pitchFamily="34" charset="0"/>
                <a:cs typeface="Calibri" panose="020F0502020204030204" pitchFamily="34" charset="0"/>
              </a:rPr>
              <a:t>Fork probability at block height h:</a:t>
            </a:r>
          </a:p>
          <a:p>
            <a:pPr lvl="1">
              <a:lnSpc>
                <a:spcPct val="114000"/>
              </a:lnSpc>
            </a:pPr>
            <a:r>
              <a:rPr lang="en-US" altLang="ko-KR" sz="1800" dirty="0" smtClean="0">
                <a:latin typeface="Calibri" panose="020F0502020204030204" pitchFamily="34" charset="0"/>
                <a:cs typeface="Calibri" panose="020F0502020204030204" pitchFamily="34" charset="0"/>
              </a:rPr>
              <a:t>When miner </a:t>
            </a:r>
            <a:r>
              <a:rPr lang="en-US" altLang="ko-KR" sz="1800" dirty="0" err="1" smtClean="0">
                <a:latin typeface="Calibri" panose="020F0502020204030204" pitchFamily="34" charset="0"/>
                <a:cs typeface="Calibri" panose="020F0502020204030204" pitchFamily="34" charset="0"/>
              </a:rPr>
              <a:t>i</a:t>
            </a:r>
            <a:r>
              <a:rPr lang="en-US" altLang="ko-KR" sz="1800" dirty="0" smtClean="0">
                <a:latin typeface="Calibri" panose="020F0502020204030204" pitchFamily="34" charset="0"/>
                <a:cs typeface="Calibri" panose="020F0502020204030204" pitchFamily="34" charset="0"/>
              </a:rPr>
              <a:t> mines a block at height h, calculate the probability that another miner j will mine the block before knowing the block at height h, creating a fork.</a:t>
            </a:r>
          </a:p>
          <a:p>
            <a:pPr lvl="1">
              <a:lnSpc>
                <a:spcPct val="114000"/>
              </a:lnSpc>
            </a:pPr>
            <a:r>
              <a:rPr lang="en-US" altLang="ko-KR" sz="1800" dirty="0" smtClean="0">
                <a:latin typeface="Calibri" panose="020F0502020204030204" pitchFamily="34" charset="0"/>
                <a:cs typeface="Calibri" panose="020F0502020204030204" pitchFamily="34" charset="0"/>
              </a:rPr>
              <a:t>The propagation delay from minor </a:t>
            </a:r>
            <a:r>
              <a:rPr lang="en-US" altLang="ko-KR" sz="1800" dirty="0" err="1" smtClean="0">
                <a:latin typeface="Calibri" panose="020F0502020204030204" pitchFamily="34" charset="0"/>
                <a:cs typeface="Calibri" panose="020F0502020204030204" pitchFamily="34" charset="0"/>
              </a:rPr>
              <a:t>i</a:t>
            </a:r>
            <a:r>
              <a:rPr lang="en-US" altLang="ko-KR" sz="1800" dirty="0" smtClean="0">
                <a:latin typeface="Calibri" panose="020F0502020204030204" pitchFamily="34" charset="0"/>
                <a:cs typeface="Calibri" panose="020F0502020204030204" pitchFamily="34" charset="0"/>
              </a:rPr>
              <a:t> to minor j is denoted by </a:t>
            </a:r>
            <a:r>
              <a:rPr lang="en-US" altLang="ko-KR" sz="1800" dirty="0" err="1" smtClean="0">
                <a:latin typeface="Calibri" panose="020F0502020204030204" pitchFamily="34" charset="0"/>
                <a:cs typeface="Calibri" panose="020F0502020204030204" pitchFamily="34" charset="0"/>
              </a:rPr>
              <a:t>T</a:t>
            </a:r>
            <a:r>
              <a:rPr lang="en-US" altLang="ko-KR" sz="1800" baseline="-25000" dirty="0" err="1" smtClean="0">
                <a:latin typeface="Calibri" panose="020F0502020204030204" pitchFamily="34" charset="0"/>
                <a:cs typeface="Calibri" panose="020F0502020204030204" pitchFamily="34" charset="0"/>
              </a:rPr>
              <a:t>ij</a:t>
            </a:r>
            <a:r>
              <a:rPr lang="en-US" altLang="ko-KR" sz="1800" dirty="0" smtClean="0">
                <a:latin typeface="Calibri" panose="020F0502020204030204" pitchFamily="34" charset="0"/>
                <a:cs typeface="Calibri" panose="020F0502020204030204" pitchFamily="34" charset="0"/>
              </a:rPr>
              <a:t>​.</a:t>
            </a:r>
          </a:p>
          <a:p>
            <a:pPr lvl="1">
              <a:lnSpc>
                <a:spcPct val="114000"/>
              </a:lnSpc>
            </a:pPr>
            <a:r>
              <a:rPr lang="en-US" altLang="ko-KR" sz="1800" dirty="0" smtClean="0">
                <a:latin typeface="Calibri" panose="020F0502020204030204" pitchFamily="34" charset="0"/>
                <a:cs typeface="Calibri" panose="020F0502020204030204" pitchFamily="34" charset="0"/>
              </a:rPr>
              <a:t>β</a:t>
            </a:r>
            <a:r>
              <a:rPr lang="en-US" altLang="ko-KR" sz="1800" baseline="-25000" dirty="0" smtClean="0">
                <a:latin typeface="Calibri" panose="020F0502020204030204" pitchFamily="34" charset="0"/>
                <a:cs typeface="Calibri" panose="020F0502020204030204" pitchFamily="34" charset="0"/>
              </a:rPr>
              <a:t>j</a:t>
            </a:r>
            <a:r>
              <a:rPr lang="en-US" altLang="ko-KR" sz="1800" dirty="0" smtClean="0">
                <a:latin typeface="Calibri" panose="020F0502020204030204" pitchFamily="34" charset="0"/>
                <a:cs typeface="Calibri" panose="020F0502020204030204" pitchFamily="34" charset="0"/>
              </a:rPr>
              <a:t>​ represents the mining power ratio of node j.</a:t>
            </a:r>
          </a:p>
          <a:p>
            <a:pPr lvl="1">
              <a:lnSpc>
                <a:spcPct val="114000"/>
              </a:lnSpc>
            </a:pPr>
            <a:r>
              <a:rPr lang="en-US" altLang="ko-KR" sz="1800" dirty="0" smtClean="0">
                <a:latin typeface="Calibri" panose="020F0502020204030204" pitchFamily="34" charset="0"/>
                <a:cs typeface="Calibri" panose="020F0502020204030204" pitchFamily="34" charset="0"/>
              </a:rPr>
              <a:t>Assuming the difficulty is well adjusted, miner j has probability β</a:t>
            </a:r>
            <a:r>
              <a:rPr lang="en-US" altLang="ko-KR" sz="1800" baseline="-25000" dirty="0" smtClean="0">
                <a:latin typeface="Calibri" panose="020F0502020204030204" pitchFamily="34" charset="0"/>
                <a:cs typeface="Calibri" panose="020F0502020204030204" pitchFamily="34" charset="0"/>
              </a:rPr>
              <a:t>j</a:t>
            </a:r>
            <a:r>
              <a:rPr lang="en-US" altLang="ko-KR" sz="1800" dirty="0" smtClean="0">
                <a:latin typeface="Calibri" panose="020F0502020204030204" pitchFamily="34" charset="0"/>
                <a:cs typeface="Calibri" panose="020F0502020204030204" pitchFamily="34" charset="0"/>
              </a:rPr>
              <a:t>​ of mining a block within </a:t>
            </a:r>
            <a:r>
              <a:rPr lang="en-US" altLang="ko-KR" sz="1800" dirty="0" err="1" smtClean="0">
                <a:latin typeface="Calibri" panose="020F0502020204030204" pitchFamily="34" charset="0"/>
                <a:cs typeface="Calibri" panose="020F0502020204030204" pitchFamily="34" charset="0"/>
              </a:rPr>
              <a:t>Δ</a:t>
            </a:r>
            <a:r>
              <a:rPr lang="en-US" altLang="ko-KR" sz="1800" baseline="-25000" dirty="0" err="1" smtClean="0">
                <a:latin typeface="Calibri" panose="020F0502020204030204" pitchFamily="34" charset="0"/>
                <a:cs typeface="Calibri" panose="020F0502020204030204" pitchFamily="34" charset="0"/>
              </a:rPr>
              <a:t>PoW</a:t>
            </a:r>
            <a:r>
              <a:rPr lang="en-US" altLang="ko-KR" sz="1800" baseline="-25000" dirty="0" smtClean="0">
                <a:latin typeface="Calibri" panose="020F0502020204030204" pitchFamily="34" charset="0"/>
                <a:cs typeface="Calibri" panose="020F0502020204030204" pitchFamily="34" charset="0"/>
              </a:rPr>
              <a:t>​</a:t>
            </a:r>
            <a:r>
              <a:rPr lang="en-US" altLang="ko-KR" sz="1800" dirty="0" smtClean="0">
                <a:latin typeface="Calibri" panose="020F0502020204030204" pitchFamily="34" charset="0"/>
                <a:cs typeface="Calibri" panose="020F0502020204030204" pitchFamily="34" charset="0"/>
              </a:rPr>
              <a:t> time.</a:t>
            </a:r>
          </a:p>
          <a:p>
            <a:pPr lvl="1">
              <a:lnSpc>
                <a:spcPct val="114000"/>
              </a:lnSpc>
            </a:pPr>
            <a:endParaRPr lang="en-US" altLang="ko-KR" sz="1800" dirty="0" smtClean="0">
              <a:latin typeface="Calibri" panose="020F0502020204030204" pitchFamily="34" charset="0"/>
              <a:cs typeface="Calibri" panose="020F0502020204030204" pitchFamily="34" charset="0"/>
            </a:endParaRPr>
          </a:p>
          <a:p>
            <a:pPr lvl="1">
              <a:lnSpc>
                <a:spcPct val="114000"/>
              </a:lnSpc>
            </a:pPr>
            <a:r>
              <a:rPr lang="en-US" altLang="ko-KR" sz="1800" dirty="0" smtClean="0">
                <a:latin typeface="Calibri" panose="020F0502020204030204" pitchFamily="34" charset="0"/>
                <a:cs typeface="Calibri" panose="020F0502020204030204" pitchFamily="34" charset="0"/>
              </a:rPr>
              <a:t>Therefore, when </a:t>
            </a:r>
            <a:r>
              <a:rPr lang="en-US" altLang="ko-KR" sz="1800" dirty="0" err="1" smtClean="0">
                <a:latin typeface="Calibri" panose="020F0502020204030204" pitchFamily="34" charset="0"/>
                <a:cs typeface="Calibri" panose="020F0502020204030204" pitchFamily="34" charset="0"/>
              </a:rPr>
              <a:t>Δ</a:t>
            </a:r>
            <a:r>
              <a:rPr lang="en-US" altLang="ko-KR" sz="1800" baseline="-25000" dirty="0" err="1" smtClean="0">
                <a:latin typeface="Calibri" panose="020F0502020204030204" pitchFamily="34" charset="0"/>
                <a:cs typeface="Calibri" panose="020F0502020204030204" pitchFamily="34" charset="0"/>
              </a:rPr>
              <a:t>PoW</a:t>
            </a:r>
            <a:r>
              <a:rPr lang="en-US" altLang="ko-KR" sz="1800" baseline="-25000" dirty="0" smtClean="0">
                <a:latin typeface="Calibri" panose="020F0502020204030204" pitchFamily="34" charset="0"/>
                <a:cs typeface="Calibri" panose="020F0502020204030204" pitchFamily="34" charset="0"/>
              </a:rPr>
              <a:t>​</a:t>
            </a:r>
            <a:r>
              <a:rPr lang="en-US" altLang="ko-KR" sz="1800" dirty="0" smtClean="0">
                <a:latin typeface="Calibri" panose="020F0502020204030204" pitchFamily="34" charset="0"/>
                <a:cs typeface="Calibri" panose="020F0502020204030204" pitchFamily="34" charset="0"/>
              </a:rPr>
              <a:t>=0, miner j has                 </a:t>
            </a:r>
            <a:r>
              <a:rPr lang="en-US" altLang="ko-KR" sz="1800" b="1" dirty="0" smtClean="0">
                <a:latin typeface="Calibri" panose="020F0502020204030204" pitchFamily="34" charset="0"/>
                <a:cs typeface="Calibri" panose="020F0502020204030204" pitchFamily="34" charset="0"/>
              </a:rPr>
              <a:t>probability of mining a block </a:t>
            </a:r>
            <a:r>
              <a:rPr lang="en-US" altLang="ko-KR" sz="1800" dirty="0" smtClean="0">
                <a:latin typeface="Calibri" panose="020F0502020204030204" pitchFamily="34" charset="0"/>
                <a:cs typeface="Calibri" panose="020F0502020204030204" pitchFamily="34" charset="0"/>
              </a:rPr>
              <a:t>within </a:t>
            </a:r>
            <a:r>
              <a:rPr lang="en-US" altLang="ko-KR" sz="1800" dirty="0" err="1" smtClean="0">
                <a:latin typeface="Calibri" panose="020F0502020204030204" pitchFamily="34" charset="0"/>
                <a:cs typeface="Calibri" panose="020F0502020204030204" pitchFamily="34" charset="0"/>
              </a:rPr>
              <a:t>T</a:t>
            </a:r>
            <a:r>
              <a:rPr lang="en-US" altLang="ko-KR" sz="1800" baseline="-25000" dirty="0" err="1" smtClean="0">
                <a:latin typeface="Calibri" panose="020F0502020204030204" pitchFamily="34" charset="0"/>
                <a:cs typeface="Calibri" panose="020F0502020204030204" pitchFamily="34" charset="0"/>
              </a:rPr>
              <a:t>ij</a:t>
            </a:r>
            <a:r>
              <a:rPr lang="en-US" altLang="ko-KR" sz="1800" dirty="0" smtClean="0">
                <a:latin typeface="Calibri" panose="020F0502020204030204" pitchFamily="34" charset="0"/>
                <a:cs typeface="Calibri" panose="020F0502020204030204" pitchFamily="34" charset="0"/>
              </a:rPr>
              <a:t>​ time.</a:t>
            </a:r>
          </a:p>
          <a:p>
            <a:pPr lvl="1">
              <a:lnSpc>
                <a:spcPct val="114000"/>
              </a:lnSpc>
            </a:pPr>
            <a:endParaRPr lang="en-US" altLang="ko-KR" sz="1800" dirty="0" smtClean="0">
              <a:latin typeface="Calibri" panose="020F0502020204030204" pitchFamily="34" charset="0"/>
              <a:cs typeface="Calibri" panose="020F0502020204030204" pitchFamily="34" charset="0"/>
            </a:endParaRPr>
          </a:p>
          <a:p>
            <a:pPr lvl="1">
              <a:lnSpc>
                <a:spcPct val="114000"/>
              </a:lnSpc>
            </a:pPr>
            <a:r>
              <a:rPr lang="en-US" altLang="ko-KR" sz="1800" dirty="0" smtClean="0">
                <a:latin typeface="Calibri" panose="020F0502020204030204" pitchFamily="34" charset="0"/>
                <a:cs typeface="Calibri" panose="020F0502020204030204" pitchFamily="34" charset="0"/>
              </a:rPr>
              <a:t>When miner iii produces a block, the </a:t>
            </a:r>
            <a:r>
              <a:rPr lang="en-US" altLang="ko-KR" sz="1800" b="1" dirty="0" smtClean="0">
                <a:latin typeface="Calibri" panose="020F0502020204030204" pitchFamily="34" charset="0"/>
                <a:cs typeface="Calibri" panose="020F0502020204030204" pitchFamily="34" charset="0"/>
              </a:rPr>
              <a:t>average number of forks </a:t>
            </a:r>
            <a:r>
              <a:rPr lang="en-US" altLang="ko-KR" sz="1800" dirty="0" smtClean="0">
                <a:latin typeface="Calibri" panose="020F0502020204030204" pitchFamily="34" charset="0"/>
                <a:cs typeface="Calibri" panose="020F0502020204030204" pitchFamily="34" charset="0"/>
              </a:rPr>
              <a:t>produced by other miners is</a:t>
            </a:r>
            <a:endParaRPr lang="en-US" altLang="ko-KR" sz="1800" dirty="0">
              <a:latin typeface="Calibri" panose="020F0502020204030204" pitchFamily="34" charset="0"/>
              <a:cs typeface="Calibri" panose="020F0502020204030204" pitchFamily="34" charset="0"/>
            </a:endParaRPr>
          </a:p>
        </p:txBody>
      </p:sp>
      <p:pic>
        <p:nvPicPr>
          <p:cNvPr id="3" name="그림 2"/>
          <p:cNvPicPr>
            <a:picLocks noChangeAspect="1"/>
          </p:cNvPicPr>
          <p:nvPr/>
        </p:nvPicPr>
        <p:blipFill>
          <a:blip r:embed="rId3"/>
          <a:stretch>
            <a:fillRect/>
          </a:stretch>
        </p:blipFill>
        <p:spPr>
          <a:xfrm>
            <a:off x="4688159" y="3970638"/>
            <a:ext cx="569346" cy="594316"/>
          </a:xfrm>
          <a:prstGeom prst="rect">
            <a:avLst/>
          </a:prstGeom>
        </p:spPr>
      </p:pic>
      <p:pic>
        <p:nvPicPr>
          <p:cNvPr id="4" name="그림 3"/>
          <p:cNvPicPr>
            <a:picLocks noChangeAspect="1"/>
          </p:cNvPicPr>
          <p:nvPr/>
        </p:nvPicPr>
        <p:blipFill>
          <a:blip r:embed="rId4"/>
          <a:stretch>
            <a:fillRect/>
          </a:stretch>
        </p:blipFill>
        <p:spPr>
          <a:xfrm>
            <a:off x="4688159" y="5408047"/>
            <a:ext cx="1900344" cy="938724"/>
          </a:xfrm>
          <a:prstGeom prst="rect">
            <a:avLst/>
          </a:prstGeom>
        </p:spPr>
      </p:pic>
    </p:spTree>
    <p:extLst>
      <p:ext uri="{BB962C8B-B14F-4D97-AF65-F5344CB8AC3E}">
        <p14:creationId xmlns:p14="http://schemas.microsoft.com/office/powerpoint/2010/main" val="25291958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6.2 </a:t>
            </a:r>
            <a:r>
              <a:rPr lang="en-US" altLang="ko-KR" sz="3200" dirty="0"/>
              <a:t>Attacker threshold analysis</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1800" b="1" dirty="0">
                <a:latin typeface="Calibri" panose="020F0502020204030204" pitchFamily="34" charset="0"/>
                <a:cs typeface="Calibri" panose="020F0502020204030204" pitchFamily="34" charset="0"/>
              </a:rPr>
              <a:t>Calculate number of forks:</a:t>
            </a:r>
          </a:p>
          <a:p>
            <a:pPr lvl="1"/>
            <a:r>
              <a:rPr lang="en-US" altLang="ko-KR" sz="1800" dirty="0">
                <a:latin typeface="Calibri" panose="020F0502020204030204" pitchFamily="34" charset="0"/>
                <a:cs typeface="Calibri" panose="020F0502020204030204" pitchFamily="34" charset="0"/>
              </a:rPr>
              <a:t>For the entire minor </a:t>
            </a:r>
            <a:r>
              <a:rPr lang="en-US" altLang="ko-KR" sz="1800" dirty="0" err="1" smtClean="0">
                <a:latin typeface="Calibri" panose="020F0502020204030204" pitchFamily="34" charset="0"/>
                <a:cs typeface="Calibri" panose="020F0502020204030204" pitchFamily="34" charset="0"/>
              </a:rPr>
              <a:t>i</a:t>
            </a:r>
            <a:r>
              <a:rPr lang="en-US" altLang="ko-KR" sz="1800" dirty="0" smtClean="0">
                <a:latin typeface="Calibri" panose="020F0502020204030204" pitchFamily="34" charset="0"/>
                <a:cs typeface="Calibri" panose="020F0502020204030204" pitchFamily="34" charset="0"/>
              </a:rPr>
              <a:t>, </a:t>
            </a:r>
            <a:r>
              <a:rPr lang="en-US" altLang="ko-KR" sz="1800" dirty="0">
                <a:latin typeface="Calibri" panose="020F0502020204030204" pitchFamily="34" charset="0"/>
                <a:cs typeface="Calibri" panose="020F0502020204030204" pitchFamily="34" charset="0"/>
              </a:rPr>
              <a:t>the average number of forks </a:t>
            </a:r>
            <a:r>
              <a:rPr lang="en-US" altLang="ko-KR" sz="1800" dirty="0" err="1">
                <a:latin typeface="Calibri" panose="020F0502020204030204" pitchFamily="34" charset="0"/>
                <a:cs typeface="Calibri" panose="020F0502020204030204" pitchFamily="34" charset="0"/>
              </a:rPr>
              <a:t>n</a:t>
            </a:r>
            <a:r>
              <a:rPr lang="en-US" altLang="ko-KR" sz="1800" baseline="-25000" dirty="0" err="1">
                <a:latin typeface="Calibri" panose="020F0502020204030204" pitchFamily="34" charset="0"/>
                <a:cs typeface="Calibri" panose="020F0502020204030204" pitchFamily="34" charset="0"/>
              </a:rPr>
              <a:t>f</a:t>
            </a:r>
            <a:r>
              <a:rPr lang="en-US" altLang="ko-KR" sz="1800" dirty="0">
                <a:latin typeface="Calibri" panose="020F0502020204030204" pitchFamily="34" charset="0"/>
                <a:cs typeface="Calibri" panose="020F0502020204030204" pitchFamily="34" charset="0"/>
              </a:rPr>
              <a:t> is:</a:t>
            </a:r>
          </a:p>
          <a:p>
            <a:pPr lvl="1"/>
            <a:endParaRPr lang="en-US" altLang="ko-KR" sz="1800" dirty="0">
              <a:latin typeface="Calibri" panose="020F0502020204030204" pitchFamily="34" charset="0"/>
              <a:cs typeface="Calibri" panose="020F0502020204030204" pitchFamily="34" charset="0"/>
            </a:endParaRPr>
          </a:p>
          <a:p>
            <a:pPr lvl="1"/>
            <a:endParaRPr lang="en-US" altLang="ko-KR" sz="1800" dirty="0">
              <a:latin typeface="Calibri" panose="020F0502020204030204" pitchFamily="34" charset="0"/>
              <a:cs typeface="Calibri" panose="020F0502020204030204" pitchFamily="34" charset="0"/>
            </a:endParaRPr>
          </a:p>
          <a:p>
            <a:pPr marL="457200" lvl="1" indent="0">
              <a:buNone/>
            </a:pPr>
            <a:endParaRPr lang="en-US" altLang="ko-KR" sz="1800" dirty="0">
              <a:latin typeface="Calibri" panose="020F0502020204030204" pitchFamily="34" charset="0"/>
              <a:cs typeface="Calibri" panose="020F0502020204030204" pitchFamily="34" charset="0"/>
            </a:endParaRPr>
          </a:p>
          <a:p>
            <a:pPr lvl="1"/>
            <a:r>
              <a:rPr lang="en-US" altLang="ko-KR" sz="1800" dirty="0">
                <a:latin typeface="Calibri" panose="020F0502020204030204" pitchFamily="34" charset="0"/>
                <a:cs typeface="Calibri" panose="020F0502020204030204" pitchFamily="34" charset="0"/>
              </a:rPr>
              <a:t>In a distributed network blockchain system, data propagation is performed over multiple hops, expressed in terms of the average </a:t>
            </a:r>
            <a:r>
              <a:rPr lang="en-US" altLang="ko-KR" sz="1800" b="1" dirty="0">
                <a:latin typeface="Calibri" panose="020F0502020204030204" pitchFamily="34" charset="0"/>
                <a:cs typeface="Calibri" panose="020F0502020204030204" pitchFamily="34" charset="0"/>
              </a:rPr>
              <a:t>one-hop delay δ</a:t>
            </a:r>
            <a:r>
              <a:rPr lang="en-US" altLang="ko-KR" sz="1800" dirty="0">
                <a:latin typeface="Calibri" panose="020F0502020204030204" pitchFamily="34" charset="0"/>
                <a:cs typeface="Calibri" panose="020F0502020204030204" pitchFamily="34" charset="0"/>
              </a:rPr>
              <a:t>.</a:t>
            </a:r>
          </a:p>
          <a:p>
            <a:pPr lvl="1"/>
            <a:r>
              <a:rPr lang="en-US" altLang="ko-KR" sz="1800" dirty="0">
                <a:latin typeface="Calibri" panose="020F0502020204030204" pitchFamily="34" charset="0"/>
                <a:cs typeface="Calibri" panose="020F0502020204030204" pitchFamily="34" charset="0"/>
              </a:rPr>
              <a:t>For each miner pair, </a:t>
            </a:r>
            <a:r>
              <a:rPr lang="en-US" altLang="ko-KR" sz="1800" dirty="0" err="1">
                <a:latin typeface="Calibri" panose="020F0502020204030204" pitchFamily="34" charset="0"/>
                <a:cs typeface="Calibri" panose="020F0502020204030204" pitchFamily="34" charset="0"/>
              </a:rPr>
              <a:t>d</a:t>
            </a:r>
            <a:r>
              <a:rPr lang="en-US" altLang="ko-KR" sz="1800" baseline="-25000" dirty="0" err="1">
                <a:latin typeface="Calibri" panose="020F0502020204030204" pitchFamily="34" charset="0"/>
                <a:cs typeface="Calibri" panose="020F0502020204030204" pitchFamily="34" charset="0"/>
              </a:rPr>
              <a:t>ij</a:t>
            </a:r>
            <a:r>
              <a:rPr lang="en-US" altLang="ko-KR" sz="1800" dirty="0">
                <a:latin typeface="Calibri" panose="020F0502020204030204" pitchFamily="34" charset="0"/>
                <a:cs typeface="Calibri" panose="020F0502020204030204" pitchFamily="34" charset="0"/>
              </a:rPr>
              <a:t> represents the number of hops between two nodes, so the total propagation delay is </a:t>
            </a:r>
            <a:r>
              <a:rPr lang="en-US" altLang="ko-KR" sz="1800" dirty="0" err="1">
                <a:latin typeface="Calibri" panose="020F0502020204030204" pitchFamily="34" charset="0"/>
                <a:cs typeface="Calibri" panose="020F0502020204030204" pitchFamily="34" charset="0"/>
              </a:rPr>
              <a:t>T</a:t>
            </a:r>
            <a:r>
              <a:rPr lang="en-US" altLang="ko-KR" sz="1800" baseline="-25000" dirty="0" err="1">
                <a:latin typeface="Calibri" panose="020F0502020204030204" pitchFamily="34" charset="0"/>
                <a:cs typeface="Calibri" panose="020F0502020204030204" pitchFamily="34" charset="0"/>
              </a:rPr>
              <a:t>ij</a:t>
            </a:r>
            <a:r>
              <a:rPr lang="en-US" altLang="ko-KR" sz="1800" dirty="0">
                <a:latin typeface="Calibri" panose="020F0502020204030204" pitchFamily="34" charset="0"/>
                <a:cs typeface="Calibri" panose="020F0502020204030204" pitchFamily="34" charset="0"/>
              </a:rPr>
              <a:t>​=</a:t>
            </a:r>
            <a:r>
              <a:rPr lang="en-US" altLang="ko-KR" sz="1800" dirty="0" err="1">
                <a:latin typeface="Calibri" panose="020F0502020204030204" pitchFamily="34" charset="0"/>
                <a:cs typeface="Calibri" panose="020F0502020204030204" pitchFamily="34" charset="0"/>
              </a:rPr>
              <a:t>d</a:t>
            </a:r>
            <a:r>
              <a:rPr lang="en-US" altLang="ko-KR" sz="1800" baseline="-25000" dirty="0" err="1">
                <a:latin typeface="Calibri" panose="020F0502020204030204" pitchFamily="34" charset="0"/>
                <a:cs typeface="Calibri" panose="020F0502020204030204" pitchFamily="34" charset="0"/>
              </a:rPr>
              <a:t>ij</a:t>
            </a:r>
            <a:r>
              <a:rPr lang="en-US" altLang="ko-KR" sz="1800" dirty="0">
                <a:latin typeface="Calibri" panose="020F0502020204030204" pitchFamily="34" charset="0"/>
                <a:cs typeface="Calibri" panose="020F0502020204030204" pitchFamily="34" charset="0"/>
              </a:rPr>
              <a:t>​×δ.</a:t>
            </a:r>
          </a:p>
          <a:p>
            <a:pPr lvl="1"/>
            <a:r>
              <a:rPr lang="en-US" altLang="ko-KR" sz="1800" dirty="0">
                <a:latin typeface="Calibri" panose="020F0502020204030204" pitchFamily="34" charset="0"/>
                <a:cs typeface="Calibri" panose="020F0502020204030204" pitchFamily="34" charset="0"/>
              </a:rPr>
              <a:t>When all nodes have the same mining power, we can simplify </a:t>
            </a:r>
            <a:r>
              <a:rPr lang="en-US" altLang="ko-KR" sz="1800" b="1" dirty="0" err="1">
                <a:latin typeface="Calibri" panose="020F0502020204030204" pitchFamily="34" charset="0"/>
                <a:cs typeface="Calibri" panose="020F0502020204030204" pitchFamily="34" charset="0"/>
              </a:rPr>
              <a:t>n</a:t>
            </a:r>
            <a:r>
              <a:rPr lang="en-US" altLang="ko-KR" sz="1800" b="1" baseline="-25000" dirty="0" err="1">
                <a:latin typeface="Calibri" panose="020F0502020204030204" pitchFamily="34" charset="0"/>
                <a:cs typeface="Calibri" panose="020F0502020204030204" pitchFamily="34" charset="0"/>
              </a:rPr>
              <a:t>f</a:t>
            </a:r>
            <a:r>
              <a:rPr lang="en-US" altLang="ko-KR" sz="1800" dirty="0">
                <a:latin typeface="Calibri" panose="020F0502020204030204" pitchFamily="34" charset="0"/>
                <a:cs typeface="Calibri" panose="020F0502020204030204" pitchFamily="34" charset="0"/>
              </a:rPr>
              <a:t> above since β</a:t>
            </a:r>
            <a:r>
              <a:rPr lang="en-US" altLang="ko-KR" sz="1800" baseline="-25000" dirty="0" err="1">
                <a:latin typeface="Calibri" panose="020F0502020204030204" pitchFamily="34" charset="0"/>
                <a:cs typeface="Calibri" panose="020F0502020204030204" pitchFamily="34" charset="0"/>
              </a:rPr>
              <a:t>i</a:t>
            </a:r>
            <a:r>
              <a:rPr lang="en-US" altLang="ko-KR" sz="1800" dirty="0">
                <a:latin typeface="Calibri" panose="020F0502020204030204" pitchFamily="34" charset="0"/>
                <a:cs typeface="Calibri" panose="020F0502020204030204" pitchFamily="34" charset="0"/>
              </a:rPr>
              <a:t>​=1/N​:</a:t>
            </a:r>
          </a:p>
          <a:p>
            <a:pPr lvl="1"/>
            <a:endParaRPr lang="en-US" altLang="ko-KR" sz="1800" dirty="0">
              <a:latin typeface="Calibri" panose="020F0502020204030204" pitchFamily="34" charset="0"/>
              <a:cs typeface="Calibri" panose="020F0502020204030204" pitchFamily="34" charset="0"/>
            </a:endParaRPr>
          </a:p>
          <a:p>
            <a:pPr marL="457200" lvl="1" indent="0">
              <a:buNone/>
            </a:pPr>
            <a:endParaRPr lang="en-US" altLang="ko-KR" sz="1800" dirty="0">
              <a:latin typeface="Calibri" panose="020F0502020204030204" pitchFamily="34" charset="0"/>
              <a:cs typeface="Calibri" panose="020F0502020204030204" pitchFamily="34" charset="0"/>
            </a:endParaRPr>
          </a:p>
          <a:p>
            <a:pPr lvl="1"/>
            <a:r>
              <a:rPr lang="en-US" altLang="ko-KR" sz="1800" dirty="0">
                <a:latin typeface="Calibri" panose="020F0502020204030204" pitchFamily="34" charset="0"/>
                <a:cs typeface="Calibri" panose="020F0502020204030204" pitchFamily="34" charset="0"/>
              </a:rPr>
              <a:t>​ where </a:t>
            </a:r>
            <a:r>
              <a:rPr lang="en-US" altLang="ko-KR" sz="1800" dirty="0" err="1">
                <a:latin typeface="Calibri" panose="020F0502020204030204" pitchFamily="34" charset="0"/>
                <a:cs typeface="Calibri" panose="020F0502020204030204" pitchFamily="34" charset="0"/>
              </a:rPr>
              <a:t>d</a:t>
            </a:r>
            <a:r>
              <a:rPr lang="en-US" altLang="ko-KR" sz="1800" baseline="-25000" dirty="0" err="1">
                <a:latin typeface="Calibri" panose="020F0502020204030204" pitchFamily="34" charset="0"/>
                <a:cs typeface="Calibri" panose="020F0502020204030204" pitchFamily="34" charset="0"/>
              </a:rPr>
              <a:t>avg</a:t>
            </a:r>
            <a:r>
              <a:rPr lang="en-US" altLang="ko-KR" sz="1800" dirty="0">
                <a:latin typeface="Calibri" panose="020F0502020204030204" pitchFamily="34" charset="0"/>
                <a:cs typeface="Calibri" panose="020F0502020204030204" pitchFamily="34" charset="0"/>
              </a:rPr>
              <a:t>​ is the average number of hops between any two nodes in the network.</a:t>
            </a:r>
          </a:p>
          <a:p>
            <a:pPr lvl="1"/>
            <a:endParaRPr lang="en-US" altLang="ko-KR" sz="1800" dirty="0">
              <a:latin typeface="Calibri" panose="020F0502020204030204" pitchFamily="34" charset="0"/>
              <a:cs typeface="Calibri" panose="020F0502020204030204" pitchFamily="34" charset="0"/>
            </a:endParaRPr>
          </a:p>
          <a:p>
            <a:pPr lvl="1"/>
            <a:r>
              <a:rPr lang="en-US" altLang="ko-KR" sz="1800" dirty="0">
                <a:latin typeface="Calibri" panose="020F0502020204030204" pitchFamily="34" charset="0"/>
                <a:cs typeface="Calibri" panose="020F0502020204030204" pitchFamily="34" charset="0"/>
              </a:rPr>
              <a:t>Fork ratio is calculated as below:</a:t>
            </a:r>
          </a:p>
        </p:txBody>
      </p:sp>
      <p:pic>
        <p:nvPicPr>
          <p:cNvPr id="3" name="그림 2"/>
          <p:cNvPicPr>
            <a:picLocks noChangeAspect="1"/>
          </p:cNvPicPr>
          <p:nvPr/>
        </p:nvPicPr>
        <p:blipFill>
          <a:blip r:embed="rId3"/>
          <a:stretch>
            <a:fillRect/>
          </a:stretch>
        </p:blipFill>
        <p:spPr>
          <a:xfrm>
            <a:off x="4728963" y="1723437"/>
            <a:ext cx="2734057" cy="933580"/>
          </a:xfrm>
          <a:prstGeom prst="rect">
            <a:avLst/>
          </a:prstGeom>
        </p:spPr>
      </p:pic>
      <p:pic>
        <p:nvPicPr>
          <p:cNvPr id="4" name="그림 3"/>
          <p:cNvPicPr>
            <a:picLocks noChangeAspect="1"/>
          </p:cNvPicPr>
          <p:nvPr/>
        </p:nvPicPr>
        <p:blipFill>
          <a:blip r:embed="rId4"/>
          <a:stretch>
            <a:fillRect/>
          </a:stretch>
        </p:blipFill>
        <p:spPr>
          <a:xfrm>
            <a:off x="4428880" y="5118874"/>
            <a:ext cx="3334215" cy="828791"/>
          </a:xfrm>
          <a:prstGeom prst="rect">
            <a:avLst/>
          </a:prstGeom>
        </p:spPr>
      </p:pic>
      <p:pic>
        <p:nvPicPr>
          <p:cNvPr id="5" name="그림 4"/>
          <p:cNvPicPr>
            <a:picLocks noChangeAspect="1"/>
          </p:cNvPicPr>
          <p:nvPr/>
        </p:nvPicPr>
        <p:blipFill rotWithShape="1">
          <a:blip r:embed="rId5"/>
          <a:srcRect b="9852"/>
          <a:stretch/>
        </p:blipFill>
        <p:spPr>
          <a:xfrm>
            <a:off x="5190987" y="4184146"/>
            <a:ext cx="1810003" cy="420805"/>
          </a:xfrm>
          <a:prstGeom prst="rect">
            <a:avLst/>
          </a:prstGeom>
        </p:spPr>
      </p:pic>
    </p:spTree>
    <p:extLst>
      <p:ext uri="{BB962C8B-B14F-4D97-AF65-F5344CB8AC3E}">
        <p14:creationId xmlns:p14="http://schemas.microsoft.com/office/powerpoint/2010/main" val="138402054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6.2 </a:t>
            </a:r>
            <a:r>
              <a:rPr lang="en-US" altLang="ko-KR" sz="3200" dirty="0"/>
              <a:t>Attacker threshold analysis</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sz="2000" b="1" dirty="0">
                <a:latin typeface="Calibri" panose="020F0502020204030204" pitchFamily="34" charset="0"/>
                <a:cs typeface="Calibri" panose="020F0502020204030204" pitchFamily="34" charset="0"/>
              </a:rPr>
              <a:t>Attacker </a:t>
            </a:r>
            <a:r>
              <a:rPr lang="en-US" altLang="ko-KR" sz="2000" b="1" dirty="0" smtClean="0">
                <a:latin typeface="Calibri" panose="020F0502020204030204" pitchFamily="34" charset="0"/>
                <a:cs typeface="Calibri" panose="020F0502020204030204" pitchFamily="34" charset="0"/>
              </a:rPr>
              <a:t>Threshold</a:t>
            </a:r>
            <a:endParaRPr lang="en-US" altLang="ko-KR" sz="2000" b="1" dirty="0">
              <a:latin typeface="Calibri" panose="020F0502020204030204" pitchFamily="34" charset="0"/>
              <a:cs typeface="Calibri" panose="020F0502020204030204" pitchFamily="34" charset="0"/>
            </a:endParaRPr>
          </a:p>
          <a:p>
            <a:pPr lvl="1">
              <a:lnSpc>
                <a:spcPct val="114000"/>
              </a:lnSpc>
            </a:pPr>
            <a:r>
              <a:rPr lang="en-US" altLang="ko-KR" sz="2000" dirty="0">
                <a:latin typeface="Calibri" panose="020F0502020204030204" pitchFamily="34" charset="0"/>
                <a:cs typeface="Calibri" panose="020F0502020204030204" pitchFamily="34" charset="0"/>
              </a:rPr>
              <a:t>The relationship between fork rate and attacker threshold is:</a:t>
            </a:r>
          </a:p>
          <a:p>
            <a:pPr>
              <a:lnSpc>
                <a:spcPct val="114000"/>
              </a:lnSpc>
            </a:pPr>
            <a:endParaRPr lang="en-US" altLang="ko-KR" sz="2000" dirty="0">
              <a:latin typeface="Calibri" panose="020F0502020204030204" pitchFamily="34" charset="0"/>
              <a:cs typeface="Calibri" panose="020F0502020204030204" pitchFamily="34" charset="0"/>
            </a:endParaRPr>
          </a:p>
          <a:p>
            <a:pPr>
              <a:lnSpc>
                <a:spcPct val="114000"/>
              </a:lnSpc>
            </a:pPr>
            <a:endParaRPr lang="en-US" altLang="ko-KR" sz="2000" dirty="0">
              <a:latin typeface="Calibri" panose="020F0502020204030204" pitchFamily="34" charset="0"/>
              <a:cs typeface="Calibri" panose="020F0502020204030204" pitchFamily="34" charset="0"/>
            </a:endParaRPr>
          </a:p>
          <a:p>
            <a:pPr>
              <a:lnSpc>
                <a:spcPct val="114000"/>
              </a:lnSpc>
            </a:pPr>
            <a:endParaRPr lang="en-US" altLang="ko-KR" sz="2000" dirty="0">
              <a:latin typeface="Calibri" panose="020F0502020204030204" pitchFamily="34" charset="0"/>
              <a:cs typeface="Calibri" panose="020F0502020204030204" pitchFamily="34" charset="0"/>
            </a:endParaRPr>
          </a:p>
          <a:p>
            <a:pPr lvl="1">
              <a:lnSpc>
                <a:spcPct val="114000"/>
              </a:lnSpc>
            </a:pPr>
            <a:r>
              <a:rPr lang="en-US" altLang="ko-KR" sz="2000" dirty="0">
                <a:latin typeface="Calibri" panose="020F0502020204030204" pitchFamily="34" charset="0"/>
                <a:cs typeface="Calibri" panose="020F0502020204030204" pitchFamily="34" charset="0"/>
              </a:rPr>
              <a:t>The fork rate and the attacker threshold are a function of the ratio of the one-hop propagation delay to the block interval, </a:t>
            </a:r>
            <a:r>
              <a:rPr lang="en-US" altLang="ko-KR" sz="2000" dirty="0" err="1">
                <a:latin typeface="Calibri" panose="020F0502020204030204" pitchFamily="34" charset="0"/>
                <a:cs typeface="Calibri" panose="020F0502020204030204" pitchFamily="34" charset="0"/>
              </a:rPr>
              <a:t>ρ</a:t>
            </a:r>
            <a:r>
              <a:rPr lang="en-US" altLang="ko-KR" sz="2000" baseline="-25000" dirty="0" err="1">
                <a:latin typeface="Calibri" panose="020F0502020204030204" pitchFamily="34" charset="0"/>
                <a:cs typeface="Calibri" panose="020F0502020204030204" pitchFamily="34" charset="0"/>
              </a:rPr>
              <a:t>δ</a:t>
            </a:r>
            <a:r>
              <a:rPr lang="en-US" altLang="ko-KR" sz="2000" baseline="-25000" dirty="0">
                <a:latin typeface="Calibri" panose="020F0502020204030204" pitchFamily="34" charset="0"/>
                <a:cs typeface="Calibri" panose="020F0502020204030204" pitchFamily="34" charset="0"/>
              </a:rPr>
              <a:t>​</a:t>
            </a:r>
            <a:r>
              <a:rPr lang="en-US" altLang="ko-KR" sz="2000" dirty="0" smtClean="0">
                <a:latin typeface="Calibri" panose="020F0502020204030204" pitchFamily="34" charset="0"/>
                <a:cs typeface="Calibri" panose="020F0502020204030204" pitchFamily="34" charset="0"/>
              </a:rPr>
              <a:t>= δ / </a:t>
            </a:r>
            <a:r>
              <a:rPr lang="en-US" altLang="ko-KR" sz="2000" dirty="0" err="1" smtClean="0">
                <a:latin typeface="Calibri" panose="020F0502020204030204" pitchFamily="34" charset="0"/>
                <a:cs typeface="Calibri" panose="020F0502020204030204" pitchFamily="34" charset="0"/>
              </a:rPr>
              <a:t>Δ</a:t>
            </a:r>
            <a:r>
              <a:rPr lang="en-US" altLang="ko-KR" sz="2000" baseline="-25000" dirty="0" err="1" smtClean="0">
                <a:latin typeface="Calibri" panose="020F0502020204030204" pitchFamily="34" charset="0"/>
                <a:cs typeface="Calibri" panose="020F0502020204030204" pitchFamily="34" charset="0"/>
              </a:rPr>
              <a:t>block</a:t>
            </a:r>
            <a:r>
              <a:rPr lang="en-US" altLang="ko-KR" sz="2000" dirty="0" smtClean="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 and the ratio of the PoW average duration to the block interval, </a:t>
            </a:r>
            <a:r>
              <a:rPr lang="en-US" altLang="ko-KR" sz="2000" dirty="0" err="1">
                <a:latin typeface="Calibri" panose="020F0502020204030204" pitchFamily="34" charset="0"/>
                <a:cs typeface="Calibri" panose="020F0502020204030204" pitchFamily="34" charset="0"/>
              </a:rPr>
              <a:t>ρ</a:t>
            </a:r>
            <a:r>
              <a:rPr lang="en-US" altLang="ko-KR" sz="2000" baseline="-25000" dirty="0" err="1">
                <a:latin typeface="Calibri" panose="020F0502020204030204" pitchFamily="34" charset="0"/>
                <a:cs typeface="Calibri" panose="020F0502020204030204" pitchFamily="34" charset="0"/>
              </a:rPr>
              <a:t>PoW</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Δ</a:t>
            </a:r>
            <a:r>
              <a:rPr lang="en-US" altLang="ko-KR" sz="2000" baseline="-25000" dirty="0" err="1">
                <a:latin typeface="Calibri" panose="020F0502020204030204" pitchFamily="34" charset="0"/>
                <a:cs typeface="Calibri" panose="020F0502020204030204" pitchFamily="34" charset="0"/>
              </a:rPr>
              <a:t>block</a:t>
            </a:r>
            <a:r>
              <a:rPr lang="en-US" altLang="ko-KR" sz="2000" dirty="0">
                <a:latin typeface="Calibri" panose="020F0502020204030204" pitchFamily="34" charset="0"/>
                <a:cs typeface="Calibri" panose="020F0502020204030204" pitchFamily="34" charset="0"/>
              </a:rPr>
              <a:t>​/</a:t>
            </a:r>
            <a:r>
              <a:rPr lang="en-US" altLang="ko-KR" sz="2000" dirty="0" err="1">
                <a:latin typeface="Calibri" panose="020F0502020204030204" pitchFamily="34" charset="0"/>
                <a:cs typeface="Calibri" panose="020F0502020204030204" pitchFamily="34" charset="0"/>
              </a:rPr>
              <a:t>Δ</a:t>
            </a:r>
            <a:r>
              <a:rPr lang="en-US" altLang="ko-KR" sz="2000" baseline="-25000" dirty="0" err="1">
                <a:latin typeface="Calibri" panose="020F0502020204030204" pitchFamily="34" charset="0"/>
                <a:cs typeface="Calibri" panose="020F0502020204030204" pitchFamily="34" charset="0"/>
              </a:rPr>
              <a:t>PoW</a:t>
            </a:r>
            <a:r>
              <a:rPr lang="en-US" altLang="ko-KR" sz="2000" dirty="0">
                <a:latin typeface="Calibri" panose="020F0502020204030204" pitchFamily="34" charset="0"/>
                <a:cs typeface="Calibri" panose="020F0502020204030204" pitchFamily="34" charset="0"/>
              </a:rPr>
              <a:t>​​.</a:t>
            </a:r>
          </a:p>
          <a:p>
            <a:pPr>
              <a:lnSpc>
                <a:spcPct val="114000"/>
              </a:lnSpc>
            </a:pPr>
            <a:r>
              <a:rPr lang="en-US" altLang="ko-KR" sz="2000" b="1" dirty="0" smtClean="0">
                <a:latin typeface="Calibri" panose="020F0502020204030204" pitchFamily="34" charset="0"/>
                <a:cs typeface="Calibri" panose="020F0502020204030204" pitchFamily="34" charset="0"/>
              </a:rPr>
              <a:t>Conclusion</a:t>
            </a:r>
            <a:endParaRPr lang="en-US" altLang="ko-KR" sz="2000" b="1" dirty="0">
              <a:latin typeface="Calibri" panose="020F0502020204030204" pitchFamily="34" charset="0"/>
              <a:cs typeface="Calibri" panose="020F0502020204030204" pitchFamily="34" charset="0"/>
            </a:endParaRPr>
          </a:p>
          <a:p>
            <a:pPr lvl="1">
              <a:lnSpc>
                <a:spcPct val="114000"/>
              </a:lnSpc>
            </a:pPr>
            <a:r>
              <a:rPr lang="en-US" altLang="ko-KR" sz="2000" dirty="0">
                <a:latin typeface="Calibri" panose="020F0502020204030204" pitchFamily="34" charset="0"/>
                <a:cs typeface="Calibri" panose="020F0502020204030204" pitchFamily="34" charset="0"/>
              </a:rPr>
              <a:t>As the PoW ratio </a:t>
            </a:r>
            <a:r>
              <a:rPr lang="en-US" altLang="ko-KR" sz="2000" dirty="0" err="1">
                <a:latin typeface="Calibri" panose="020F0502020204030204" pitchFamily="34" charset="0"/>
                <a:cs typeface="Calibri" panose="020F0502020204030204" pitchFamily="34" charset="0"/>
              </a:rPr>
              <a:t>ρ</a:t>
            </a:r>
            <a:r>
              <a:rPr lang="en-US" altLang="ko-KR" sz="2000" baseline="-25000" dirty="0" err="1">
                <a:latin typeface="Calibri" panose="020F0502020204030204" pitchFamily="34" charset="0"/>
                <a:cs typeface="Calibri" panose="020F0502020204030204" pitchFamily="34" charset="0"/>
              </a:rPr>
              <a:t>PoW</a:t>
            </a:r>
            <a:r>
              <a:rPr lang="en-US" altLang="ko-KR" sz="2000" baseline="-25000" dirty="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 increases and the delay ratio </a:t>
            </a:r>
            <a:r>
              <a:rPr lang="en-US" altLang="ko-KR" sz="2000" dirty="0" err="1">
                <a:latin typeface="Calibri" panose="020F0502020204030204" pitchFamily="34" charset="0"/>
                <a:cs typeface="Calibri" panose="020F0502020204030204" pitchFamily="34" charset="0"/>
              </a:rPr>
              <a:t>ρ</a:t>
            </a:r>
            <a:r>
              <a:rPr lang="en-US" altLang="ko-KR" sz="2000" baseline="-25000" dirty="0" err="1">
                <a:latin typeface="Calibri" panose="020F0502020204030204" pitchFamily="34" charset="0"/>
                <a:cs typeface="Calibri" panose="020F0502020204030204" pitchFamily="34" charset="0"/>
              </a:rPr>
              <a:t>δ</a:t>
            </a:r>
            <a:r>
              <a:rPr lang="en-US" altLang="ko-KR" sz="2000" dirty="0">
                <a:latin typeface="Calibri" panose="020F0502020204030204" pitchFamily="34" charset="0"/>
                <a:cs typeface="Calibri" panose="020F0502020204030204" pitchFamily="34" charset="0"/>
              </a:rPr>
              <a:t>​ decreases, the attacker threshold increases, approaching 0.5.</a:t>
            </a:r>
          </a:p>
          <a:p>
            <a:pPr lvl="1">
              <a:lnSpc>
                <a:spcPct val="114000"/>
              </a:lnSpc>
            </a:pPr>
            <a:r>
              <a:rPr lang="en-US" altLang="ko-KR" sz="2000" dirty="0">
                <a:latin typeface="Calibri" panose="020F0502020204030204" pitchFamily="34" charset="0"/>
                <a:cs typeface="Calibri" panose="020F0502020204030204" pitchFamily="34" charset="0"/>
              </a:rPr>
              <a:t>For example, with a one-hop network delay of </a:t>
            </a:r>
            <a:r>
              <a:rPr lang="en-US" altLang="ko-KR" sz="2000" dirty="0" err="1">
                <a:latin typeface="Calibri" panose="020F0502020204030204" pitchFamily="34" charset="0"/>
                <a:cs typeface="Calibri" panose="020F0502020204030204" pitchFamily="34" charset="0"/>
              </a:rPr>
              <a:t>100ms</a:t>
            </a:r>
            <a:r>
              <a:rPr lang="en-US" altLang="ko-KR" sz="2000" dirty="0">
                <a:latin typeface="Calibri" panose="020F0502020204030204" pitchFamily="34" charset="0"/>
                <a:cs typeface="Calibri" panose="020F0502020204030204" pitchFamily="34" charset="0"/>
              </a:rPr>
              <a:t> and a block interval of </a:t>
            </a:r>
            <a:r>
              <a:rPr lang="en-US" altLang="ko-KR" sz="2000" dirty="0" err="1">
                <a:latin typeface="Calibri" panose="020F0502020204030204" pitchFamily="34" charset="0"/>
                <a:cs typeface="Calibri" panose="020F0502020204030204" pitchFamily="34" charset="0"/>
              </a:rPr>
              <a:t>600s</a:t>
            </a:r>
            <a:r>
              <a:rPr lang="en-US" altLang="ko-KR" sz="2000" dirty="0">
                <a:latin typeface="Calibri" panose="020F0502020204030204" pitchFamily="34" charset="0"/>
                <a:cs typeface="Calibri" panose="020F0502020204030204" pitchFamily="34" charset="0"/>
              </a:rPr>
              <a:t>, if Sprints only performs PoW 5% of the time, the attacker threshold is still 49% (compared to 50% for Bitcoin).</a:t>
            </a:r>
          </a:p>
        </p:txBody>
      </p:sp>
      <p:pic>
        <p:nvPicPr>
          <p:cNvPr id="3" name="그림 2"/>
          <p:cNvPicPr>
            <a:picLocks noChangeAspect="1"/>
          </p:cNvPicPr>
          <p:nvPr/>
        </p:nvPicPr>
        <p:blipFill>
          <a:blip r:embed="rId3"/>
          <a:stretch>
            <a:fillRect/>
          </a:stretch>
        </p:blipFill>
        <p:spPr>
          <a:xfrm>
            <a:off x="8018512" y="1213570"/>
            <a:ext cx="3143689" cy="1971950"/>
          </a:xfrm>
          <a:prstGeom prst="rect">
            <a:avLst/>
          </a:prstGeom>
        </p:spPr>
      </p:pic>
      <p:pic>
        <p:nvPicPr>
          <p:cNvPr id="4" name="그림 3"/>
          <p:cNvPicPr>
            <a:picLocks noChangeAspect="1"/>
          </p:cNvPicPr>
          <p:nvPr/>
        </p:nvPicPr>
        <p:blipFill>
          <a:blip r:embed="rId4"/>
          <a:stretch>
            <a:fillRect/>
          </a:stretch>
        </p:blipFill>
        <p:spPr>
          <a:xfrm>
            <a:off x="5029049" y="2459142"/>
            <a:ext cx="2133898" cy="914528"/>
          </a:xfrm>
          <a:prstGeom prst="rect">
            <a:avLst/>
          </a:prstGeom>
        </p:spPr>
      </p:pic>
      <p:pic>
        <p:nvPicPr>
          <p:cNvPr id="5" name="그림 4"/>
          <p:cNvPicPr>
            <a:picLocks noChangeAspect="1"/>
          </p:cNvPicPr>
          <p:nvPr/>
        </p:nvPicPr>
        <p:blipFill>
          <a:blip r:embed="rId5"/>
          <a:stretch>
            <a:fillRect/>
          </a:stretch>
        </p:blipFill>
        <p:spPr>
          <a:xfrm>
            <a:off x="5000470" y="1973215"/>
            <a:ext cx="2162477" cy="333422"/>
          </a:xfrm>
          <a:prstGeom prst="rect">
            <a:avLst/>
          </a:prstGeom>
        </p:spPr>
      </p:pic>
    </p:spTree>
    <p:extLst>
      <p:ext uri="{BB962C8B-B14F-4D97-AF65-F5344CB8AC3E}">
        <p14:creationId xmlns:p14="http://schemas.microsoft.com/office/powerpoint/2010/main" val="40672932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6.3 </a:t>
            </a:r>
            <a:r>
              <a:rPr lang="en-US" altLang="ko-KR" sz="3200" dirty="0"/>
              <a:t>Evaluation</a:t>
            </a:r>
            <a:endParaRPr lang="ko-KR" altLang="en-US" sz="3200" dirty="0"/>
          </a:p>
        </p:txBody>
      </p:sp>
      <p:sp>
        <p:nvSpPr>
          <p:cNvPr id="9" name="텍스트 개체 틀 8"/>
          <p:cNvSpPr>
            <a:spLocks noGrp="1"/>
          </p:cNvSpPr>
          <p:nvPr>
            <p:ph type="body" sz="quarter" idx="10"/>
          </p:nvPr>
        </p:nvSpPr>
        <p:spPr>
          <a:xfrm>
            <a:off x="389457" y="1046435"/>
            <a:ext cx="11414125" cy="5601500"/>
          </a:xfrm>
        </p:spPr>
        <p:txBody>
          <a:bodyPr>
            <a:noAutofit/>
          </a:bodyPr>
          <a:lstStyle/>
          <a:p>
            <a:pPr>
              <a:lnSpc>
                <a:spcPct val="114000"/>
              </a:lnSpc>
            </a:pPr>
            <a:r>
              <a:rPr lang="en-US" altLang="ko-KR" sz="1800" dirty="0"/>
              <a:t>V</a:t>
            </a:r>
            <a:r>
              <a:rPr lang="en-US" altLang="ko-KR" sz="1800" dirty="0" smtClean="0"/>
              <a:t>erify </a:t>
            </a:r>
            <a:r>
              <a:rPr lang="en-US" altLang="ko-KR" sz="1800" dirty="0"/>
              <a:t>the analytical results of the relationship between Sprints' attacker threshold, fork rate, and network parameters in a real-world environment. </a:t>
            </a:r>
            <a:endParaRPr lang="en-US" altLang="ko-KR" sz="1800" dirty="0" smtClean="0"/>
          </a:p>
          <a:p>
            <a:pPr>
              <a:lnSpc>
                <a:spcPct val="114000"/>
              </a:lnSpc>
            </a:pPr>
            <a:r>
              <a:rPr lang="en-US" altLang="ko-KR" sz="1800" b="1" dirty="0" smtClean="0"/>
              <a:t>6.3.1 Settings</a:t>
            </a:r>
          </a:p>
          <a:p>
            <a:pPr lvl="1">
              <a:lnSpc>
                <a:spcPct val="114000"/>
              </a:lnSpc>
            </a:pPr>
            <a:r>
              <a:rPr lang="en-US" altLang="ko-KR" sz="1800" dirty="0"/>
              <a:t>R</a:t>
            </a:r>
            <a:r>
              <a:rPr lang="en-US" altLang="ko-KR" sz="1800" dirty="0" smtClean="0"/>
              <a:t>un </a:t>
            </a:r>
            <a:r>
              <a:rPr lang="en-US" altLang="ko-KR" sz="1800" dirty="0"/>
              <a:t>Sprints on a network of 100 nodes. Each node has two hardware threads and has approximately equal mining power. The network topology is generated by randomly connecting each node to four random neighbors. </a:t>
            </a:r>
            <a:r>
              <a:rPr lang="en-US" altLang="ko-KR" sz="1800" dirty="0" smtClean="0"/>
              <a:t>The </a:t>
            </a:r>
            <a:r>
              <a:rPr lang="en-US" altLang="ko-KR" sz="1800" dirty="0"/>
              <a:t>average number of hops in the network is approximately 4.5.</a:t>
            </a:r>
          </a:p>
          <a:p>
            <a:pPr>
              <a:lnSpc>
                <a:spcPct val="114000"/>
              </a:lnSpc>
            </a:pPr>
            <a:r>
              <a:rPr lang="en-US" altLang="ko-KR" sz="1800" b="1" dirty="0"/>
              <a:t>6.3.2 Theory verification</a:t>
            </a:r>
          </a:p>
          <a:p>
            <a:pPr lvl="1">
              <a:lnSpc>
                <a:spcPct val="114000"/>
              </a:lnSpc>
            </a:pPr>
            <a:r>
              <a:rPr lang="en-US" altLang="ko-KR" sz="1800" dirty="0"/>
              <a:t>Experiments verify the theoretical </a:t>
            </a:r>
            <a:r>
              <a:rPr lang="en-US" altLang="ko-KR" sz="1800" dirty="0" smtClean="0"/>
              <a:t>analysis. Calculated </a:t>
            </a:r>
            <a:r>
              <a:rPr lang="en-US" altLang="ko-KR" sz="1800" dirty="0"/>
              <a:t>the fork rate through logs until 100 blocks were generated.</a:t>
            </a:r>
          </a:p>
          <a:p>
            <a:pPr>
              <a:lnSpc>
                <a:spcPct val="114000"/>
              </a:lnSpc>
            </a:pPr>
            <a:r>
              <a:rPr lang="en-US" altLang="ko-KR" sz="1800" b="1" dirty="0"/>
              <a:t>Select parameters:</a:t>
            </a:r>
          </a:p>
          <a:p>
            <a:pPr lvl="1">
              <a:lnSpc>
                <a:spcPct val="114000"/>
              </a:lnSpc>
            </a:pPr>
            <a:r>
              <a:rPr lang="en-US" altLang="ko-KR" sz="1800" dirty="0"/>
              <a:t>The fork rate is determined based on </a:t>
            </a:r>
            <a:r>
              <a:rPr lang="en-US" altLang="ko-KR" sz="1800" dirty="0" err="1"/>
              <a:t>ρ</a:t>
            </a:r>
            <a:r>
              <a:rPr lang="en-US" altLang="ko-KR" sz="1800" baseline="-25000" dirty="0" err="1"/>
              <a:t>δ</a:t>
            </a:r>
            <a:r>
              <a:rPr lang="en-US" altLang="ko-KR" sz="1800" dirty="0"/>
              <a:t> and PoW ratio (</a:t>
            </a:r>
            <a:r>
              <a:rPr lang="en-US" altLang="ko-KR" sz="1800" dirty="0" err="1"/>
              <a:t>ρ</a:t>
            </a:r>
            <a:r>
              <a:rPr lang="en-US" altLang="ko-KR" sz="1800" baseline="-25000" dirty="0" err="1"/>
              <a:t>PoW</a:t>
            </a:r>
            <a:r>
              <a:rPr lang="en-US" altLang="ko-KR" sz="1800" dirty="0"/>
              <a:t>), which represents the network delay and block interval.</a:t>
            </a:r>
          </a:p>
          <a:p>
            <a:pPr lvl="1">
              <a:lnSpc>
                <a:spcPct val="114000"/>
              </a:lnSpc>
            </a:pPr>
            <a:r>
              <a:rPr lang="en-US" altLang="ko-KR" sz="1800" dirty="0"/>
              <a:t>To cover various delays, </a:t>
            </a:r>
            <a:r>
              <a:rPr lang="en-US" altLang="ko-KR" sz="1800" dirty="0" smtClean="0"/>
              <a:t>Set </a:t>
            </a:r>
            <a:r>
              <a:rPr lang="en-US" altLang="ko-KR" sz="1800" dirty="0"/>
              <a:t>the </a:t>
            </a:r>
            <a:r>
              <a:rPr lang="en-US" altLang="ko-KR" sz="1800" dirty="0" err="1"/>
              <a:t>ρ</a:t>
            </a:r>
            <a:r>
              <a:rPr lang="en-US" altLang="ko-KR" sz="1800" baseline="-25000" dirty="0" err="1"/>
              <a:t>δ</a:t>
            </a:r>
            <a:r>
              <a:rPr lang="en-US" altLang="ko-KR" sz="1800" dirty="0"/>
              <a:t> values ​​to </a:t>
            </a:r>
            <a:r>
              <a:rPr lang="en-US" altLang="ko-KR" sz="1800" dirty="0" err="1"/>
              <a:t>100ms</a:t>
            </a:r>
            <a:r>
              <a:rPr lang="en-US" altLang="ko-KR" sz="1800" dirty="0"/>
              <a:t>/</a:t>
            </a:r>
            <a:r>
              <a:rPr lang="en-US" altLang="ko-KR" sz="1800" dirty="0" err="1"/>
              <a:t>60s</a:t>
            </a:r>
            <a:r>
              <a:rPr lang="en-US" altLang="ko-KR" sz="1800" dirty="0"/>
              <a:t>, </a:t>
            </a:r>
            <a:r>
              <a:rPr lang="en-US" altLang="ko-KR" sz="1800" dirty="0" err="1"/>
              <a:t>400ms</a:t>
            </a:r>
            <a:r>
              <a:rPr lang="en-US" altLang="ko-KR" sz="1800" dirty="0"/>
              <a:t>/</a:t>
            </a:r>
            <a:r>
              <a:rPr lang="en-US" altLang="ko-KR" sz="1800" dirty="0" err="1"/>
              <a:t>60s</a:t>
            </a:r>
            <a:r>
              <a:rPr lang="en-US" altLang="ko-KR" sz="1800" dirty="0"/>
              <a:t>, and </a:t>
            </a:r>
            <a:r>
              <a:rPr lang="en-US" altLang="ko-KR" sz="1800" dirty="0" err="1"/>
              <a:t>800ms</a:t>
            </a:r>
            <a:r>
              <a:rPr lang="en-US" altLang="ko-KR" sz="1800" dirty="0"/>
              <a:t>/</a:t>
            </a:r>
            <a:r>
              <a:rPr lang="en-US" altLang="ko-KR" sz="1800" dirty="0" err="1"/>
              <a:t>60s</a:t>
            </a:r>
            <a:r>
              <a:rPr lang="en-US" altLang="ko-KR" sz="1800" dirty="0"/>
              <a:t>.</a:t>
            </a:r>
          </a:p>
          <a:p>
            <a:pPr lvl="1">
              <a:lnSpc>
                <a:spcPct val="114000"/>
              </a:lnSpc>
            </a:pPr>
            <a:r>
              <a:rPr lang="en-US" altLang="ko-KR" sz="1800" dirty="0"/>
              <a:t>For each </a:t>
            </a:r>
            <a:r>
              <a:rPr lang="en-US" altLang="ko-KR" sz="1800" dirty="0" err="1"/>
              <a:t>ρ</a:t>
            </a:r>
            <a:r>
              <a:rPr lang="en-US" altLang="ko-KR" sz="1800" baseline="-25000" dirty="0" err="1"/>
              <a:t>δ</a:t>
            </a:r>
            <a:r>
              <a:rPr lang="en-US" altLang="ko-KR" sz="1800" dirty="0"/>
              <a:t> value, experiments were performed with block intervals set to </a:t>
            </a:r>
            <a:r>
              <a:rPr lang="en-US" altLang="ko-KR" sz="1800" dirty="0" err="1"/>
              <a:t>30s</a:t>
            </a:r>
            <a:r>
              <a:rPr lang="en-US" altLang="ko-KR" sz="1800" dirty="0"/>
              <a:t>, </a:t>
            </a:r>
            <a:r>
              <a:rPr lang="en-US" altLang="ko-KR" sz="1800" dirty="0" err="1"/>
              <a:t>60s</a:t>
            </a:r>
            <a:r>
              <a:rPr lang="en-US" altLang="ko-KR" sz="1800" dirty="0"/>
              <a:t>, and </a:t>
            </a:r>
            <a:r>
              <a:rPr lang="en-US" altLang="ko-KR" sz="1800" dirty="0" err="1"/>
              <a:t>120s</a:t>
            </a:r>
            <a:r>
              <a:rPr lang="en-US" altLang="ko-KR" sz="1800" dirty="0"/>
              <a:t>.</a:t>
            </a:r>
          </a:p>
        </p:txBody>
      </p:sp>
    </p:spTree>
    <p:extLst>
      <p:ext uri="{BB962C8B-B14F-4D97-AF65-F5344CB8AC3E}">
        <p14:creationId xmlns:p14="http://schemas.microsoft.com/office/powerpoint/2010/main" val="133754733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6.3 </a:t>
            </a:r>
            <a:r>
              <a:rPr lang="en-US" altLang="ko-KR" sz="3200" dirty="0"/>
              <a:t>Evaluation</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b="1" dirty="0" smtClean="0">
                <a:latin typeface="Calibri" panose="020F0502020204030204" pitchFamily="34" charset="0"/>
                <a:cs typeface="Calibri" panose="020F0502020204030204" pitchFamily="34" charset="0"/>
              </a:rPr>
              <a:t>Result</a:t>
            </a:r>
            <a:r>
              <a:rPr lang="en-US" altLang="ko-KR" b="1" dirty="0">
                <a:latin typeface="Calibri" panose="020F0502020204030204" pitchFamily="34" charset="0"/>
                <a:cs typeface="Calibri" panose="020F0502020204030204" pitchFamily="34" charset="0"/>
              </a:rPr>
              <a:t>:</a:t>
            </a:r>
          </a:p>
          <a:p>
            <a:pPr lvl="1">
              <a:lnSpc>
                <a:spcPct val="114000"/>
              </a:lnSpc>
            </a:pPr>
            <a:r>
              <a:rPr lang="en-US" altLang="ko-KR" sz="2000" dirty="0">
                <a:latin typeface="Calibri" panose="020F0502020204030204" pitchFamily="34" charset="0"/>
                <a:cs typeface="Calibri" panose="020F0502020204030204" pitchFamily="34" charset="0"/>
              </a:rPr>
              <a:t>Figure 5 shows the experimental results. Each graph represents a different value of </a:t>
            </a:r>
            <a:r>
              <a:rPr lang="en-US" altLang="ko-KR" sz="2000" dirty="0" err="1">
                <a:latin typeface="Calibri" panose="020F0502020204030204" pitchFamily="34" charset="0"/>
                <a:cs typeface="Calibri" panose="020F0502020204030204" pitchFamily="34" charset="0"/>
              </a:rPr>
              <a:t>ρ</a:t>
            </a:r>
            <a:r>
              <a:rPr lang="en-US" altLang="ko-KR" sz="2000" baseline="-25000" dirty="0" err="1">
                <a:latin typeface="Calibri" panose="020F0502020204030204" pitchFamily="34" charset="0"/>
                <a:cs typeface="Calibri" panose="020F0502020204030204" pitchFamily="34" charset="0"/>
              </a:rPr>
              <a:t>δ</a:t>
            </a:r>
            <a:r>
              <a:rPr lang="en-US" altLang="ko-KR" sz="2000" dirty="0">
                <a:latin typeface="Calibri" panose="020F0502020204030204" pitchFamily="34" charset="0"/>
                <a:cs typeface="Calibri" panose="020F0502020204030204" pitchFamily="34" charset="0"/>
              </a:rPr>
              <a:t>.</a:t>
            </a:r>
          </a:p>
          <a:p>
            <a:pPr lvl="1">
              <a:lnSpc>
                <a:spcPct val="114000"/>
              </a:lnSpc>
            </a:pPr>
            <a:r>
              <a:rPr lang="en-US" altLang="ko-KR" sz="2000" dirty="0">
                <a:latin typeface="Calibri" panose="020F0502020204030204" pitchFamily="34" charset="0"/>
                <a:cs typeface="Calibri" panose="020F0502020204030204" pitchFamily="34" charset="0"/>
              </a:rPr>
              <a:t>The y-axis of the graph is the fork rate, and the x-axis is the PoW rate (</a:t>
            </a:r>
            <a:r>
              <a:rPr lang="en-US" altLang="ko-KR" sz="2000" dirty="0" err="1">
                <a:latin typeface="Calibri" panose="020F0502020204030204" pitchFamily="34" charset="0"/>
                <a:cs typeface="Calibri" panose="020F0502020204030204" pitchFamily="34" charset="0"/>
              </a:rPr>
              <a:t>ρ</a:t>
            </a:r>
            <a:r>
              <a:rPr lang="en-US" altLang="ko-KR" sz="2000" baseline="-25000" dirty="0" err="1">
                <a:latin typeface="Calibri" panose="020F0502020204030204" pitchFamily="34" charset="0"/>
                <a:cs typeface="Calibri" panose="020F0502020204030204" pitchFamily="34" charset="0"/>
              </a:rPr>
              <a:t>PoW</a:t>
            </a:r>
            <a:r>
              <a:rPr lang="en-US" altLang="ko-KR" sz="2000" dirty="0">
                <a:latin typeface="Calibri" panose="020F0502020204030204" pitchFamily="34" charset="0"/>
                <a:cs typeface="Calibri" panose="020F0502020204030204" pitchFamily="34" charset="0"/>
              </a:rPr>
              <a:t>).</a:t>
            </a:r>
          </a:p>
          <a:p>
            <a:pPr lvl="1">
              <a:lnSpc>
                <a:spcPct val="114000"/>
              </a:lnSpc>
            </a:pPr>
            <a:r>
              <a:rPr lang="en-US" altLang="ko-KR" sz="2000" dirty="0">
                <a:latin typeface="Calibri" panose="020F0502020204030204" pitchFamily="34" charset="0"/>
                <a:cs typeface="Calibri" panose="020F0502020204030204" pitchFamily="34" charset="0"/>
              </a:rPr>
              <a:t>The </a:t>
            </a:r>
            <a:r>
              <a:rPr lang="en-US" altLang="ko-KR" sz="2000" b="1" dirty="0">
                <a:latin typeface="Calibri" panose="020F0502020204030204" pitchFamily="34" charset="0"/>
                <a:cs typeface="Calibri" panose="020F0502020204030204" pitchFamily="34" charset="0"/>
              </a:rPr>
              <a:t>experimental results are consistent with theory</a:t>
            </a:r>
            <a:r>
              <a:rPr lang="en-US" altLang="ko-KR" sz="2000" dirty="0">
                <a:latin typeface="Calibri" panose="020F0502020204030204" pitchFamily="34" charset="0"/>
                <a:cs typeface="Calibri" panose="020F0502020204030204" pitchFamily="34" charset="0"/>
              </a:rPr>
              <a:t>, especially at large one-hop delay δ values.</a:t>
            </a:r>
          </a:p>
          <a:p>
            <a:pPr lvl="1">
              <a:lnSpc>
                <a:spcPct val="114000"/>
              </a:lnSpc>
            </a:pPr>
            <a:r>
              <a:rPr lang="en-US" altLang="ko-KR" sz="2000" dirty="0">
                <a:latin typeface="Calibri" panose="020F0502020204030204" pitchFamily="34" charset="0"/>
                <a:cs typeface="Calibri" panose="020F0502020204030204" pitchFamily="34" charset="0"/>
              </a:rPr>
              <a:t>This is because in addition to network delay, there are d</a:t>
            </a:r>
            <a:r>
              <a:rPr lang="en-US" altLang="ko-KR" sz="1800" dirty="0">
                <a:latin typeface="Calibri" panose="020F0502020204030204" pitchFamily="34" charset="0"/>
                <a:cs typeface="Calibri" panose="020F0502020204030204" pitchFamily="34" charset="0"/>
              </a:rPr>
              <a:t>e</a:t>
            </a:r>
            <a:r>
              <a:rPr lang="en-US" altLang="ko-KR" sz="2000" dirty="0">
                <a:latin typeface="Calibri" panose="020F0502020204030204" pitchFamily="34" charset="0"/>
                <a:cs typeface="Calibri" panose="020F0502020204030204" pitchFamily="34" charset="0"/>
              </a:rPr>
              <a:t>lays such as disk I/O and block verification.</a:t>
            </a:r>
          </a:p>
          <a:p>
            <a:pPr lvl="1">
              <a:lnSpc>
                <a:spcPct val="114000"/>
              </a:lnSpc>
            </a:pPr>
            <a:r>
              <a:rPr lang="en-US" altLang="ko-KR" sz="2000" b="1" dirty="0">
                <a:latin typeface="Calibri" panose="020F0502020204030204" pitchFamily="34" charset="0"/>
                <a:cs typeface="Calibri" panose="020F0502020204030204" pitchFamily="34" charset="0"/>
              </a:rPr>
              <a:t>Without PoW, the measured fork rate is much smaller than theoretical. This is due to real network delay and variance in computation time.</a:t>
            </a:r>
            <a:endParaRPr lang="en-US" altLang="ko-KR" sz="1200" b="1" dirty="0">
              <a:latin typeface="Calibri" panose="020F0502020204030204" pitchFamily="34" charset="0"/>
              <a:cs typeface="Calibri" panose="020F0502020204030204" pitchFamily="34" charset="0"/>
            </a:endParaRPr>
          </a:p>
        </p:txBody>
      </p:sp>
      <p:pic>
        <p:nvPicPr>
          <p:cNvPr id="4" name="그림 3"/>
          <p:cNvPicPr>
            <a:picLocks noChangeAspect="1"/>
          </p:cNvPicPr>
          <p:nvPr/>
        </p:nvPicPr>
        <p:blipFill>
          <a:blip r:embed="rId3"/>
          <a:stretch>
            <a:fillRect/>
          </a:stretch>
        </p:blipFill>
        <p:spPr>
          <a:xfrm>
            <a:off x="1099439" y="4075771"/>
            <a:ext cx="9993120" cy="2572109"/>
          </a:xfrm>
          <a:prstGeom prst="rect">
            <a:avLst/>
          </a:prstGeom>
        </p:spPr>
      </p:pic>
    </p:spTree>
    <p:extLst>
      <p:ext uri="{BB962C8B-B14F-4D97-AF65-F5344CB8AC3E}">
        <p14:creationId xmlns:p14="http://schemas.microsoft.com/office/powerpoint/2010/main" val="29644512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6.3 </a:t>
            </a:r>
            <a:r>
              <a:rPr lang="en-US" altLang="ko-KR" sz="3200" dirty="0"/>
              <a:t>Evaluation</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sz="2000" b="1" dirty="0">
                <a:latin typeface="Calibri" panose="020F0502020204030204" pitchFamily="34" charset="0"/>
                <a:cs typeface="Calibri" panose="020F0502020204030204" pitchFamily="34" charset="0"/>
              </a:rPr>
              <a:t>6.3.3 Actual parameters</a:t>
            </a:r>
          </a:p>
          <a:p>
            <a:pPr lvl="1">
              <a:lnSpc>
                <a:spcPct val="114000"/>
              </a:lnSpc>
            </a:pPr>
            <a:r>
              <a:rPr lang="en-US" altLang="ko-KR" sz="1800" dirty="0">
                <a:latin typeface="Calibri" panose="020F0502020204030204" pitchFamily="34" charset="0"/>
                <a:cs typeface="Calibri" panose="020F0502020204030204" pitchFamily="34" charset="0"/>
              </a:rPr>
              <a:t>E</a:t>
            </a:r>
            <a:r>
              <a:rPr lang="en-US" altLang="ko-KR" sz="1800" dirty="0" smtClean="0">
                <a:latin typeface="Calibri" panose="020F0502020204030204" pitchFamily="34" charset="0"/>
                <a:cs typeface="Calibri" panose="020F0502020204030204" pitchFamily="34" charset="0"/>
              </a:rPr>
              <a:t>valuate </a:t>
            </a:r>
            <a:r>
              <a:rPr lang="en-US" altLang="ko-KR" sz="1800" dirty="0">
                <a:latin typeface="Calibri" panose="020F0502020204030204" pitchFamily="34" charset="0"/>
                <a:cs typeface="Calibri" panose="020F0502020204030204" pitchFamily="34" charset="0"/>
              </a:rPr>
              <a:t>the behavior of Sprints using real-world parameters similar to </a:t>
            </a:r>
            <a:r>
              <a:rPr lang="en-US" altLang="ko-KR" sz="1800" dirty="0" smtClean="0">
                <a:latin typeface="Calibri" panose="020F0502020204030204" pitchFamily="34" charset="0"/>
                <a:cs typeface="Calibri" panose="020F0502020204030204" pitchFamily="34" charset="0"/>
              </a:rPr>
              <a:t>Bitcoin</a:t>
            </a:r>
            <a:endParaRPr lang="en-US" altLang="ko-KR" sz="1800" dirty="0">
              <a:latin typeface="Calibri" panose="020F0502020204030204" pitchFamily="34" charset="0"/>
              <a:cs typeface="Calibri" panose="020F0502020204030204" pitchFamily="34" charset="0"/>
            </a:endParaRPr>
          </a:p>
          <a:p>
            <a:pPr lvl="1">
              <a:lnSpc>
                <a:spcPct val="114000"/>
              </a:lnSpc>
            </a:pPr>
            <a:r>
              <a:rPr lang="en-US" altLang="ko-KR" sz="1800" dirty="0">
                <a:latin typeface="Calibri" panose="020F0502020204030204" pitchFamily="34" charset="0"/>
                <a:cs typeface="Calibri" panose="020F0502020204030204" pitchFamily="34" charset="0"/>
              </a:rPr>
              <a:t>U</a:t>
            </a:r>
            <a:r>
              <a:rPr lang="en-US" altLang="ko-KR" sz="1800" dirty="0" smtClean="0">
                <a:latin typeface="Calibri" panose="020F0502020204030204" pitchFamily="34" charset="0"/>
                <a:cs typeface="Calibri" panose="020F0502020204030204" pitchFamily="34" charset="0"/>
              </a:rPr>
              <a:t>sed </a:t>
            </a:r>
            <a:r>
              <a:rPr lang="en-US" altLang="ko-KR" sz="1800" dirty="0">
                <a:latin typeface="Calibri" panose="020F0502020204030204" pitchFamily="34" charset="0"/>
                <a:cs typeface="Calibri" panose="020F0502020204030204" pitchFamily="34" charset="0"/>
              </a:rPr>
              <a:t>a block interval of </a:t>
            </a:r>
            <a:r>
              <a:rPr lang="en-US" altLang="ko-KR" sz="1800" dirty="0" err="1">
                <a:latin typeface="Calibri" panose="020F0502020204030204" pitchFamily="34" charset="0"/>
                <a:cs typeface="Calibri" panose="020F0502020204030204" pitchFamily="34" charset="0"/>
              </a:rPr>
              <a:t>600s</a:t>
            </a:r>
            <a:r>
              <a:rPr lang="en-US" altLang="ko-KR" sz="1800" dirty="0">
                <a:latin typeface="Calibri" panose="020F0502020204030204" pitchFamily="34" charset="0"/>
                <a:cs typeface="Calibri" panose="020F0502020204030204" pitchFamily="34" charset="0"/>
              </a:rPr>
              <a:t> and a one-hop network delay of </a:t>
            </a:r>
            <a:r>
              <a:rPr lang="en-US" altLang="ko-KR" sz="1800" dirty="0" err="1">
                <a:latin typeface="Calibri" panose="020F0502020204030204" pitchFamily="34" charset="0"/>
                <a:cs typeface="Calibri" panose="020F0502020204030204" pitchFamily="34" charset="0"/>
              </a:rPr>
              <a:t>100ms</a:t>
            </a:r>
            <a:r>
              <a:rPr lang="en-US" altLang="ko-KR" sz="1800" dirty="0">
                <a:latin typeface="Calibri" panose="020F0502020204030204" pitchFamily="34" charset="0"/>
                <a:cs typeface="Calibri" panose="020F0502020204030204" pitchFamily="34" charset="0"/>
              </a:rPr>
              <a:t>.</a:t>
            </a:r>
          </a:p>
          <a:p>
            <a:pPr lvl="1">
              <a:lnSpc>
                <a:spcPct val="114000"/>
              </a:lnSpc>
            </a:pPr>
            <a:r>
              <a:rPr lang="en-US" altLang="ko-KR" sz="1800" dirty="0" smtClean="0">
                <a:latin typeface="Calibri" panose="020F0502020204030204" pitchFamily="34" charset="0"/>
                <a:cs typeface="Calibri" panose="020F0502020204030204" pitchFamily="34" charset="0"/>
              </a:rPr>
              <a:t>The </a:t>
            </a:r>
            <a:r>
              <a:rPr lang="en-US" altLang="ko-KR" sz="1800" dirty="0">
                <a:latin typeface="Calibri" panose="020F0502020204030204" pitchFamily="34" charset="0"/>
                <a:cs typeface="Calibri" panose="020F0502020204030204" pitchFamily="34" charset="0"/>
              </a:rPr>
              <a:t>x-axis represents the PoW rate (</a:t>
            </a:r>
            <a:r>
              <a:rPr lang="en-US" altLang="ko-KR" sz="1800" dirty="0" err="1">
                <a:latin typeface="Calibri" panose="020F0502020204030204" pitchFamily="34" charset="0"/>
                <a:cs typeface="Calibri" panose="020F0502020204030204" pitchFamily="34" charset="0"/>
              </a:rPr>
              <a:t>ρ</a:t>
            </a:r>
            <a:r>
              <a:rPr lang="en-US" altLang="ko-KR" sz="1800" baseline="-25000" dirty="0" err="1">
                <a:latin typeface="Calibri" panose="020F0502020204030204" pitchFamily="34" charset="0"/>
                <a:cs typeface="Calibri" panose="020F0502020204030204" pitchFamily="34" charset="0"/>
              </a:rPr>
              <a:t>PoW</a:t>
            </a:r>
            <a:r>
              <a:rPr lang="en-US" altLang="ko-KR" sz="1800" dirty="0">
                <a:latin typeface="Calibri" panose="020F0502020204030204" pitchFamily="34" charset="0"/>
                <a:cs typeface="Calibri" panose="020F0502020204030204" pitchFamily="34" charset="0"/>
              </a:rPr>
              <a:t>), the left y-axis represents the fork rate, and the right y-axis represents the attacker threshold.</a:t>
            </a:r>
          </a:p>
          <a:p>
            <a:pPr lvl="1">
              <a:lnSpc>
                <a:spcPct val="114000"/>
              </a:lnSpc>
            </a:pPr>
            <a:r>
              <a:rPr lang="en-US" altLang="ko-KR" sz="1800" dirty="0">
                <a:latin typeface="Calibri" panose="020F0502020204030204" pitchFamily="34" charset="0"/>
                <a:cs typeface="Calibri" panose="020F0502020204030204" pitchFamily="34" charset="0"/>
              </a:rPr>
              <a:t>C</a:t>
            </a:r>
            <a:r>
              <a:rPr lang="en-US" altLang="ko-KR" sz="1800" dirty="0" smtClean="0">
                <a:latin typeface="Calibri" panose="020F0502020204030204" pitchFamily="34" charset="0"/>
                <a:cs typeface="Calibri" panose="020F0502020204030204" pitchFamily="34" charset="0"/>
              </a:rPr>
              <a:t>ompared </a:t>
            </a:r>
            <a:r>
              <a:rPr lang="en-US" altLang="ko-KR" sz="1800" dirty="0">
                <a:latin typeface="Calibri" panose="020F0502020204030204" pitchFamily="34" charset="0"/>
                <a:cs typeface="Calibri" panose="020F0502020204030204" pitchFamily="34" charset="0"/>
              </a:rPr>
              <a:t>the theoretical fork rate and experimental results, and also analyzed the attacker threshold.</a:t>
            </a:r>
          </a:p>
          <a:p>
            <a:pPr lvl="1">
              <a:lnSpc>
                <a:spcPct val="114000"/>
              </a:lnSpc>
            </a:pPr>
            <a:r>
              <a:rPr lang="en-US" altLang="ko-KR" sz="1800" b="1" dirty="0">
                <a:latin typeface="Calibri" panose="020F0502020204030204" pitchFamily="34" charset="0"/>
                <a:cs typeface="Calibri" panose="020F0502020204030204" pitchFamily="34" charset="0"/>
              </a:rPr>
              <a:t>At a PoW ratio of 0.05, Sprints can withstand 49% of attacker mining power, which is very close to the ideal 50%.</a:t>
            </a:r>
          </a:p>
        </p:txBody>
      </p:sp>
      <p:pic>
        <p:nvPicPr>
          <p:cNvPr id="3" name="그림 2"/>
          <p:cNvPicPr>
            <a:picLocks noChangeAspect="1"/>
          </p:cNvPicPr>
          <p:nvPr/>
        </p:nvPicPr>
        <p:blipFill>
          <a:blip r:embed="rId3"/>
          <a:stretch>
            <a:fillRect/>
          </a:stretch>
        </p:blipFill>
        <p:spPr>
          <a:xfrm>
            <a:off x="3157472" y="3727708"/>
            <a:ext cx="5877053" cy="2980706"/>
          </a:xfrm>
          <a:prstGeom prst="rect">
            <a:avLst/>
          </a:prstGeom>
        </p:spPr>
      </p:pic>
    </p:spTree>
    <p:extLst>
      <p:ext uri="{BB962C8B-B14F-4D97-AF65-F5344CB8AC3E}">
        <p14:creationId xmlns:p14="http://schemas.microsoft.com/office/powerpoint/2010/main" val="23857196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6.4 </a:t>
            </a:r>
            <a:r>
              <a:rPr lang="en-US" altLang="ko-KR" sz="3200" dirty="0"/>
              <a:t>Non-Negligible Propagation Delay</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sz="2000" dirty="0" smtClean="0">
                <a:latin typeface="Calibri" panose="020F0502020204030204" pitchFamily="34" charset="0"/>
                <a:cs typeface="Calibri" panose="020F0502020204030204" pitchFamily="34" charset="0"/>
              </a:rPr>
              <a:t>The </a:t>
            </a:r>
            <a:r>
              <a:rPr lang="en-US" altLang="ko-KR" sz="2000" dirty="0">
                <a:latin typeface="Calibri" panose="020F0502020204030204" pitchFamily="34" charset="0"/>
                <a:cs typeface="Calibri" panose="020F0502020204030204" pitchFamily="34" charset="0"/>
              </a:rPr>
              <a:t>impact of non-negligible propagation delay in the Sprints protocol. </a:t>
            </a:r>
            <a:endParaRPr lang="en-US" altLang="ko-KR" sz="2000" dirty="0" smtClean="0">
              <a:latin typeface="Calibri" panose="020F0502020204030204" pitchFamily="34" charset="0"/>
              <a:cs typeface="Calibri" panose="020F0502020204030204" pitchFamily="34" charset="0"/>
            </a:endParaRPr>
          </a:p>
          <a:p>
            <a:pPr>
              <a:lnSpc>
                <a:spcPct val="114000"/>
              </a:lnSpc>
            </a:pPr>
            <a:r>
              <a:rPr lang="en-US" altLang="ko-KR" sz="2000" b="1" dirty="0" smtClean="0">
                <a:latin typeface="Calibri" panose="020F0502020204030204" pitchFamily="34" charset="0"/>
                <a:cs typeface="Calibri" panose="020F0502020204030204" pitchFamily="34" charset="0"/>
              </a:rPr>
              <a:t>Delayed </a:t>
            </a:r>
            <a:r>
              <a:rPr lang="en-US" altLang="ko-KR" sz="2000" b="1" dirty="0">
                <a:latin typeface="Calibri" panose="020F0502020204030204" pitchFamily="34" charset="0"/>
                <a:cs typeface="Calibri" panose="020F0502020204030204" pitchFamily="34" charset="0"/>
              </a:rPr>
              <a:t>PoD within each branch</a:t>
            </a:r>
          </a:p>
          <a:p>
            <a:pPr lvl="1">
              <a:lnSpc>
                <a:spcPct val="114000"/>
              </a:lnSpc>
            </a:pPr>
            <a:r>
              <a:rPr lang="en-US" altLang="ko-KR" sz="1600" dirty="0">
                <a:latin typeface="Calibri" panose="020F0502020204030204" pitchFamily="34" charset="0"/>
                <a:cs typeface="Calibri" panose="020F0502020204030204" pitchFamily="34" charset="0"/>
              </a:rPr>
              <a:t>The propagation delay of Sprints and PoD combine to cause a delayed effect within each branch. This means that honest blocks are affected by PoD and propagation delay, which affects synchronization and potential forks within the network.</a:t>
            </a:r>
          </a:p>
          <a:p>
            <a:pPr>
              <a:lnSpc>
                <a:spcPct val="114000"/>
              </a:lnSpc>
            </a:pPr>
            <a:r>
              <a:rPr lang="en-US" altLang="ko-KR" sz="2000" b="1" dirty="0">
                <a:latin typeface="Calibri" panose="020F0502020204030204" pitchFamily="34" charset="0"/>
                <a:cs typeface="Calibri" panose="020F0502020204030204" pitchFamily="34" charset="0"/>
              </a:rPr>
              <a:t>Key points:</a:t>
            </a:r>
          </a:p>
          <a:p>
            <a:pPr lvl="1">
              <a:lnSpc>
                <a:spcPct val="114000"/>
              </a:lnSpc>
            </a:pPr>
            <a:r>
              <a:rPr lang="en-US" altLang="ko-KR" sz="1600" b="1" dirty="0">
                <a:latin typeface="Calibri" panose="020F0502020204030204" pitchFamily="34" charset="0"/>
                <a:cs typeface="Calibri" panose="020F0502020204030204" pitchFamily="34" charset="0"/>
              </a:rPr>
              <a:t>Propagation Delay Impact: </a:t>
            </a:r>
            <a:r>
              <a:rPr lang="en-US" altLang="ko-KR" sz="1600" dirty="0">
                <a:latin typeface="Calibri" panose="020F0502020204030204" pitchFamily="34" charset="0"/>
                <a:cs typeface="Calibri" panose="020F0502020204030204" pitchFamily="34" charset="0"/>
              </a:rPr>
              <a:t>Propagation delay can cause blocks to arrive at different times within the network, hindering overall chain growth and increasing the fork rate.</a:t>
            </a:r>
          </a:p>
          <a:p>
            <a:pPr lvl="1">
              <a:lnSpc>
                <a:spcPct val="114000"/>
              </a:lnSpc>
            </a:pPr>
            <a:r>
              <a:rPr lang="en-US" altLang="ko-KR" sz="1600" b="1" dirty="0">
                <a:latin typeface="Calibri" panose="020F0502020204030204" pitchFamily="34" charset="0"/>
                <a:cs typeface="Calibri" panose="020F0502020204030204" pitchFamily="34" charset="0"/>
              </a:rPr>
              <a:t>Non-Markov Property: </a:t>
            </a:r>
            <a:r>
              <a:rPr lang="en-US" altLang="ko-KR" sz="1600" dirty="0">
                <a:latin typeface="Calibri" panose="020F0502020204030204" pitchFamily="34" charset="0"/>
                <a:cs typeface="Calibri" panose="020F0502020204030204" pitchFamily="34" charset="0"/>
              </a:rPr>
              <a:t>Sprints combine PoW and PoD to form a system where the future state depends not only on the current state but also on the past state. Unlike traditional PoW systems, it does not have memoryless characteristics, which complicates analysis.</a:t>
            </a:r>
          </a:p>
          <a:p>
            <a:pPr lvl="1">
              <a:lnSpc>
                <a:spcPct val="114000"/>
              </a:lnSpc>
            </a:pPr>
            <a:r>
              <a:rPr lang="en-US" altLang="ko-KR" sz="1600" b="1" dirty="0">
                <a:latin typeface="Calibri" panose="020F0502020204030204" pitchFamily="34" charset="0"/>
                <a:cs typeface="Calibri" panose="020F0502020204030204" pitchFamily="34" charset="0"/>
              </a:rPr>
              <a:t>Fork rate analysis: </a:t>
            </a:r>
            <a:r>
              <a:rPr lang="en-US" altLang="ko-KR" sz="1600" dirty="0">
                <a:latin typeface="Calibri" panose="020F0502020204030204" pitchFamily="34" charset="0"/>
                <a:cs typeface="Calibri" panose="020F0502020204030204" pitchFamily="34" charset="0"/>
              </a:rPr>
              <a:t>Delayed introduction of PoD due to propagation delay allows miners to solve PoW puzzles at different times, </a:t>
            </a:r>
            <a:r>
              <a:rPr lang="en-US" altLang="ko-KR" sz="1600" b="1" dirty="0">
                <a:solidFill>
                  <a:srgbClr val="FF0000"/>
                </a:solidFill>
                <a:latin typeface="Calibri" panose="020F0502020204030204" pitchFamily="34" charset="0"/>
                <a:cs typeface="Calibri" panose="020F0502020204030204" pitchFamily="34" charset="0"/>
              </a:rPr>
              <a:t>increasing the likelihood of forks</a:t>
            </a:r>
            <a:r>
              <a:rPr lang="en-US" altLang="ko-KR" sz="1600" dirty="0">
                <a:latin typeface="Calibri" panose="020F0502020204030204" pitchFamily="34" charset="0"/>
                <a:cs typeface="Calibri" panose="020F0502020204030204" pitchFamily="34" charset="0"/>
              </a:rPr>
              <a:t>.</a:t>
            </a:r>
          </a:p>
          <a:p>
            <a:pPr lvl="1">
              <a:lnSpc>
                <a:spcPct val="114000"/>
              </a:lnSpc>
            </a:pPr>
            <a:r>
              <a:rPr lang="en-US" altLang="ko-KR" sz="1600" b="1" dirty="0">
                <a:latin typeface="Calibri" panose="020F0502020204030204" pitchFamily="34" charset="0"/>
                <a:cs typeface="Calibri" panose="020F0502020204030204" pitchFamily="34" charset="0"/>
              </a:rPr>
              <a:t>Threshold analysis under </a:t>
            </a:r>
            <a:r>
              <a:rPr lang="en-US" altLang="ko-KR" sz="1600" b="1" dirty="0" smtClean="0">
                <a:latin typeface="Calibri" panose="020F0502020204030204" pitchFamily="34" charset="0"/>
                <a:cs typeface="Calibri" panose="020F0502020204030204" pitchFamily="34" charset="0"/>
              </a:rPr>
              <a:t>delay: </a:t>
            </a:r>
            <a:r>
              <a:rPr lang="en-US" altLang="ko-KR" sz="1600" dirty="0" smtClean="0">
                <a:latin typeface="Calibri" panose="020F0502020204030204" pitchFamily="34" charset="0"/>
                <a:cs typeface="Calibri" panose="020F0502020204030204" pitchFamily="34" charset="0"/>
              </a:rPr>
              <a:t>We </a:t>
            </a:r>
            <a:r>
              <a:rPr lang="en-US" altLang="ko-KR" sz="1600" dirty="0">
                <a:latin typeface="Calibri" panose="020F0502020204030204" pitchFamily="34" charset="0"/>
                <a:cs typeface="Calibri" panose="020F0502020204030204" pitchFamily="34" charset="0"/>
              </a:rPr>
              <a:t>seek to understand how non-negligible propagation delay affects the attacker threshold (α</a:t>
            </a:r>
            <a:r>
              <a:rPr lang="en-US" altLang="ko-KR" sz="1600" baseline="-25000" dirty="0">
                <a:latin typeface="Calibri" panose="020F0502020204030204" pitchFamily="34" charset="0"/>
                <a:cs typeface="Calibri" panose="020F0502020204030204" pitchFamily="34" charset="0"/>
              </a:rPr>
              <a:t>A</a:t>
            </a:r>
            <a:r>
              <a:rPr lang="en-US" altLang="ko-KR" sz="1600" dirty="0">
                <a:latin typeface="Calibri" panose="020F0502020204030204" pitchFamily="34" charset="0"/>
                <a:cs typeface="Calibri" panose="020F0502020204030204" pitchFamily="34" charset="0"/>
              </a:rPr>
              <a:t>). </a:t>
            </a:r>
            <a:r>
              <a:rPr lang="en-US" altLang="ko-KR" sz="1600" b="1" dirty="0">
                <a:latin typeface="Calibri" panose="020F0502020204030204" pitchFamily="34" charset="0"/>
                <a:cs typeface="Calibri" panose="020F0502020204030204" pitchFamily="34" charset="0"/>
              </a:rPr>
              <a:t>Delayed PoD increases the likelihood that an attacker can efficiently exploit blocks in the network</a:t>
            </a:r>
            <a:r>
              <a:rPr lang="en-US" altLang="ko-KR" sz="16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42767561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1. Introduction</a:t>
            </a:r>
            <a:endParaRPr lang="en-US" altLang="ko-KR" sz="3200" dirty="0">
              <a:latin typeface="Calibri" panose="020F0502020204030204" pitchFamily="34" charset="0"/>
              <a:cs typeface="Calibri" panose="020F0502020204030204" pitchFamily="34" charset="0"/>
            </a:endParaRPr>
          </a:p>
        </p:txBody>
      </p:sp>
      <p:sp>
        <p:nvSpPr>
          <p:cNvPr id="9" name="텍스트 개체 틀 8"/>
          <p:cNvSpPr>
            <a:spLocks noGrp="1"/>
          </p:cNvSpPr>
          <p:nvPr>
            <p:ph type="body" sz="quarter" idx="10"/>
          </p:nvPr>
        </p:nvSpPr>
        <p:spPr>
          <a:xfrm>
            <a:off x="389457" y="1075618"/>
            <a:ext cx="11414125" cy="5131889"/>
          </a:xfrm>
        </p:spPr>
        <p:txBody>
          <a:bodyPr>
            <a:normAutofit/>
          </a:bodyPr>
          <a:lstStyle/>
          <a:p>
            <a:pPr>
              <a:lnSpc>
                <a:spcPct val="100000"/>
              </a:lnSpc>
            </a:pPr>
            <a:r>
              <a:rPr lang="en-US" altLang="ko-KR" sz="2000" b="1" dirty="0">
                <a:latin typeface="Calibri" panose="020F0502020204030204" pitchFamily="34" charset="0"/>
                <a:cs typeface="Calibri" panose="020F0502020204030204" pitchFamily="34" charset="0"/>
              </a:rPr>
              <a:t>Key Features</a:t>
            </a:r>
          </a:p>
          <a:p>
            <a:pPr marL="342900" indent="-342900">
              <a:lnSpc>
                <a:spcPct val="100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PoD: </a:t>
            </a:r>
            <a:r>
              <a:rPr lang="en-US" altLang="ko-KR" sz="2000" dirty="0">
                <a:latin typeface="Calibri" panose="020F0502020204030204" pitchFamily="34" charset="0"/>
                <a:cs typeface="Calibri" panose="020F0502020204030204" pitchFamily="34" charset="0"/>
              </a:rPr>
              <a:t>Reduces overall resource usage by making miners wait before calculating PoW.</a:t>
            </a:r>
          </a:p>
          <a:p>
            <a:pPr marL="342900" indent="-342900">
              <a:lnSpc>
                <a:spcPct val="100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Security: </a:t>
            </a:r>
            <a:r>
              <a:rPr lang="en-US" altLang="ko-KR" sz="2000" dirty="0">
                <a:latin typeface="Calibri" panose="020F0502020204030204" pitchFamily="34" charset="0"/>
                <a:cs typeface="Calibri" panose="020F0502020204030204" pitchFamily="34" charset="0"/>
              </a:rPr>
              <a:t>Proven to be as secure as a pure PoW system.</a:t>
            </a:r>
          </a:p>
          <a:p>
            <a:pPr marL="342900" indent="-342900">
              <a:lnSpc>
                <a:spcPct val="100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Uniform Latency: </a:t>
            </a:r>
            <a:r>
              <a:rPr lang="en-US" altLang="ko-KR" sz="2000" dirty="0">
                <a:latin typeface="Calibri" panose="020F0502020204030204" pitchFamily="34" charset="0"/>
                <a:cs typeface="Calibri" panose="020F0502020204030204" pitchFamily="34" charset="0"/>
              </a:rPr>
              <a:t>Important for security purposes, all miners have the same latency.</a:t>
            </a:r>
          </a:p>
          <a:p>
            <a:pPr marL="342900" indent="-342900">
              <a:lnSpc>
                <a:spcPct val="100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Optimal strategy: </a:t>
            </a:r>
            <a:r>
              <a:rPr lang="en-US" altLang="ko-KR" sz="2000" dirty="0">
                <a:latin typeface="Calibri" panose="020F0502020204030204" pitchFamily="34" charset="0"/>
                <a:cs typeface="Calibri" panose="020F0502020204030204" pitchFamily="34" charset="0"/>
              </a:rPr>
              <a:t>Miners must solve PoW and PoD puzzles sequentially, offsetting the benefits of parallel mining.</a:t>
            </a:r>
            <a:endParaRPr lang="en-US" altLang="ko-KR" sz="2000" dirty="0">
              <a:latin typeface="Calibri" panose="020F0502020204030204" pitchFamily="34" charset="0"/>
              <a:ea typeface="Calibri" panose="020F0502020204030204" pitchFamily="34" charset="0"/>
              <a:cs typeface="Calibri" panose="020F0502020204030204" pitchFamily="34" charset="0"/>
            </a:endParaRPr>
          </a:p>
        </p:txBody>
      </p:sp>
      <p:sp>
        <p:nvSpPr>
          <p:cNvPr id="5" name="텍스트 개체 틀 2">
            <a:extLst>
              <a:ext uri="{FF2B5EF4-FFF2-40B4-BE49-F238E27FC236}">
                <a16:creationId xmlns:a16="http://schemas.microsoft.com/office/drawing/2014/main" id="{3659A00A-9CDF-7975-A010-F8BF653B89AD}"/>
              </a:ext>
            </a:extLst>
          </p:cNvPr>
          <p:cNvSpPr txBox="1">
            <a:spLocks/>
          </p:cNvSpPr>
          <p:nvPr/>
        </p:nvSpPr>
        <p:spPr>
          <a:xfrm>
            <a:off x="389457" y="1394666"/>
            <a:ext cx="11414125" cy="5131889"/>
          </a:xfrm>
          <a:prstGeom prst="rect">
            <a:avLst/>
          </a:prstGeom>
          <a:ln>
            <a:noFill/>
          </a:ln>
        </p:spPr>
        <p:txBody>
          <a:bodyPr/>
          <a:lstStyle>
            <a:lvl1pPr marL="0" indent="0" algn="l" defTabSz="914400" rtl="0" eaLnBrk="1" latinLnBrk="1" hangingPunct="1">
              <a:lnSpc>
                <a:spcPct val="90000"/>
              </a:lnSpc>
              <a:spcBef>
                <a:spcPts val="1000"/>
              </a:spcBef>
              <a:buFont typeface="Wingdings" panose="05000000000000000000" pitchFamily="2" charset="2"/>
              <a:buNone/>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1" hangingPunct="1">
              <a:lnSpc>
                <a:spcPct val="90000"/>
              </a:lnSpc>
              <a:spcBef>
                <a:spcPts val="500"/>
              </a:spcBef>
              <a:buFont typeface="Wingdings" panose="05000000000000000000" pitchFamily="2" charset="2"/>
              <a:buChar char="ü"/>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1" hangingPunct="1">
              <a:lnSpc>
                <a:spcPct val="90000"/>
              </a:lnSpc>
              <a:spcBef>
                <a:spcPts val="500"/>
              </a:spcBef>
              <a:buFont typeface="Wingdings" panose="05000000000000000000" pitchFamily="2" charset="2"/>
              <a:buChar char="Ø"/>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1"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latinLnBrk="0">
              <a:lnSpc>
                <a:spcPct val="150000"/>
              </a:lnSpc>
            </a:pPr>
            <a:endParaRPr lang="en-US" altLang="ko-KR" sz="1800" dirty="0" smtClean="0">
              <a:latin typeface="Calibri" panose="020F0502020204030204" pitchFamily="34" charset="0"/>
              <a:cs typeface="Calibri" panose="020F0502020204030204" pitchFamily="34" charset="0"/>
            </a:endParaRPr>
          </a:p>
          <a:p>
            <a:pPr fontAlgn="base" latinLnBrk="0">
              <a:lnSpc>
                <a:spcPct val="150000"/>
              </a:lnSpc>
            </a:pPr>
            <a:endParaRPr lang="en-US" altLang="ko-KR" sz="1800" dirty="0" smtClean="0">
              <a:latin typeface="Calibri" panose="020F0502020204030204" pitchFamily="34" charset="0"/>
              <a:cs typeface="Calibri" panose="020F0502020204030204" pitchFamily="34" charset="0"/>
            </a:endParaRPr>
          </a:p>
        </p:txBody>
      </p:sp>
      <p:pic>
        <p:nvPicPr>
          <p:cNvPr id="8" name="그림 7"/>
          <p:cNvPicPr>
            <a:picLocks noChangeAspect="1"/>
          </p:cNvPicPr>
          <p:nvPr/>
        </p:nvPicPr>
        <p:blipFill rotWithShape="1">
          <a:blip r:embed="rId3"/>
          <a:srcRect t="13447"/>
          <a:stretch/>
        </p:blipFill>
        <p:spPr>
          <a:xfrm>
            <a:off x="3207276" y="3244920"/>
            <a:ext cx="5777445" cy="3369184"/>
          </a:xfrm>
          <a:prstGeom prst="rect">
            <a:avLst/>
          </a:prstGeom>
        </p:spPr>
      </p:pic>
    </p:spTree>
    <p:extLst>
      <p:ext uri="{BB962C8B-B14F-4D97-AF65-F5344CB8AC3E}">
        <p14:creationId xmlns:p14="http://schemas.microsoft.com/office/powerpoint/2010/main" val="265000270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t>6.5 Imperfect PoD</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sz="1800" dirty="0" smtClean="0">
                <a:latin typeface="Calibri" panose="020F0502020204030204" pitchFamily="34" charset="0"/>
                <a:cs typeface="Calibri" panose="020F0502020204030204" pitchFamily="34" charset="0"/>
              </a:rPr>
              <a:t>Although Sprints assumes that attackers cannot solve </a:t>
            </a:r>
            <a:r>
              <a:rPr lang="en-US" altLang="ko-KR" sz="1800" dirty="0" err="1" smtClean="0">
                <a:latin typeface="Calibri" panose="020F0502020204030204" pitchFamily="34" charset="0"/>
                <a:cs typeface="Calibri" panose="020F0502020204030204" pitchFamily="34" charset="0"/>
              </a:rPr>
              <a:t>PoDs</a:t>
            </a:r>
            <a:r>
              <a:rPr lang="en-US" altLang="ko-KR" sz="1800" dirty="0" smtClean="0">
                <a:latin typeface="Calibri" panose="020F0502020204030204" pitchFamily="34" charset="0"/>
                <a:cs typeface="Calibri" panose="020F0502020204030204" pitchFamily="34" charset="0"/>
              </a:rPr>
              <a:t> faster than honest miners, in reality attackers may have an advantage. the attacker's block discovery probability (</a:t>
            </a:r>
            <a:r>
              <a:rPr lang="en-US" altLang="ko-KR" sz="1800" dirty="0" err="1" smtClean="0">
                <a:latin typeface="Calibri" panose="020F0502020204030204" pitchFamily="34" charset="0"/>
                <a:cs typeface="Calibri" panose="020F0502020204030204" pitchFamily="34" charset="0"/>
              </a:rPr>
              <a:t>P</a:t>
            </a:r>
            <a:r>
              <a:rPr lang="en-US" altLang="ko-KR" sz="1800" baseline="30000" dirty="0" err="1" smtClean="0">
                <a:latin typeface="Calibri" panose="020F0502020204030204" pitchFamily="34" charset="0"/>
                <a:cs typeface="Calibri" panose="020F0502020204030204" pitchFamily="34" charset="0"/>
              </a:rPr>
              <a:t>blk</a:t>
            </a:r>
            <a:r>
              <a:rPr lang="en-US" altLang="ko-KR" sz="1800" dirty="0" smtClean="0">
                <a:latin typeface="Calibri" panose="020F0502020204030204" pitchFamily="34" charset="0"/>
                <a:cs typeface="Calibri" panose="020F0502020204030204" pitchFamily="34" charset="0"/>
              </a:rPr>
              <a:t>) is calculated as follows:</a:t>
            </a:r>
          </a:p>
          <a:p>
            <a:pPr algn="ctr">
              <a:lnSpc>
                <a:spcPct val="114000"/>
              </a:lnSpc>
            </a:pPr>
            <a:r>
              <a:rPr lang="en-US" altLang="ko-KR" sz="1800" dirty="0" err="1" smtClean="0">
                <a:latin typeface="Calibri" panose="020F0502020204030204" pitchFamily="34" charset="0"/>
                <a:cs typeface="Calibri" panose="020F0502020204030204" pitchFamily="34" charset="0"/>
              </a:rPr>
              <a:t>P</a:t>
            </a:r>
            <a:r>
              <a:rPr lang="en-US" altLang="ko-KR" sz="1800" baseline="30000" dirty="0" err="1" smtClean="0">
                <a:latin typeface="Calibri" panose="020F0502020204030204" pitchFamily="34" charset="0"/>
                <a:cs typeface="Calibri" panose="020F0502020204030204" pitchFamily="34" charset="0"/>
              </a:rPr>
              <a:t>blk</a:t>
            </a:r>
            <a:r>
              <a:rPr lang="en-US" altLang="ko-KR" sz="1800" dirty="0" smtClean="0">
                <a:latin typeface="Calibri" panose="020F0502020204030204" pitchFamily="34" charset="0"/>
                <a:cs typeface="Calibri" panose="020F0502020204030204" pitchFamily="34" charset="0"/>
              </a:rPr>
              <a:t> = 1 − (1 − α</a:t>
            </a:r>
            <a:r>
              <a:rPr lang="en-US" altLang="ko-KR" sz="1800" baseline="-25000" dirty="0" smtClean="0">
                <a:latin typeface="Calibri" panose="020F0502020204030204" pitchFamily="34" charset="0"/>
                <a:cs typeface="Calibri" panose="020F0502020204030204" pitchFamily="34" charset="0"/>
              </a:rPr>
              <a:t>A</a:t>
            </a:r>
            <a:r>
              <a:rPr lang="en-US" altLang="ko-KR" sz="1800" dirty="0" smtClean="0">
                <a:latin typeface="Calibri" panose="020F0502020204030204" pitchFamily="34" charset="0"/>
                <a:cs typeface="Calibri" panose="020F0502020204030204" pitchFamily="34" charset="0"/>
              </a:rPr>
              <a:t>) · </a:t>
            </a:r>
            <a:r>
              <a:rPr lang="en-US" altLang="ko-KR" sz="1800" dirty="0" err="1" smtClean="0">
                <a:latin typeface="Calibri" panose="020F0502020204030204" pitchFamily="34" charset="0"/>
                <a:cs typeface="Calibri" panose="020F0502020204030204" pitchFamily="34" charset="0"/>
              </a:rPr>
              <a:t>exp</a:t>
            </a:r>
            <a:r>
              <a:rPr lang="en-US" altLang="ko-KR" sz="1800" dirty="0" smtClean="0">
                <a:latin typeface="Calibri" panose="020F0502020204030204" pitchFamily="34" charset="0"/>
                <a:cs typeface="Calibri" panose="020F0502020204030204" pitchFamily="34" charset="0"/>
              </a:rPr>
              <a:t>(−α</a:t>
            </a:r>
            <a:r>
              <a:rPr lang="en-US" altLang="ko-KR" sz="1800" baseline="-25000" dirty="0" smtClean="0">
                <a:latin typeface="Calibri" panose="020F0502020204030204" pitchFamily="34" charset="0"/>
                <a:cs typeface="Calibri" panose="020F0502020204030204" pitchFamily="34" charset="0"/>
              </a:rPr>
              <a:t>A</a:t>
            </a:r>
            <a:r>
              <a:rPr lang="en-US" altLang="ko-KR" sz="1800" dirty="0" smtClean="0">
                <a:latin typeface="Calibri" panose="020F0502020204030204" pitchFamily="34" charset="0"/>
                <a:cs typeface="Calibri" panose="020F0502020204030204" pitchFamily="34" charset="0"/>
              </a:rPr>
              <a:t> / </a:t>
            </a:r>
            <a:r>
              <a:rPr lang="en-US" altLang="ko-KR" sz="1800" dirty="0" err="1" smtClean="0">
                <a:latin typeface="Calibri" panose="020F0502020204030204" pitchFamily="34" charset="0"/>
                <a:cs typeface="Calibri" panose="020F0502020204030204" pitchFamily="34" charset="0"/>
              </a:rPr>
              <a:t>ρ</a:t>
            </a:r>
            <a:r>
              <a:rPr lang="en-US" altLang="ko-KR" sz="1800" baseline="-25000" dirty="0" err="1" smtClean="0">
                <a:latin typeface="Calibri" panose="020F0502020204030204" pitchFamily="34" charset="0"/>
                <a:cs typeface="Calibri" panose="020F0502020204030204" pitchFamily="34" charset="0"/>
              </a:rPr>
              <a:t>PoW</a:t>
            </a:r>
            <a:r>
              <a:rPr lang="en-US" altLang="ko-KR" sz="1800" dirty="0" smtClean="0">
                <a:latin typeface="Calibri" panose="020F0502020204030204" pitchFamily="34" charset="0"/>
                <a:cs typeface="Calibri" panose="020F0502020204030204" pitchFamily="34" charset="0"/>
              </a:rPr>
              <a:t> (1 − A</a:t>
            </a:r>
            <a:r>
              <a:rPr lang="en-US" altLang="ko-KR" sz="1800" baseline="30000" dirty="0" smtClean="0">
                <a:latin typeface="Calibri" panose="020F0502020204030204" pitchFamily="34" charset="0"/>
                <a:cs typeface="Calibri" panose="020F0502020204030204" pitchFamily="34" charset="0"/>
              </a:rPr>
              <a:t>-</a:t>
            </a:r>
            <a:r>
              <a:rPr lang="en-US" altLang="ko-KR" sz="1800" baseline="30000" dirty="0" err="1" smtClean="0">
                <a:latin typeface="Calibri" panose="020F0502020204030204" pitchFamily="34" charset="0"/>
                <a:cs typeface="Calibri" panose="020F0502020204030204" pitchFamily="34" charset="0"/>
              </a:rPr>
              <a:t>1</a:t>
            </a:r>
            <a:r>
              <a:rPr lang="en-US" altLang="ko-KR" sz="1800" baseline="-25000" dirty="0" err="1" smtClean="0">
                <a:latin typeface="Calibri" panose="020F0502020204030204" pitchFamily="34" charset="0"/>
                <a:cs typeface="Calibri" panose="020F0502020204030204" pitchFamily="34" charset="0"/>
              </a:rPr>
              <a:t>adv</a:t>
            </a:r>
            <a:r>
              <a:rPr lang="en-US" altLang="ko-KR" sz="1800" dirty="0" smtClean="0">
                <a:latin typeface="Calibri" panose="020F0502020204030204" pitchFamily="34" charset="0"/>
                <a:cs typeface="Calibri" panose="020F0502020204030204" pitchFamily="34" charset="0"/>
              </a:rPr>
              <a:t>))</a:t>
            </a:r>
          </a:p>
          <a:p>
            <a:pPr marL="285750" indent="-285750">
              <a:lnSpc>
                <a:spcPct val="114000"/>
              </a:lnSpc>
              <a:buFont typeface="Arial" panose="020B0604020202020204" pitchFamily="34" charset="0"/>
              <a:buChar char="•"/>
            </a:pPr>
            <a:r>
              <a:rPr lang="en-US" altLang="ko-KR" sz="1800" dirty="0" err="1" smtClean="0">
                <a:latin typeface="Calibri" panose="020F0502020204030204" pitchFamily="34" charset="0"/>
                <a:cs typeface="Calibri" panose="020F0502020204030204" pitchFamily="34" charset="0"/>
              </a:rPr>
              <a:t>A</a:t>
            </a:r>
            <a:r>
              <a:rPr lang="en-US" altLang="ko-KR" sz="1800" baseline="-25000" dirty="0" err="1" smtClean="0">
                <a:latin typeface="Calibri" panose="020F0502020204030204" pitchFamily="34" charset="0"/>
                <a:cs typeface="Calibri" panose="020F0502020204030204" pitchFamily="34" charset="0"/>
              </a:rPr>
              <a:t>adv</a:t>
            </a:r>
            <a:r>
              <a:rPr lang="en-US" altLang="ko-KR" sz="1800" dirty="0" smtClean="0">
                <a:latin typeface="Calibri" panose="020F0502020204030204" pitchFamily="34" charset="0"/>
                <a:cs typeface="Calibri" panose="020F0502020204030204" pitchFamily="34" charset="0"/>
              </a:rPr>
              <a:t> represents the attacker's advantage, α</a:t>
            </a:r>
            <a:r>
              <a:rPr lang="en-US" altLang="ko-KR" sz="1800" baseline="-25000" dirty="0" smtClean="0">
                <a:latin typeface="Calibri" panose="020F0502020204030204" pitchFamily="34" charset="0"/>
                <a:cs typeface="Calibri" panose="020F0502020204030204" pitchFamily="34" charset="0"/>
              </a:rPr>
              <a:t>A</a:t>
            </a:r>
            <a:r>
              <a:rPr lang="en-US" altLang="ko-KR" sz="1800" dirty="0" smtClean="0">
                <a:latin typeface="Calibri" panose="020F0502020204030204" pitchFamily="34" charset="0"/>
                <a:cs typeface="Calibri" panose="020F0502020204030204" pitchFamily="34" charset="0"/>
              </a:rPr>
              <a:t> is the attacker's hash rate, and </a:t>
            </a:r>
            <a:r>
              <a:rPr lang="en-US" altLang="ko-KR" sz="1800" dirty="0" err="1" smtClean="0">
                <a:latin typeface="Calibri" panose="020F0502020204030204" pitchFamily="34" charset="0"/>
                <a:cs typeface="Calibri" panose="020F0502020204030204" pitchFamily="34" charset="0"/>
              </a:rPr>
              <a:t>ρ</a:t>
            </a:r>
            <a:r>
              <a:rPr lang="en-US" altLang="ko-KR" sz="1800" baseline="-25000" dirty="0" err="1" smtClean="0">
                <a:latin typeface="Calibri" panose="020F0502020204030204" pitchFamily="34" charset="0"/>
                <a:cs typeface="Calibri" panose="020F0502020204030204" pitchFamily="34" charset="0"/>
              </a:rPr>
              <a:t>PoW</a:t>
            </a:r>
            <a:r>
              <a:rPr lang="en-US" altLang="ko-KR" sz="1800" dirty="0" smtClean="0">
                <a:latin typeface="Calibri" panose="020F0502020204030204" pitchFamily="34" charset="0"/>
                <a:cs typeface="Calibri" panose="020F0502020204030204" pitchFamily="34" charset="0"/>
              </a:rPr>
              <a:t> is the PoW time rate.</a:t>
            </a:r>
          </a:p>
          <a:p>
            <a:pPr marL="285750" indent="-285750">
              <a:lnSpc>
                <a:spcPct val="114000"/>
              </a:lnSpc>
              <a:buFont typeface="Arial" panose="020B0604020202020204" pitchFamily="34" charset="0"/>
              <a:buChar char="•"/>
            </a:pPr>
            <a:r>
              <a:rPr lang="en-US" altLang="ko-KR" sz="1800" dirty="0" smtClean="0">
                <a:latin typeface="Calibri" panose="020F0502020204030204" pitchFamily="34" charset="0"/>
                <a:cs typeface="Calibri" panose="020F0502020204030204" pitchFamily="34" charset="0"/>
              </a:rPr>
              <a:t>when the attacker's advantage is small (e.g. </a:t>
            </a:r>
            <a:r>
              <a:rPr lang="en-US" altLang="ko-KR" sz="1800" dirty="0" err="1" smtClean="0">
                <a:latin typeface="Calibri" panose="020F0502020204030204" pitchFamily="34" charset="0"/>
                <a:cs typeface="Calibri" panose="020F0502020204030204" pitchFamily="34" charset="0"/>
              </a:rPr>
              <a:t>A</a:t>
            </a:r>
            <a:r>
              <a:rPr lang="en-US" altLang="ko-KR" sz="1800" baseline="-25000" dirty="0" err="1" smtClean="0">
                <a:latin typeface="Calibri" panose="020F0502020204030204" pitchFamily="34" charset="0"/>
                <a:cs typeface="Calibri" panose="020F0502020204030204" pitchFamily="34" charset="0"/>
              </a:rPr>
              <a:t>adv</a:t>
            </a:r>
            <a:r>
              <a:rPr lang="en-US" altLang="ko-KR" sz="1800" dirty="0" smtClean="0">
                <a:latin typeface="Calibri" panose="020F0502020204030204" pitchFamily="34" charset="0"/>
                <a:cs typeface="Calibri" panose="020F0502020204030204" pitchFamily="34" charset="0"/>
              </a:rPr>
              <a:t>=1.05), the attacker's success probability is affected when the PoW time ratio is small and the attacker's hash rate is large. </a:t>
            </a:r>
          </a:p>
          <a:p>
            <a:pPr marL="285750" indent="-285750">
              <a:lnSpc>
                <a:spcPct val="114000"/>
              </a:lnSpc>
              <a:buFont typeface="Arial" panose="020B0604020202020204" pitchFamily="34" charset="0"/>
              <a:buChar char="•"/>
            </a:pPr>
            <a:r>
              <a:rPr lang="en-US" altLang="ko-KR" sz="1800" dirty="0" smtClean="0">
                <a:latin typeface="Calibri" panose="020F0502020204030204" pitchFamily="34" charset="0"/>
                <a:cs typeface="Calibri" panose="020F0502020204030204" pitchFamily="34" charset="0"/>
              </a:rPr>
              <a:t>However, if the attacker's advantage is large, such as </a:t>
            </a:r>
            <a:r>
              <a:rPr lang="en-US" altLang="ko-KR" sz="1800" dirty="0" err="1" smtClean="0">
                <a:latin typeface="Calibri" panose="020F0502020204030204" pitchFamily="34" charset="0"/>
                <a:cs typeface="Calibri" panose="020F0502020204030204" pitchFamily="34" charset="0"/>
              </a:rPr>
              <a:t>A</a:t>
            </a:r>
            <a:r>
              <a:rPr lang="en-US" altLang="ko-KR" sz="1800" baseline="-25000" dirty="0" err="1" smtClean="0">
                <a:latin typeface="Calibri" panose="020F0502020204030204" pitchFamily="34" charset="0"/>
                <a:cs typeface="Calibri" panose="020F0502020204030204" pitchFamily="34" charset="0"/>
              </a:rPr>
              <a:t>adv</a:t>
            </a:r>
            <a:r>
              <a:rPr lang="en-US" altLang="ko-KR" sz="1800" dirty="0" smtClean="0">
                <a:latin typeface="Calibri" panose="020F0502020204030204" pitchFamily="34" charset="0"/>
                <a:cs typeface="Calibri" panose="020F0502020204030204" pitchFamily="34" charset="0"/>
              </a:rPr>
              <a:t>=2, the probability of success increases significantly, which may reduce the fairness of the system</a:t>
            </a:r>
            <a:endParaRPr lang="en-US" altLang="ko-KR" sz="1800" dirty="0">
              <a:latin typeface="Calibri" panose="020F0502020204030204" pitchFamily="34" charset="0"/>
              <a:cs typeface="Calibri" panose="020F0502020204030204" pitchFamily="34" charset="0"/>
            </a:endParaRPr>
          </a:p>
        </p:txBody>
      </p:sp>
      <p:pic>
        <p:nvPicPr>
          <p:cNvPr id="3" name="그림 2"/>
          <p:cNvPicPr>
            <a:picLocks noChangeAspect="1"/>
          </p:cNvPicPr>
          <p:nvPr/>
        </p:nvPicPr>
        <p:blipFill rotWithShape="1">
          <a:blip r:embed="rId3"/>
          <a:srcRect l="13029" r="11846" b="24945"/>
          <a:stretch/>
        </p:blipFill>
        <p:spPr>
          <a:xfrm>
            <a:off x="4370172" y="3915035"/>
            <a:ext cx="3665838" cy="2885300"/>
          </a:xfrm>
          <a:prstGeom prst="rect">
            <a:avLst/>
          </a:prstGeom>
        </p:spPr>
      </p:pic>
    </p:spTree>
    <p:extLst>
      <p:ext uri="{BB962C8B-B14F-4D97-AF65-F5344CB8AC3E}">
        <p14:creationId xmlns:p14="http://schemas.microsoft.com/office/powerpoint/2010/main" val="42977752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7&amp;8</a:t>
            </a:r>
            <a:r>
              <a:rPr lang="en-US" altLang="ko-KR" sz="3200" dirty="0"/>
              <a:t>. Carbon Footprint </a:t>
            </a:r>
            <a:r>
              <a:rPr lang="en-US" altLang="ko-KR" sz="3200" dirty="0" smtClean="0"/>
              <a:t>Quantification </a:t>
            </a:r>
            <a:r>
              <a:rPr lang="en-US" altLang="ko-KR" sz="3200" dirty="0"/>
              <a:t>and Conclusion</a:t>
            </a:r>
            <a:r>
              <a:rPr lang="en-US" altLang="ko-KR" sz="3200" dirty="0" smtClean="0"/>
              <a:t> </a:t>
            </a:r>
            <a:endParaRPr lang="ko-KR" altLang="en-US" sz="3200" dirty="0"/>
          </a:p>
        </p:txBody>
      </p:sp>
      <p:sp>
        <p:nvSpPr>
          <p:cNvPr id="9" name="텍스트 개체 틀 8"/>
          <p:cNvSpPr>
            <a:spLocks noGrp="1"/>
          </p:cNvSpPr>
          <p:nvPr>
            <p:ph type="body" sz="quarter" idx="10"/>
          </p:nvPr>
        </p:nvSpPr>
        <p:spPr>
          <a:xfrm>
            <a:off x="389457" y="1046435"/>
            <a:ext cx="11414125" cy="5131889"/>
          </a:xfrm>
        </p:spPr>
        <p:txBody>
          <a:bodyPr>
            <a:noAutofit/>
          </a:bodyPr>
          <a:lstStyle/>
          <a:p>
            <a:r>
              <a:rPr lang="en-US" altLang="ko-KR" sz="1800" b="1" dirty="0">
                <a:latin typeface="Calibri" panose="020F0502020204030204" pitchFamily="34" charset="0"/>
                <a:cs typeface="Calibri" panose="020F0502020204030204" pitchFamily="34" charset="0"/>
              </a:rPr>
              <a:t>Carbon Footprint Quantification</a:t>
            </a:r>
            <a:endParaRPr lang="en-US" altLang="ko-KR" sz="1800" b="1" dirty="0" smtClean="0">
              <a:latin typeface="Calibri" panose="020F0502020204030204" pitchFamily="34" charset="0"/>
              <a:cs typeface="Calibri" panose="020F0502020204030204" pitchFamily="34" charset="0"/>
            </a:endParaRPr>
          </a:p>
          <a:p>
            <a:pPr lvl="1"/>
            <a:r>
              <a:rPr lang="en-US" altLang="ko-KR" sz="1800" dirty="0" smtClean="0">
                <a:latin typeface="Calibri" panose="020F0502020204030204" pitchFamily="34" charset="0"/>
                <a:cs typeface="Calibri" panose="020F0502020204030204" pitchFamily="34" charset="0"/>
              </a:rPr>
              <a:t>Sprints</a:t>
            </a:r>
            <a:r>
              <a:rPr lang="en-US" altLang="ko-KR" sz="1800" dirty="0">
                <a:latin typeface="Calibri" panose="020F0502020204030204" pitchFamily="34" charset="0"/>
                <a:cs typeface="Calibri" panose="020F0502020204030204" pitchFamily="34" charset="0"/>
              </a:rPr>
              <a:t>' primary goal is to reduce the carbon footprint of existing pure Proof-of-Work (PoW) protocols while maintaining their security. </a:t>
            </a:r>
            <a:endParaRPr lang="en-US" altLang="ko-KR" sz="1800" dirty="0" smtClean="0">
              <a:latin typeface="Calibri" panose="020F0502020204030204" pitchFamily="34" charset="0"/>
              <a:cs typeface="Calibri" panose="020F0502020204030204" pitchFamily="34" charset="0"/>
            </a:endParaRPr>
          </a:p>
          <a:p>
            <a:pPr lvl="1"/>
            <a:r>
              <a:rPr lang="en-US" altLang="ko-KR" sz="1800" dirty="0" smtClean="0">
                <a:latin typeface="Calibri" panose="020F0502020204030204" pitchFamily="34" charset="0"/>
                <a:cs typeface="Calibri" panose="020F0502020204030204" pitchFamily="34" charset="0"/>
              </a:rPr>
              <a:t>Sprints </a:t>
            </a:r>
            <a:r>
              <a:rPr lang="en-US" altLang="ko-KR" sz="1800" b="1" dirty="0">
                <a:latin typeface="Calibri" panose="020F0502020204030204" pitchFamily="34" charset="0"/>
                <a:cs typeface="Calibri" panose="020F0502020204030204" pitchFamily="34" charset="0"/>
              </a:rPr>
              <a:t>reduce the overall carbon footprint by 90.8% </a:t>
            </a:r>
            <a:r>
              <a:rPr lang="en-US" altLang="ko-KR" sz="1800" dirty="0">
                <a:latin typeface="Calibri" panose="020F0502020204030204" pitchFamily="34" charset="0"/>
                <a:cs typeface="Calibri" panose="020F0502020204030204" pitchFamily="34" charset="0"/>
              </a:rPr>
              <a:t>compared to pure PoW when the PoW time ratio (</a:t>
            </a:r>
            <a:r>
              <a:rPr lang="en-US" altLang="ko-KR" sz="1800" dirty="0" err="1">
                <a:latin typeface="Calibri" panose="020F0502020204030204" pitchFamily="34" charset="0"/>
                <a:cs typeface="Calibri" panose="020F0502020204030204" pitchFamily="34" charset="0"/>
              </a:rPr>
              <a:t>ρPoW</a:t>
            </a:r>
            <a:r>
              <a:rPr lang="en-US" altLang="ko-KR" sz="1800" dirty="0">
                <a:latin typeface="Calibri" panose="020F0502020204030204" pitchFamily="34" charset="0"/>
                <a:cs typeface="Calibri" panose="020F0502020204030204" pitchFamily="34" charset="0"/>
              </a:rPr>
              <a:t>) is set to </a:t>
            </a:r>
            <a:r>
              <a:rPr lang="en-US" altLang="ko-KR" sz="1800" b="1" dirty="0">
                <a:latin typeface="Calibri" panose="020F0502020204030204" pitchFamily="34" charset="0"/>
                <a:cs typeface="Calibri" panose="020F0502020204030204" pitchFamily="34" charset="0"/>
              </a:rPr>
              <a:t>5%</a:t>
            </a:r>
            <a:r>
              <a:rPr lang="en-US" altLang="ko-KR" sz="1800" dirty="0">
                <a:latin typeface="Calibri" panose="020F0502020204030204" pitchFamily="34" charset="0"/>
                <a:cs typeface="Calibri" panose="020F0502020204030204" pitchFamily="34" charset="0"/>
              </a:rPr>
              <a:t>. In addition to reducing power consumption, we took into account the environmental impact of hardware production and disposal. </a:t>
            </a:r>
            <a:endParaRPr lang="en-US" altLang="ko-KR" sz="1800" dirty="0" smtClean="0">
              <a:latin typeface="Calibri" panose="020F0502020204030204" pitchFamily="34" charset="0"/>
              <a:cs typeface="Calibri" panose="020F0502020204030204" pitchFamily="34" charset="0"/>
            </a:endParaRPr>
          </a:p>
          <a:p>
            <a:pPr lvl="1"/>
            <a:r>
              <a:rPr lang="en-US" altLang="ko-KR" sz="1800" dirty="0" smtClean="0">
                <a:latin typeface="Calibri" panose="020F0502020204030204" pitchFamily="34" charset="0"/>
                <a:cs typeface="Calibri" panose="020F0502020204030204" pitchFamily="34" charset="0"/>
              </a:rPr>
              <a:t>Sprints </a:t>
            </a:r>
            <a:r>
              <a:rPr lang="en-US" altLang="ko-KR" sz="1800" dirty="0">
                <a:latin typeface="Calibri" panose="020F0502020204030204" pitchFamily="34" charset="0"/>
                <a:cs typeface="Calibri" panose="020F0502020204030204" pitchFamily="34" charset="0"/>
              </a:rPr>
              <a:t>limits the activity time of each mining rig to reduce power consumption, resulting in </a:t>
            </a:r>
            <a:r>
              <a:rPr lang="en-US" altLang="ko-KR" sz="1800" b="1" dirty="0" err="1">
                <a:latin typeface="Calibri" panose="020F0502020204030204" pitchFamily="34" charset="0"/>
                <a:cs typeface="Calibri" panose="020F0502020204030204" pitchFamily="34" charset="0"/>
              </a:rPr>
              <a:t>15.7x</a:t>
            </a:r>
            <a:r>
              <a:rPr lang="en-US" altLang="ko-KR" sz="1800" dirty="0">
                <a:latin typeface="Calibri" panose="020F0502020204030204" pitchFamily="34" charset="0"/>
                <a:cs typeface="Calibri" panose="020F0502020204030204" pitchFamily="34" charset="0"/>
              </a:rPr>
              <a:t> lower power consumption than pure PoW</a:t>
            </a:r>
            <a:r>
              <a:rPr lang="en-US" altLang="ko-KR" sz="1800" dirty="0" smtClean="0">
                <a:latin typeface="Calibri" panose="020F0502020204030204" pitchFamily="34" charset="0"/>
                <a:cs typeface="Calibri" panose="020F0502020204030204" pitchFamily="34" charset="0"/>
              </a:rPr>
              <a:t>.</a:t>
            </a:r>
          </a:p>
          <a:p>
            <a:pPr lvl="1"/>
            <a:endParaRPr lang="en-US" altLang="ko-KR" sz="1800" dirty="0">
              <a:latin typeface="Calibri" panose="020F0502020204030204" pitchFamily="34" charset="0"/>
              <a:cs typeface="Calibri" panose="020F0502020204030204" pitchFamily="34" charset="0"/>
            </a:endParaRPr>
          </a:p>
          <a:p>
            <a:r>
              <a:rPr lang="en-US" altLang="ko-KR" sz="1800" b="1" dirty="0">
                <a:latin typeface="Calibri" panose="020F0502020204030204" pitchFamily="34" charset="0"/>
                <a:cs typeface="Calibri" panose="020F0502020204030204" pitchFamily="34" charset="0"/>
              </a:rPr>
              <a:t>Conclusion </a:t>
            </a:r>
          </a:p>
          <a:p>
            <a:pPr lvl="1"/>
            <a:r>
              <a:rPr lang="en-US" altLang="ko-KR" sz="1800" dirty="0">
                <a:latin typeface="Calibri" panose="020F0502020204030204" pitchFamily="34" charset="0"/>
                <a:cs typeface="Calibri" panose="020F0502020204030204" pitchFamily="34" charset="0"/>
              </a:rPr>
              <a:t>Sprints is a hybrid protocol that combines PoD and PoW, reducing carbon footprint by converting operational costs into capital costs while maintaining nearly the same level of security as pure PoW. </a:t>
            </a:r>
            <a:endParaRPr lang="en-US" altLang="ko-KR" sz="1800" dirty="0" smtClean="0">
              <a:latin typeface="Calibri" panose="020F0502020204030204" pitchFamily="34" charset="0"/>
              <a:cs typeface="Calibri" panose="020F0502020204030204" pitchFamily="34" charset="0"/>
            </a:endParaRPr>
          </a:p>
          <a:p>
            <a:pPr lvl="1"/>
            <a:r>
              <a:rPr lang="en-US" altLang="ko-KR" sz="1800" dirty="0" smtClean="0">
                <a:latin typeface="Calibri" panose="020F0502020204030204" pitchFamily="34" charset="0"/>
                <a:cs typeface="Calibri" panose="020F0502020204030204" pitchFamily="34" charset="0"/>
              </a:rPr>
              <a:t>When </a:t>
            </a:r>
            <a:r>
              <a:rPr lang="en-US" altLang="ko-KR" sz="1800" dirty="0">
                <a:latin typeface="Calibri" panose="020F0502020204030204" pitchFamily="34" charset="0"/>
                <a:cs typeface="Calibri" panose="020F0502020204030204" pitchFamily="34" charset="0"/>
              </a:rPr>
              <a:t>we reduced the PoW ratio to 5% while keeping the block interval the same as Bitcoin, </a:t>
            </a:r>
            <a:r>
              <a:rPr lang="en-US" altLang="ko-KR" sz="1800" b="1" dirty="0">
                <a:latin typeface="Calibri" panose="020F0502020204030204" pitchFamily="34" charset="0"/>
                <a:cs typeface="Calibri" panose="020F0502020204030204" pitchFamily="34" charset="0"/>
              </a:rPr>
              <a:t>the security threshold decreased slightly from 50% to 49%</a:t>
            </a:r>
            <a:r>
              <a:rPr lang="en-US" altLang="ko-KR" sz="1800" dirty="0">
                <a:latin typeface="Calibri" panose="020F0502020204030204" pitchFamily="34" charset="0"/>
                <a:cs typeface="Calibri" panose="020F0502020204030204" pitchFamily="34" charset="0"/>
              </a:rPr>
              <a:t>, but resource usage decreased by </a:t>
            </a:r>
            <a:r>
              <a:rPr lang="en-US" altLang="ko-KR" sz="1800" b="1" dirty="0" err="1">
                <a:latin typeface="Calibri" panose="020F0502020204030204" pitchFamily="34" charset="0"/>
                <a:cs typeface="Calibri" panose="020F0502020204030204" pitchFamily="34" charset="0"/>
              </a:rPr>
              <a:t>10.9x</a:t>
            </a:r>
            <a:r>
              <a:rPr lang="en-US" altLang="ko-KR" sz="1800" dirty="0">
                <a:latin typeface="Calibri" panose="020F0502020204030204" pitchFamily="34" charset="0"/>
                <a:cs typeface="Calibri" panose="020F0502020204030204" pitchFamily="34" charset="0"/>
              </a:rPr>
              <a:t> and rare metal usage increased by </a:t>
            </a:r>
            <a:r>
              <a:rPr lang="en-US" altLang="ko-KR" sz="1800" b="1" dirty="0" err="1">
                <a:latin typeface="Calibri" panose="020F0502020204030204" pitchFamily="34" charset="0"/>
                <a:cs typeface="Calibri" panose="020F0502020204030204" pitchFamily="34" charset="0"/>
              </a:rPr>
              <a:t>1.27x</a:t>
            </a:r>
            <a:r>
              <a:rPr lang="en-US" altLang="ko-KR" sz="1800" dirty="0">
                <a:latin typeface="Calibri" panose="020F0502020204030204" pitchFamily="34" charset="0"/>
                <a:cs typeface="Calibri" panose="020F0502020204030204" pitchFamily="34" charset="0"/>
              </a:rPr>
              <a:t>. </a:t>
            </a:r>
            <a:endParaRPr lang="en-US" altLang="ko-KR" sz="1800" dirty="0" smtClean="0">
              <a:latin typeface="Calibri" panose="020F0502020204030204" pitchFamily="34" charset="0"/>
              <a:cs typeface="Calibri" panose="020F0502020204030204" pitchFamily="34" charset="0"/>
            </a:endParaRPr>
          </a:p>
          <a:p>
            <a:pPr lvl="1"/>
            <a:r>
              <a:rPr lang="en-US" altLang="ko-KR" sz="1800" b="1" dirty="0" smtClean="0">
                <a:solidFill>
                  <a:srgbClr val="FF0000"/>
                </a:solidFill>
                <a:latin typeface="Calibri" panose="020F0502020204030204" pitchFamily="34" charset="0"/>
                <a:cs typeface="Calibri" panose="020F0502020204030204" pitchFamily="34" charset="0"/>
              </a:rPr>
              <a:t>Sprints </a:t>
            </a:r>
            <a:r>
              <a:rPr lang="en-US" altLang="ko-KR" sz="1800" b="1" dirty="0">
                <a:solidFill>
                  <a:srgbClr val="FF0000"/>
                </a:solidFill>
                <a:latin typeface="Calibri" panose="020F0502020204030204" pitchFamily="34" charset="0"/>
                <a:cs typeface="Calibri" panose="020F0502020204030204" pitchFamily="34" charset="0"/>
              </a:rPr>
              <a:t>opens up the possibility of an eco-friendly, decentralized PoW blockchain protocol</a:t>
            </a:r>
            <a:r>
              <a:rPr lang="en-US" altLang="ko-KR" sz="1800" dirty="0">
                <a:solidFill>
                  <a:srgbClr val="FF0000"/>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0478372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t>2. Related Work</a:t>
            </a:r>
            <a:endParaRPr lang="en-US" altLang="ko-KR" sz="3200" dirty="0">
              <a:latin typeface="Calibri" panose="020F0502020204030204" pitchFamily="34" charset="0"/>
              <a:cs typeface="Calibri" panose="020F0502020204030204" pitchFamily="34" charset="0"/>
            </a:endParaRPr>
          </a:p>
        </p:txBody>
      </p:sp>
      <p:sp>
        <p:nvSpPr>
          <p:cNvPr id="9" name="텍스트 개체 틀 8"/>
          <p:cNvSpPr>
            <a:spLocks noGrp="1"/>
          </p:cNvSpPr>
          <p:nvPr>
            <p:ph type="body" sz="quarter" idx="10"/>
          </p:nvPr>
        </p:nvSpPr>
        <p:spPr>
          <a:xfrm>
            <a:off x="389457" y="1075618"/>
            <a:ext cx="11414125" cy="5131889"/>
          </a:xfrm>
        </p:spPr>
        <p:txBody>
          <a:bodyPr>
            <a:noAutofit/>
          </a:bodyPr>
          <a:lstStyle/>
          <a:p>
            <a:pPr lvl="0" eaLnBrk="0" fontAlgn="base" latinLnBrk="0" hangingPunct="0">
              <a:lnSpc>
                <a:spcPct val="114000"/>
              </a:lnSpc>
              <a:spcBef>
                <a:spcPct val="0"/>
              </a:spcBef>
              <a:spcAft>
                <a:spcPct val="0"/>
              </a:spcAft>
            </a:pPr>
            <a:r>
              <a:rPr lang="en-US" altLang="ko-KR" sz="2000" b="1" dirty="0">
                <a:latin typeface="Calibri" panose="020F0502020204030204" pitchFamily="34" charset="0"/>
                <a:cs typeface="Calibri" panose="020F0502020204030204" pitchFamily="34" charset="0"/>
              </a:rPr>
              <a:t>Review of energy-efficient PoW alternatives</a:t>
            </a:r>
          </a:p>
          <a:p>
            <a:pPr marL="342900" lvl="0" indent="-342900" eaLnBrk="0" fontAlgn="base" latinLnBrk="0" hangingPunct="0">
              <a:lnSpc>
                <a:spcPct val="114000"/>
              </a:lnSpc>
              <a:spcBef>
                <a:spcPct val="0"/>
              </a:spcBef>
              <a:spcAft>
                <a:spcPct val="0"/>
              </a:spcAft>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Proof of Stake (PoS): </a:t>
            </a:r>
            <a:r>
              <a:rPr lang="en-US" altLang="ko-KR" sz="2000" dirty="0">
                <a:latin typeface="Calibri" panose="020F0502020204030204" pitchFamily="34" charset="0"/>
                <a:cs typeface="Calibri" panose="020F0502020204030204" pitchFamily="34" charset="0"/>
              </a:rPr>
              <a:t>Requires strong assumptions about network connectivity, validator behavior, etc. New nodes require cooperation from existing nodes.</a:t>
            </a:r>
          </a:p>
          <a:p>
            <a:pPr marL="342900" lvl="0" indent="-342900" eaLnBrk="0" fontAlgn="base" latinLnBrk="0" hangingPunct="0">
              <a:lnSpc>
                <a:spcPct val="114000"/>
              </a:lnSpc>
              <a:spcBef>
                <a:spcPct val="0"/>
              </a:spcBef>
              <a:spcAft>
                <a:spcPct val="0"/>
              </a:spcAft>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Verifiable Delay Function (</a:t>
            </a:r>
            <a:r>
              <a:rPr lang="en-US" altLang="ko-KR" sz="2000" b="1" dirty="0" err="1">
                <a:latin typeface="Calibri" panose="020F0502020204030204" pitchFamily="34" charset="0"/>
                <a:cs typeface="Calibri" panose="020F0502020204030204" pitchFamily="34" charset="0"/>
              </a:rPr>
              <a:t>VDF</a:t>
            </a:r>
            <a:r>
              <a:rPr lang="en-US" altLang="ko-KR" sz="2000" b="1" dirty="0">
                <a:latin typeface="Calibri" panose="020F0502020204030204" pitchFamily="34" charset="0"/>
                <a:cs typeface="Calibri" panose="020F0502020204030204" pitchFamily="34" charset="0"/>
              </a:rPr>
              <a:t>): </a:t>
            </a:r>
            <a:r>
              <a:rPr lang="en-US" altLang="ko-KR" sz="2000" dirty="0">
                <a:latin typeface="Calibri" panose="020F0502020204030204" pitchFamily="34" charset="0"/>
                <a:cs typeface="Calibri" panose="020F0502020204030204" pitchFamily="34" charset="0"/>
              </a:rPr>
              <a:t>A protocol that combines PoS and </a:t>
            </a:r>
            <a:r>
              <a:rPr lang="en-US" altLang="ko-KR" sz="2000" dirty="0" err="1">
                <a:latin typeface="Calibri" panose="020F0502020204030204" pitchFamily="34" charset="0"/>
                <a:cs typeface="Calibri" panose="020F0502020204030204" pitchFamily="34" charset="0"/>
              </a:rPr>
              <a:t>VDF</a:t>
            </a:r>
            <a:r>
              <a:rPr lang="en-US" altLang="ko-KR" sz="2000" dirty="0">
                <a:latin typeface="Calibri" panose="020F0502020204030204" pitchFamily="34" charset="0"/>
                <a:cs typeface="Calibri" panose="020F0502020204030204" pitchFamily="34" charset="0"/>
              </a:rPr>
              <a:t>. Low attack threshold.</a:t>
            </a:r>
          </a:p>
          <a:p>
            <a:pPr marL="342900" lvl="0" indent="-342900" eaLnBrk="0" fontAlgn="base" latinLnBrk="0" hangingPunct="0">
              <a:lnSpc>
                <a:spcPct val="114000"/>
              </a:lnSpc>
              <a:spcBef>
                <a:spcPct val="0"/>
              </a:spcBef>
              <a:spcAft>
                <a:spcPct val="0"/>
              </a:spcAft>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Other alternatives:</a:t>
            </a:r>
          </a:p>
          <a:p>
            <a:pPr marL="1028700" lvl="1" indent="-342900" eaLnBrk="0" fontAlgn="base" latinLnBrk="0" hangingPunct="0">
              <a:lnSpc>
                <a:spcPct val="114000"/>
              </a:lnSpc>
              <a:spcBef>
                <a:spcPct val="0"/>
              </a:spcBef>
              <a:spcAft>
                <a:spcPct val="0"/>
              </a:spcAft>
              <a:buFont typeface="Wingdings" panose="05000000000000000000" pitchFamily="2" charset="2"/>
              <a:buChar char="Ø"/>
            </a:pPr>
            <a:r>
              <a:rPr lang="en-US" altLang="ko-KR" sz="1800" dirty="0">
                <a:latin typeface="Calibri" panose="020F0502020204030204" pitchFamily="34" charset="0"/>
                <a:cs typeface="Calibri" panose="020F0502020204030204" pitchFamily="34" charset="0"/>
              </a:rPr>
              <a:t>HEB: 50% reduced power consumption, reduced security.</a:t>
            </a:r>
          </a:p>
          <a:p>
            <a:pPr marL="1028700" lvl="1" indent="-342900" eaLnBrk="0" fontAlgn="base" latinLnBrk="0" hangingPunct="0">
              <a:lnSpc>
                <a:spcPct val="114000"/>
              </a:lnSpc>
              <a:spcBef>
                <a:spcPct val="0"/>
              </a:spcBef>
              <a:spcAft>
                <a:spcPct val="0"/>
              </a:spcAft>
              <a:buFont typeface="Wingdings" panose="05000000000000000000" pitchFamily="2" charset="2"/>
              <a:buChar char="Ø"/>
            </a:pPr>
            <a:r>
              <a:rPr lang="en-US" altLang="ko-KR" sz="1800" dirty="0">
                <a:latin typeface="Calibri" panose="020F0502020204030204" pitchFamily="34" charset="0"/>
                <a:cs typeface="Calibri" panose="020F0502020204030204" pitchFamily="34" charset="0"/>
              </a:rPr>
              <a:t>REM/</a:t>
            </a:r>
            <a:r>
              <a:rPr lang="en-US" altLang="ko-KR" sz="1800" dirty="0" err="1">
                <a:latin typeface="Calibri" panose="020F0502020204030204" pitchFamily="34" charset="0"/>
                <a:cs typeface="Calibri" panose="020F0502020204030204" pitchFamily="34" charset="0"/>
              </a:rPr>
              <a:t>PoET</a:t>
            </a:r>
            <a:r>
              <a:rPr lang="en-US" altLang="ko-KR" sz="1800" dirty="0">
                <a:latin typeface="Calibri" panose="020F0502020204030204" pitchFamily="34" charset="0"/>
                <a:cs typeface="Calibri" panose="020F0502020204030204" pitchFamily="34" charset="0"/>
              </a:rPr>
              <a:t>: Requires reliable hardware.</a:t>
            </a:r>
          </a:p>
          <a:p>
            <a:pPr marL="1028700" lvl="1" indent="-342900" eaLnBrk="0" fontAlgn="base" latinLnBrk="0" hangingPunct="0">
              <a:lnSpc>
                <a:spcPct val="114000"/>
              </a:lnSpc>
              <a:spcBef>
                <a:spcPct val="0"/>
              </a:spcBef>
              <a:spcAft>
                <a:spcPct val="0"/>
              </a:spcAft>
              <a:buFont typeface="Wingdings" panose="05000000000000000000" pitchFamily="2" charset="2"/>
              <a:buChar char="Ø"/>
            </a:pPr>
            <a:r>
              <a:rPr lang="en-US" altLang="ko-KR" sz="1800" dirty="0">
                <a:latin typeface="Calibri" panose="020F0502020204030204" pitchFamily="34" charset="0"/>
                <a:cs typeface="Calibri" panose="020F0502020204030204" pitchFamily="34" charset="0"/>
              </a:rPr>
              <a:t>Chia: Converting power consumption to hardware </a:t>
            </a:r>
            <a:r>
              <a:rPr lang="en-US" altLang="ko-KR" sz="1800" dirty="0" err="1">
                <a:latin typeface="Calibri" panose="020F0502020204030204" pitchFamily="34" charset="0"/>
                <a:cs typeface="Calibri" panose="020F0502020204030204" pitchFamily="34" charset="0"/>
              </a:rPr>
              <a:t>cost,low</a:t>
            </a:r>
            <a:r>
              <a:rPr lang="en-US" altLang="ko-KR" sz="1800" dirty="0">
                <a:latin typeface="Calibri" panose="020F0502020204030204" pitchFamily="34" charset="0"/>
                <a:cs typeface="Calibri" panose="020F0502020204030204" pitchFamily="34" charset="0"/>
              </a:rPr>
              <a:t> security threshold.</a:t>
            </a:r>
          </a:p>
          <a:p>
            <a:pPr marL="1028700" lvl="1" indent="-342900" eaLnBrk="0" fontAlgn="base" latinLnBrk="0" hangingPunct="0">
              <a:lnSpc>
                <a:spcPct val="114000"/>
              </a:lnSpc>
              <a:spcBef>
                <a:spcPct val="0"/>
              </a:spcBef>
              <a:spcAft>
                <a:spcPct val="0"/>
              </a:spcAft>
              <a:buFont typeface="Wingdings" panose="05000000000000000000" pitchFamily="2" charset="2"/>
              <a:buChar char="Ø"/>
            </a:pPr>
            <a:r>
              <a:rPr lang="en-US" altLang="ko-KR" sz="1800" dirty="0">
                <a:latin typeface="Calibri" panose="020F0502020204030204" pitchFamily="34" charset="0"/>
                <a:cs typeface="Calibri" panose="020F0502020204030204" pitchFamily="34" charset="0"/>
              </a:rPr>
              <a:t>Permissioned Protocol: Requires prior approval, lacks decentralization.</a:t>
            </a:r>
          </a:p>
          <a:p>
            <a:pPr lvl="0" eaLnBrk="0" fontAlgn="base" latinLnBrk="0" hangingPunct="0">
              <a:lnSpc>
                <a:spcPct val="114000"/>
              </a:lnSpc>
              <a:spcBef>
                <a:spcPct val="0"/>
              </a:spcBef>
              <a:spcAft>
                <a:spcPct val="0"/>
              </a:spcAft>
            </a:pPr>
            <a:endParaRPr lang="en-US" altLang="ko-KR" sz="2000" dirty="0">
              <a:latin typeface="Calibri" panose="020F0502020204030204" pitchFamily="34" charset="0"/>
              <a:cs typeface="Calibri" panose="020F0502020204030204" pitchFamily="34" charset="0"/>
            </a:endParaRPr>
          </a:p>
          <a:p>
            <a:pPr lvl="0" eaLnBrk="0" fontAlgn="base" latinLnBrk="0" hangingPunct="0">
              <a:lnSpc>
                <a:spcPct val="114000"/>
              </a:lnSpc>
              <a:spcBef>
                <a:spcPct val="0"/>
              </a:spcBef>
              <a:spcAft>
                <a:spcPct val="0"/>
              </a:spcAft>
            </a:pPr>
            <a:r>
              <a:rPr lang="en-US" altLang="ko-KR" sz="2000" b="1" dirty="0">
                <a:latin typeface="Calibri" panose="020F0502020204030204" pitchFamily="34" charset="0"/>
                <a:cs typeface="Calibri" panose="020F0502020204030204" pitchFamily="34" charset="0"/>
              </a:rPr>
              <a:t>PoW protocol analysis</a:t>
            </a:r>
          </a:p>
          <a:p>
            <a:pPr marL="342900" lvl="0" indent="-342900" eaLnBrk="0" fontAlgn="base" latinLnBrk="0" hangingPunct="0">
              <a:lnSpc>
                <a:spcPct val="114000"/>
              </a:lnSpc>
              <a:spcBef>
                <a:spcPct val="0"/>
              </a:spcBef>
              <a:spcAft>
                <a:spcPct val="0"/>
              </a:spcAft>
              <a:buFont typeface="Arial" panose="020B0604020202020204" pitchFamily="34" charset="0"/>
              <a:buChar char="•"/>
            </a:pPr>
            <a:r>
              <a:rPr lang="en-US" altLang="ko-KR" sz="2000" dirty="0" err="1">
                <a:latin typeface="Calibri" panose="020F0502020204030204" pitchFamily="34" charset="0"/>
                <a:cs typeface="Calibri" panose="020F0502020204030204" pitchFamily="34" charset="0"/>
              </a:rPr>
              <a:t>Dembo</a:t>
            </a:r>
            <a:r>
              <a:rPr lang="en-US" altLang="ko-KR" sz="2000" dirty="0">
                <a:latin typeface="Calibri" panose="020F0502020204030204" pitchFamily="34" charset="0"/>
                <a:cs typeface="Calibri" panose="020F0502020204030204" pitchFamily="34" charset="0"/>
              </a:rPr>
              <a:t> et al.'s analysis proves that 'private attack' is the worst case.</a:t>
            </a:r>
          </a:p>
          <a:p>
            <a:pPr marL="342900" lvl="0" indent="-342900" eaLnBrk="0" fontAlgn="base" latinLnBrk="0" hangingPunct="0">
              <a:lnSpc>
                <a:spcPct val="114000"/>
              </a:lnSpc>
              <a:spcBef>
                <a:spcPct val="0"/>
              </a:spcBef>
              <a:spcAft>
                <a:spcPct val="0"/>
              </a:spcAft>
              <a:buFont typeface="Arial" panose="020B0604020202020204" pitchFamily="34" charset="0"/>
              <a:buChar char="•"/>
            </a:pPr>
            <a:r>
              <a:rPr lang="en-US" altLang="ko-KR" sz="2000" dirty="0">
                <a:latin typeface="Calibri" panose="020F0502020204030204" pitchFamily="34" charset="0"/>
                <a:cs typeface="Calibri" panose="020F0502020204030204" pitchFamily="34" charset="0"/>
              </a:rPr>
              <a:t>Avoiding the </a:t>
            </a:r>
            <a:r>
              <a:rPr lang="en-US" altLang="ko-KR" sz="2000" dirty="0" err="1">
                <a:latin typeface="Calibri" panose="020F0502020204030204" pitchFamily="34" charset="0"/>
                <a:cs typeface="Calibri" panose="020F0502020204030204" pitchFamily="34" charset="0"/>
              </a:rPr>
              <a:t>Nakamoto</a:t>
            </a:r>
            <a:r>
              <a:rPr lang="en-US" altLang="ko-KR" sz="2000" dirty="0">
                <a:latin typeface="Calibri" panose="020F0502020204030204" pitchFamily="34" charset="0"/>
                <a:cs typeface="Calibri" panose="020F0502020204030204" pitchFamily="34" charset="0"/>
              </a:rPr>
              <a:t> block concept and proving security through a single race.</a:t>
            </a:r>
          </a:p>
          <a:p>
            <a:pPr lvl="0" eaLnBrk="0" fontAlgn="base" latinLnBrk="0" hangingPunct="0">
              <a:lnSpc>
                <a:spcPct val="114000"/>
              </a:lnSpc>
              <a:spcBef>
                <a:spcPct val="0"/>
              </a:spcBef>
              <a:spcAft>
                <a:spcPct val="0"/>
              </a:spcAft>
            </a:pPr>
            <a:endParaRPr lang="en-US" altLang="ko-KR" sz="2000" dirty="0">
              <a:latin typeface="Calibri" panose="020F0502020204030204" pitchFamily="34" charset="0"/>
              <a:cs typeface="Calibri" panose="020F0502020204030204" pitchFamily="34" charset="0"/>
            </a:endParaRPr>
          </a:p>
          <a:p>
            <a:pPr marL="342900" lvl="0" indent="-342900" eaLnBrk="0" fontAlgn="base" latinLnBrk="0" hangingPunct="0">
              <a:lnSpc>
                <a:spcPct val="114000"/>
              </a:lnSpc>
              <a:spcBef>
                <a:spcPct val="0"/>
              </a:spcBef>
              <a:spcAft>
                <a:spcPct val="0"/>
              </a:spcAft>
              <a:buFont typeface="Arial" panose="020B0604020202020204" pitchFamily="34" charset="0"/>
              <a:buChar char="•"/>
            </a:pPr>
            <a:endParaRPr lang="en-US" altLang="ko-KR" sz="2000" dirty="0" smtClean="0">
              <a:latin typeface="Calibri" panose="020F0502020204030204" pitchFamily="34" charset="0"/>
              <a:cs typeface="Calibri" panose="020F0502020204030204" pitchFamily="34" charset="0"/>
            </a:endParaRPr>
          </a:p>
          <a:p>
            <a:pPr lvl="0" eaLnBrk="0" fontAlgn="base" latinLnBrk="0" hangingPunct="0">
              <a:lnSpc>
                <a:spcPct val="114000"/>
              </a:lnSpc>
              <a:spcBef>
                <a:spcPct val="0"/>
              </a:spcBef>
              <a:spcAft>
                <a:spcPct val="0"/>
              </a:spcAft>
            </a:pPr>
            <a:endParaRPr lang="ko-KR" altLang="ko-KR" sz="2000" dirty="0">
              <a:latin typeface="Calibri" panose="020F0502020204030204" pitchFamily="34" charset="0"/>
              <a:cs typeface="Calibri" panose="020F0502020204030204" pitchFamily="34" charset="0"/>
            </a:endParaRPr>
          </a:p>
        </p:txBody>
      </p:sp>
      <p:sp>
        <p:nvSpPr>
          <p:cNvPr id="5" name="텍스트 개체 틀 2">
            <a:extLst>
              <a:ext uri="{FF2B5EF4-FFF2-40B4-BE49-F238E27FC236}">
                <a16:creationId xmlns:a16="http://schemas.microsoft.com/office/drawing/2014/main" id="{3659A00A-9CDF-7975-A010-F8BF653B89AD}"/>
              </a:ext>
            </a:extLst>
          </p:cNvPr>
          <p:cNvSpPr txBox="1">
            <a:spLocks/>
          </p:cNvSpPr>
          <p:nvPr/>
        </p:nvSpPr>
        <p:spPr>
          <a:xfrm>
            <a:off x="389457" y="1394666"/>
            <a:ext cx="11414125" cy="5131889"/>
          </a:xfrm>
          <a:prstGeom prst="rect">
            <a:avLst/>
          </a:prstGeom>
          <a:ln>
            <a:noFill/>
          </a:ln>
        </p:spPr>
        <p:txBody>
          <a:bodyPr/>
          <a:lstStyle>
            <a:lvl1pPr marL="0" indent="0" algn="l" defTabSz="914400" rtl="0" eaLnBrk="1" latinLnBrk="1" hangingPunct="1">
              <a:lnSpc>
                <a:spcPct val="90000"/>
              </a:lnSpc>
              <a:spcBef>
                <a:spcPts val="1000"/>
              </a:spcBef>
              <a:buFont typeface="Wingdings" panose="05000000000000000000" pitchFamily="2" charset="2"/>
              <a:buNone/>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1" hangingPunct="1">
              <a:lnSpc>
                <a:spcPct val="90000"/>
              </a:lnSpc>
              <a:spcBef>
                <a:spcPts val="500"/>
              </a:spcBef>
              <a:buFont typeface="Wingdings" panose="05000000000000000000" pitchFamily="2" charset="2"/>
              <a:buChar char="ü"/>
              <a:defRPr sz="16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1" hangingPunct="1">
              <a:lnSpc>
                <a:spcPct val="90000"/>
              </a:lnSpc>
              <a:spcBef>
                <a:spcPts val="500"/>
              </a:spcBef>
              <a:buFont typeface="Wingdings" panose="05000000000000000000" pitchFamily="2" charset="2"/>
              <a:buChar char="Ø"/>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1"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latinLnBrk="0">
              <a:lnSpc>
                <a:spcPct val="150000"/>
              </a:lnSpc>
            </a:pPr>
            <a:endParaRPr lang="en-US" altLang="ko-KR" sz="1800" dirty="0" smtClean="0">
              <a:latin typeface="Calibri" panose="020F0502020204030204" pitchFamily="34" charset="0"/>
              <a:cs typeface="Calibri" panose="020F0502020204030204" pitchFamily="34" charset="0"/>
            </a:endParaRPr>
          </a:p>
          <a:p>
            <a:pPr fontAlgn="base" latinLnBrk="0">
              <a:lnSpc>
                <a:spcPct val="150000"/>
              </a:lnSpc>
            </a:pPr>
            <a:endParaRPr lang="en-US" altLang="ko-KR" sz="18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4453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smtClean="0">
                <a:latin typeface="Calibri" panose="020F0502020204030204" pitchFamily="34" charset="0"/>
                <a:cs typeface="Calibri" panose="020F0502020204030204" pitchFamily="34" charset="0"/>
              </a:rPr>
              <a:t>3. Modeling</a:t>
            </a:r>
            <a:endParaRPr lang="en-US" altLang="ko-KR" sz="3200" dirty="0">
              <a:latin typeface="Calibri" panose="020F0502020204030204" pitchFamily="34" charset="0"/>
              <a:cs typeface="Calibri" panose="020F0502020204030204" pitchFamily="34" charset="0"/>
            </a:endParaRPr>
          </a:p>
        </p:txBody>
      </p:sp>
      <p:sp>
        <p:nvSpPr>
          <p:cNvPr id="9" name="텍스트 개체 틀 8"/>
          <p:cNvSpPr>
            <a:spLocks noGrp="1"/>
          </p:cNvSpPr>
          <p:nvPr>
            <p:ph type="body" sz="quarter" idx="10"/>
          </p:nvPr>
        </p:nvSpPr>
        <p:spPr>
          <a:xfrm>
            <a:off x="389457" y="1046435"/>
            <a:ext cx="11414125" cy="5131889"/>
          </a:xfrm>
        </p:spPr>
        <p:txBody>
          <a:bodyPr>
            <a:normAutofit/>
          </a:bodyPr>
          <a:lstStyle/>
          <a:p>
            <a:pPr>
              <a:lnSpc>
                <a:spcPct val="114000"/>
              </a:lnSpc>
            </a:pPr>
            <a:r>
              <a:rPr lang="en-US" altLang="ko-KR" sz="2000" b="1" dirty="0">
                <a:latin typeface="Calibri" panose="020F0502020204030204" pitchFamily="34" charset="0"/>
                <a:cs typeface="Calibri" panose="020F0502020204030204" pitchFamily="34" charset="0"/>
              </a:rPr>
              <a:t>System configuration</a:t>
            </a:r>
          </a:p>
          <a:p>
            <a:pPr marL="342900" indent="-342900">
              <a:lnSpc>
                <a:spcPct val="114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Participants</a:t>
            </a:r>
            <a:r>
              <a:rPr lang="en-US" altLang="ko-KR" sz="2000" dirty="0">
                <a:latin typeface="Calibri" panose="020F0502020204030204" pitchFamily="34" charset="0"/>
                <a:cs typeface="Calibri" panose="020F0502020204030204" pitchFamily="34" charset="0"/>
              </a:rPr>
              <a:t>: Made up of miners.</a:t>
            </a:r>
          </a:p>
          <a:p>
            <a:pPr marL="342900" indent="-342900">
              <a:lnSpc>
                <a:spcPct val="114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Block tree</a:t>
            </a:r>
            <a:r>
              <a:rPr lang="en-US" altLang="ko-KR" sz="2000" dirty="0">
                <a:latin typeface="Calibri" panose="020F0502020204030204" pitchFamily="34" charset="0"/>
                <a:cs typeface="Calibri" panose="020F0502020204030204" pitchFamily="34" charset="0"/>
              </a:rPr>
              <a:t>: Each miner maintains a tree data structure, and the vertices are called blocks.</a:t>
            </a:r>
          </a:p>
          <a:p>
            <a:pPr marL="342900" indent="-342900">
              <a:lnSpc>
                <a:spcPct val="114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Block</a:t>
            </a:r>
            <a:r>
              <a:rPr lang="en-US" altLang="ko-KR" sz="2000" dirty="0">
                <a:latin typeface="Calibri" panose="020F0502020204030204" pitchFamily="34" charset="0"/>
                <a:cs typeface="Calibri" panose="020F0502020204030204" pitchFamily="34" charset="0"/>
              </a:rPr>
              <a:t>: Contains transactions and </a:t>
            </a:r>
            <a:r>
              <a:rPr lang="en-US" altLang="ko-KR" sz="2000" dirty="0" smtClean="0">
                <a:latin typeface="Calibri" panose="020F0502020204030204" pitchFamily="34" charset="0"/>
                <a:cs typeface="Calibri" panose="020F0502020204030204" pitchFamily="34" charset="0"/>
              </a:rPr>
              <a:t>instructions(payload</a:t>
            </a:r>
            <a:r>
              <a:rPr lang="en-US" altLang="ko-KR" sz="2000" dirty="0">
                <a:latin typeface="Calibri" panose="020F0502020204030204" pitchFamily="34" charset="0"/>
                <a:cs typeface="Calibri" panose="020F0502020204030204" pitchFamily="34" charset="0"/>
              </a:rPr>
              <a:t>).</a:t>
            </a:r>
          </a:p>
          <a:p>
            <a:pPr marL="342900" indent="-342900">
              <a:lnSpc>
                <a:spcPct val="114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Genesis block</a:t>
            </a:r>
            <a:r>
              <a:rPr lang="en-US" altLang="ko-KR" sz="2000" dirty="0">
                <a:latin typeface="Calibri" panose="020F0502020204030204" pitchFamily="34" charset="0"/>
                <a:cs typeface="Calibri" panose="020F0502020204030204" pitchFamily="34" charset="0"/>
              </a:rPr>
              <a:t>: All miners start from the same root block.</a:t>
            </a:r>
          </a:p>
          <a:p>
            <a:pPr marL="342900" indent="-342900">
              <a:lnSpc>
                <a:spcPct val="114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Metadata</a:t>
            </a:r>
            <a:r>
              <a:rPr lang="en-US" altLang="ko-KR" sz="2000" dirty="0">
                <a:latin typeface="Calibri" panose="020F0502020204030204" pitchFamily="34" charset="0"/>
                <a:cs typeface="Calibri" panose="020F0502020204030204" pitchFamily="34" charset="0"/>
              </a:rPr>
              <a:t>: Each block contains a hash pointing to its parent block (except genesis blocks).</a:t>
            </a:r>
          </a:p>
          <a:p>
            <a:pPr marL="342900" indent="-342900">
              <a:lnSpc>
                <a:spcPct val="114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Longest chain</a:t>
            </a:r>
            <a:r>
              <a:rPr lang="en-US" altLang="ko-KR" sz="2000" dirty="0">
                <a:latin typeface="Calibri" panose="020F0502020204030204" pitchFamily="34" charset="0"/>
                <a:cs typeface="Calibri" panose="020F0502020204030204" pitchFamily="34" charset="0"/>
              </a:rPr>
              <a:t>: The path with the most blocks in the tree. One chain selected by a deterministic random algorithm is called the main chain.</a:t>
            </a:r>
          </a:p>
          <a:p>
            <a:pPr marL="342900" indent="-342900">
              <a:lnSpc>
                <a:spcPct val="114000"/>
              </a:lnSpc>
              <a:buFont typeface="Arial" panose="020B0604020202020204" pitchFamily="34" charset="0"/>
              <a:buChar char="•"/>
            </a:pPr>
            <a:r>
              <a:rPr lang="en-US" altLang="ko-KR" sz="2000" b="1" dirty="0">
                <a:latin typeface="Calibri" panose="020F0502020204030204" pitchFamily="34" charset="0"/>
                <a:cs typeface="Calibri" panose="020F0502020204030204" pitchFamily="34" charset="0"/>
              </a:rPr>
              <a:t>Block height</a:t>
            </a:r>
            <a:r>
              <a:rPr lang="en-US" altLang="ko-KR" sz="2000" dirty="0">
                <a:latin typeface="Calibri" panose="020F0502020204030204" pitchFamily="34" charset="0"/>
                <a:cs typeface="Calibri" panose="020F0502020204030204" pitchFamily="34" charset="0"/>
              </a:rPr>
              <a:t>: The number of blocks in the path from the genesis block to that block.</a:t>
            </a:r>
          </a:p>
        </p:txBody>
      </p:sp>
    </p:spTree>
    <p:extLst>
      <p:ext uri="{BB962C8B-B14F-4D97-AF65-F5344CB8AC3E}">
        <p14:creationId xmlns:p14="http://schemas.microsoft.com/office/powerpoint/2010/main" val="2520888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latin typeface="Calibri" panose="020F0502020204030204" pitchFamily="34" charset="0"/>
                <a:cs typeface="Calibri" panose="020F0502020204030204" pitchFamily="34" charset="0"/>
              </a:rPr>
              <a:t>3.Modeling</a:t>
            </a:r>
          </a:p>
        </p:txBody>
      </p:sp>
      <p:sp>
        <p:nvSpPr>
          <p:cNvPr id="9" name="텍스트 개체 틀 8"/>
          <p:cNvSpPr>
            <a:spLocks noGrp="1"/>
          </p:cNvSpPr>
          <p:nvPr>
            <p:ph type="body" sz="quarter" idx="10"/>
          </p:nvPr>
        </p:nvSpPr>
        <p:spPr>
          <a:xfrm>
            <a:off x="389457" y="1046435"/>
            <a:ext cx="11414125" cy="5131889"/>
          </a:xfrm>
        </p:spPr>
        <p:txBody>
          <a:bodyPr>
            <a:normAutofit fontScale="92500" lnSpcReduction="10000"/>
          </a:bodyPr>
          <a:lstStyle/>
          <a:p>
            <a:pPr>
              <a:lnSpc>
                <a:spcPct val="124000"/>
              </a:lnSpc>
            </a:pPr>
            <a:r>
              <a:rPr lang="en-US" altLang="ko-KR" sz="2000" b="1" dirty="0" smtClean="0">
                <a:latin typeface="Calibri" panose="020F0502020204030204" pitchFamily="34" charset="0"/>
                <a:cs typeface="Calibri" panose="020F0502020204030204" pitchFamily="34" charset="0"/>
              </a:rPr>
              <a:t>Time </a:t>
            </a:r>
            <a:r>
              <a:rPr lang="en-US" altLang="ko-KR" sz="2000" b="1" dirty="0">
                <a:latin typeface="Calibri" panose="020F0502020204030204" pitchFamily="34" charset="0"/>
                <a:cs typeface="Calibri" panose="020F0502020204030204" pitchFamily="34" charset="0"/>
              </a:rPr>
              <a:t>and puzzles</a:t>
            </a:r>
          </a:p>
          <a:p>
            <a:pPr>
              <a:lnSpc>
                <a:spcPct val="124000"/>
              </a:lnSpc>
            </a:pPr>
            <a:r>
              <a:rPr lang="en-US" altLang="ko-KR" sz="2000" dirty="0">
                <a:latin typeface="Calibri" panose="020F0502020204030204" pitchFamily="34" charset="0"/>
                <a:cs typeface="Calibri" panose="020F0502020204030204" pitchFamily="34" charset="0"/>
              </a:rPr>
              <a:t>Time progresses in discrete steps (t=0,1,...).</a:t>
            </a:r>
          </a:p>
          <a:p>
            <a:pPr>
              <a:lnSpc>
                <a:spcPct val="124000"/>
              </a:lnSpc>
            </a:pPr>
            <a:r>
              <a:rPr lang="en-US" altLang="ko-KR" sz="2000" dirty="0">
                <a:latin typeface="Calibri" panose="020F0502020204030204" pitchFamily="34" charset="0"/>
                <a:cs typeface="Calibri" panose="020F0502020204030204" pitchFamily="34" charset="0"/>
              </a:rPr>
              <a:t>In each level, the miner can work on two types of puzzles:</a:t>
            </a:r>
          </a:p>
          <a:p>
            <a:pPr marL="1028700" lvl="1" indent="-342900">
              <a:lnSpc>
                <a:spcPct val="124000"/>
              </a:lnSpc>
            </a:pPr>
            <a:r>
              <a:rPr lang="en-US" altLang="ko-KR" sz="1800" b="1" dirty="0">
                <a:latin typeface="Calibri" panose="020F0502020204030204" pitchFamily="34" charset="0"/>
                <a:cs typeface="Calibri" panose="020F0502020204030204" pitchFamily="34" charset="0"/>
              </a:rPr>
              <a:t>Proof of Delay (PoD)</a:t>
            </a:r>
            <a:r>
              <a:rPr lang="en-US" altLang="ko-KR" sz="1800" dirty="0">
                <a:latin typeface="Calibri" panose="020F0502020204030204" pitchFamily="34" charset="0"/>
                <a:cs typeface="Calibri" panose="020F0502020204030204" pitchFamily="34" charset="0"/>
              </a:rPr>
              <a:t>: A function that maps arbitrary inputs and difficulty parameters to small outputs. Resolvable after a delay period (Δ</a:t>
            </a:r>
            <a:r>
              <a:rPr lang="en-US" altLang="ko-KR" sz="1800" baseline="-25000" dirty="0">
                <a:latin typeface="Calibri" panose="020F0502020204030204" pitchFamily="34" charset="0"/>
                <a:cs typeface="Calibri" panose="020F0502020204030204" pitchFamily="34" charset="0"/>
              </a:rPr>
              <a:t>PoD</a:t>
            </a:r>
            <a:r>
              <a:rPr lang="en-US" altLang="ko-KR" sz="1800" dirty="0">
                <a:latin typeface="Calibri" panose="020F0502020204030204" pitchFamily="34" charset="0"/>
                <a:cs typeface="Calibri" panose="020F0502020204030204" pitchFamily="34" charset="0"/>
              </a:rPr>
              <a:t>).</a:t>
            </a:r>
          </a:p>
          <a:p>
            <a:pPr marL="1028700" lvl="1" indent="-342900">
              <a:lnSpc>
                <a:spcPct val="124000"/>
              </a:lnSpc>
            </a:pPr>
            <a:r>
              <a:rPr lang="en-US" altLang="ko-KR" sz="1800" b="1" dirty="0">
                <a:latin typeface="Calibri" panose="020F0502020204030204" pitchFamily="34" charset="0"/>
                <a:cs typeface="Calibri" panose="020F0502020204030204" pitchFamily="34" charset="0"/>
              </a:rPr>
              <a:t>Proof of Work (PoW)</a:t>
            </a:r>
            <a:r>
              <a:rPr lang="en-US" altLang="ko-KR" sz="1800" dirty="0">
                <a:latin typeface="Calibri" panose="020F0502020204030204" pitchFamily="34" charset="0"/>
                <a:cs typeface="Calibri" panose="020F0502020204030204" pitchFamily="34" charset="0"/>
              </a:rPr>
              <a:t>: A probabilistic puzzle solved with independent probability at each step. The number of steps to success follows a geometric distribution</a:t>
            </a:r>
            <a:r>
              <a:rPr lang="en-US" altLang="ko-KR" sz="1800" dirty="0" smtClean="0">
                <a:latin typeface="Calibri" panose="020F0502020204030204" pitchFamily="34" charset="0"/>
                <a:cs typeface="Calibri" panose="020F0502020204030204" pitchFamily="34" charset="0"/>
              </a:rPr>
              <a:t>.</a:t>
            </a:r>
          </a:p>
          <a:p>
            <a:pPr marL="1028700" lvl="1" indent="-342900">
              <a:lnSpc>
                <a:spcPct val="124000"/>
              </a:lnSpc>
            </a:pPr>
            <a:endParaRPr lang="en-US" altLang="ko-KR" sz="2000" dirty="0">
              <a:latin typeface="Calibri" panose="020F0502020204030204" pitchFamily="34" charset="0"/>
              <a:cs typeface="Calibri" panose="020F0502020204030204" pitchFamily="34" charset="0"/>
            </a:endParaRPr>
          </a:p>
          <a:p>
            <a:pPr>
              <a:lnSpc>
                <a:spcPct val="124000"/>
              </a:lnSpc>
            </a:pPr>
            <a:r>
              <a:rPr lang="en-US" altLang="ko-KR" sz="2000" b="1" dirty="0">
                <a:latin typeface="Calibri" panose="020F0502020204030204" pitchFamily="34" charset="0"/>
                <a:cs typeface="Calibri" panose="020F0502020204030204" pitchFamily="34" charset="0"/>
              </a:rPr>
              <a:t>Block composition</a:t>
            </a:r>
          </a:p>
          <a:p>
            <a:pPr marL="342900" indent="-342900">
              <a:lnSpc>
                <a:spcPct val="124000"/>
              </a:lnSpc>
              <a:buFont typeface="Arial" panose="020B0604020202020204" pitchFamily="34" charset="0"/>
              <a:buChar char="•"/>
            </a:pPr>
            <a:r>
              <a:rPr lang="en-US" altLang="ko-KR" sz="2000" dirty="0">
                <a:latin typeface="Calibri" panose="020F0502020204030204" pitchFamily="34" charset="0"/>
                <a:cs typeface="Calibri" panose="020F0502020204030204" pitchFamily="34" charset="0"/>
              </a:rPr>
              <a:t>A block consists of a tuple of (metadata </a:t>
            </a:r>
            <a:r>
              <a:rPr lang="en-US" altLang="ko-KR" sz="2000" b="1" dirty="0">
                <a:latin typeface="Calibri" panose="020F0502020204030204" pitchFamily="34" charset="0"/>
                <a:cs typeface="Calibri" panose="020F0502020204030204" pitchFamily="34" charset="0"/>
              </a:rPr>
              <a:t>M</a:t>
            </a:r>
            <a:r>
              <a:rPr lang="en-US" altLang="ko-KR" sz="2000" dirty="0">
                <a:latin typeface="Calibri" panose="020F0502020204030204" pitchFamily="34" charset="0"/>
                <a:cs typeface="Calibri" panose="020F0502020204030204" pitchFamily="34" charset="0"/>
              </a:rPr>
              <a:t>, payload </a:t>
            </a:r>
            <a:r>
              <a:rPr lang="en-US" altLang="ko-KR" sz="2000" b="1" dirty="0">
                <a:latin typeface="Calibri" panose="020F0502020204030204" pitchFamily="34" charset="0"/>
                <a:cs typeface="Calibri" panose="020F0502020204030204" pitchFamily="34" charset="0"/>
              </a:rPr>
              <a:t>D</a:t>
            </a:r>
            <a:r>
              <a:rPr lang="en-US" altLang="ko-KR" sz="2000" dirty="0">
                <a:latin typeface="Calibri" panose="020F0502020204030204" pitchFamily="34" charset="0"/>
                <a:cs typeface="Calibri" panose="020F0502020204030204" pitchFamily="34" charset="0"/>
              </a:rPr>
              <a:t>, puzzle solution </a:t>
            </a:r>
            <a:r>
              <a:rPr lang="en-US" altLang="ko-KR" sz="2000" b="1" dirty="0">
                <a:latin typeface="Calibri" panose="020F0502020204030204" pitchFamily="34" charset="0"/>
                <a:cs typeface="Calibri" panose="020F0502020204030204" pitchFamily="34" charset="0"/>
              </a:rPr>
              <a:t>Z</a:t>
            </a:r>
            <a:r>
              <a:rPr lang="en-US" altLang="ko-KR" sz="2000" dirty="0">
                <a:latin typeface="Calibri" panose="020F0502020204030204" pitchFamily="34" charset="0"/>
                <a:cs typeface="Calibri" panose="020F0502020204030204" pitchFamily="34" charset="0"/>
              </a:rPr>
              <a:t>).</a:t>
            </a:r>
          </a:p>
          <a:p>
            <a:pPr marL="1028700" lvl="1" indent="-342900">
              <a:lnSpc>
                <a:spcPct val="124000"/>
              </a:lnSpc>
            </a:pPr>
            <a:r>
              <a:rPr lang="en-US" altLang="ko-KR" sz="1800" b="1" dirty="0">
                <a:latin typeface="Calibri" panose="020F0502020204030204" pitchFamily="34" charset="0"/>
                <a:cs typeface="Calibri" panose="020F0502020204030204" pitchFamily="34" charset="0"/>
              </a:rPr>
              <a:t>communications and networks</a:t>
            </a:r>
          </a:p>
          <a:p>
            <a:pPr marL="1028700" lvl="1" indent="-342900">
              <a:lnSpc>
                <a:spcPct val="124000"/>
              </a:lnSpc>
            </a:pPr>
            <a:r>
              <a:rPr lang="en-US" altLang="ko-KR" sz="1800" b="1" dirty="0">
                <a:latin typeface="Calibri" panose="020F0502020204030204" pitchFamily="34" charset="0"/>
                <a:cs typeface="Calibri" panose="020F0502020204030204" pitchFamily="34" charset="0"/>
              </a:rPr>
              <a:t>Δ-synchronous broadcast network</a:t>
            </a:r>
            <a:r>
              <a:rPr lang="en-US" altLang="ko-KR" sz="1800" dirty="0">
                <a:latin typeface="Calibri" panose="020F0502020204030204" pitchFamily="34" charset="0"/>
                <a:cs typeface="Calibri" panose="020F0502020204030204" pitchFamily="34" charset="0"/>
              </a:rPr>
              <a:t>: When a message is sent at step t, it is received by all miners at </a:t>
            </a:r>
            <a:r>
              <a:rPr lang="en-US" altLang="ko-KR" sz="1800" dirty="0" err="1">
                <a:latin typeface="Calibri" panose="020F0502020204030204" pitchFamily="34" charset="0"/>
                <a:cs typeface="Calibri" panose="020F0502020204030204" pitchFamily="34" charset="0"/>
              </a:rPr>
              <a:t>t+Δ</a:t>
            </a:r>
            <a:r>
              <a:rPr lang="en-US" altLang="ko-KR" sz="1800" dirty="0">
                <a:latin typeface="Calibri" panose="020F0502020204030204" pitchFamily="34" charset="0"/>
                <a:cs typeface="Calibri" panose="020F0502020204030204" pitchFamily="34" charset="0"/>
              </a:rPr>
              <a:t>.</a:t>
            </a:r>
          </a:p>
          <a:p>
            <a:pPr marL="1028700" lvl="1" indent="-342900">
              <a:lnSpc>
                <a:spcPct val="124000"/>
              </a:lnSpc>
            </a:pPr>
            <a:r>
              <a:rPr lang="en-US" altLang="ko-KR" sz="1800" b="1" dirty="0">
                <a:latin typeface="Calibri" panose="020F0502020204030204" pitchFamily="34" charset="0"/>
                <a:cs typeface="Calibri" panose="020F0502020204030204" pitchFamily="34" charset="0"/>
              </a:rPr>
              <a:t>Message delay: </a:t>
            </a:r>
            <a:r>
              <a:rPr lang="en-US" altLang="ko-KR" sz="1800" b="1" dirty="0" smtClean="0">
                <a:latin typeface="Calibri" panose="020F0502020204030204" pitchFamily="34" charset="0"/>
                <a:cs typeface="Calibri" panose="020F0502020204030204" pitchFamily="34" charset="0"/>
              </a:rPr>
              <a:t>Δ &lt; Δ</a:t>
            </a:r>
            <a:r>
              <a:rPr lang="en-US" altLang="ko-KR" sz="1800" b="1" baseline="-25000" dirty="0" smtClean="0">
                <a:latin typeface="Calibri" panose="020F0502020204030204" pitchFamily="34" charset="0"/>
                <a:cs typeface="Calibri" panose="020F0502020204030204" pitchFamily="34" charset="0"/>
              </a:rPr>
              <a:t>PoD</a:t>
            </a:r>
            <a:r>
              <a:rPr lang="en-US" altLang="ko-KR" sz="1800" dirty="0">
                <a:latin typeface="Calibri" panose="020F0502020204030204" pitchFamily="34" charset="0"/>
                <a:cs typeface="Calibri" panose="020F0502020204030204" pitchFamily="34" charset="0"/>
              </a:rPr>
              <a:t>.</a:t>
            </a:r>
            <a:endParaRPr lang="en-US" altLang="ko-KR" sz="18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561452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latin typeface="Calibri" panose="020F0502020204030204" pitchFamily="34" charset="0"/>
                <a:cs typeface="Calibri" panose="020F0502020204030204" pitchFamily="34" charset="0"/>
              </a:rPr>
              <a:t>3.Modeling</a:t>
            </a:r>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sz="2000" b="1" dirty="0">
                <a:latin typeface="Calibri" panose="020F0502020204030204" pitchFamily="34" charset="0"/>
                <a:cs typeface="Calibri" panose="020F0502020204030204" pitchFamily="34" charset="0"/>
              </a:rPr>
              <a:t>Block validation</a:t>
            </a:r>
          </a:p>
          <a:p>
            <a:pPr marL="1028700" lvl="1" indent="-342900">
              <a:lnSpc>
                <a:spcPct val="114000"/>
              </a:lnSpc>
            </a:pPr>
            <a:r>
              <a:rPr lang="en-US" altLang="ko-KR" sz="2000" b="1" dirty="0">
                <a:latin typeface="Calibri" panose="020F0502020204030204" pitchFamily="34" charset="0"/>
                <a:cs typeface="Calibri" panose="020F0502020204030204" pitchFamily="34" charset="0"/>
              </a:rPr>
              <a:t>Validation function (V(b))</a:t>
            </a:r>
            <a:r>
              <a:rPr lang="en-US" altLang="ko-KR" sz="2000" dirty="0">
                <a:latin typeface="Calibri" panose="020F0502020204030204" pitchFamily="34" charset="0"/>
                <a:cs typeface="Calibri" panose="020F0502020204030204" pitchFamily="34" charset="0"/>
              </a:rPr>
              <a:t>: Checks the validity of block b and returns true if predefined conditions are met.</a:t>
            </a:r>
          </a:p>
          <a:p>
            <a:pPr marL="1028700" lvl="1" indent="-342900">
              <a:lnSpc>
                <a:spcPct val="114000"/>
              </a:lnSpc>
            </a:pPr>
            <a:r>
              <a:rPr lang="en-US" altLang="ko-KR" sz="2000" b="1" dirty="0">
                <a:latin typeface="Calibri" panose="020F0502020204030204" pitchFamily="34" charset="0"/>
                <a:cs typeface="Calibri" panose="020F0502020204030204" pitchFamily="34" charset="0"/>
              </a:rPr>
              <a:t>Execution</a:t>
            </a:r>
            <a:r>
              <a:rPr lang="en-US" altLang="ko-KR" sz="2000" dirty="0">
                <a:latin typeface="Calibri" panose="020F0502020204030204" pitchFamily="34" charset="0"/>
                <a:cs typeface="Calibri" panose="020F0502020204030204" pitchFamily="34" charset="0"/>
              </a:rPr>
              <a:t>: The series of states through which the state of a system evolves. Each execution has a probability of occurrence.</a:t>
            </a:r>
          </a:p>
          <a:p>
            <a:pPr>
              <a:lnSpc>
                <a:spcPct val="114000"/>
              </a:lnSpc>
            </a:pPr>
            <a:endParaRPr lang="en-US" altLang="ko-KR" sz="2000" dirty="0">
              <a:latin typeface="Calibri" panose="020F0502020204030204" pitchFamily="34" charset="0"/>
              <a:cs typeface="Calibri" panose="020F0502020204030204" pitchFamily="34" charset="0"/>
            </a:endParaRPr>
          </a:p>
          <a:p>
            <a:pPr>
              <a:lnSpc>
                <a:spcPct val="114000"/>
              </a:lnSpc>
            </a:pPr>
            <a:r>
              <a:rPr lang="en-US" altLang="ko-KR" sz="2000" b="1" dirty="0">
                <a:latin typeface="Calibri" panose="020F0502020204030204" pitchFamily="34" charset="0"/>
                <a:cs typeface="Calibri" panose="020F0502020204030204" pitchFamily="34" charset="0"/>
              </a:rPr>
              <a:t>Tree and execution view</a:t>
            </a:r>
          </a:p>
          <a:p>
            <a:pPr marL="1028700" lvl="1" indent="-342900">
              <a:lnSpc>
                <a:spcPct val="114000"/>
              </a:lnSpc>
            </a:pPr>
            <a:r>
              <a:rPr lang="en-US" altLang="ko-KR" sz="2000" b="1" dirty="0">
                <a:latin typeface="Calibri" panose="020F0502020204030204" pitchFamily="34" charset="0"/>
                <a:cs typeface="Calibri" panose="020F0502020204030204" pitchFamily="34" charset="0"/>
              </a:rPr>
              <a:t>Parent Tree (</a:t>
            </a:r>
            <a:r>
              <a:rPr lang="en-US" altLang="ko-KR" sz="2000" b="1" dirty="0" err="1">
                <a:latin typeface="Calibri" panose="020F0502020204030204" pitchFamily="34" charset="0"/>
                <a:cs typeface="Calibri" panose="020F0502020204030204" pitchFamily="34" charset="0"/>
              </a:rPr>
              <a:t>T</a:t>
            </a:r>
            <a:r>
              <a:rPr lang="en-US" altLang="ko-KR" sz="2000" b="1" baseline="30000" dirty="0" err="1">
                <a:latin typeface="Calibri" panose="020F0502020204030204" pitchFamily="34" charset="0"/>
                <a:cs typeface="Calibri" panose="020F0502020204030204" pitchFamily="34" charset="0"/>
              </a:rPr>
              <a:t>σ</a:t>
            </a:r>
            <a:r>
              <a:rPr lang="en-US" altLang="ko-KR" sz="2000" b="1" dirty="0">
                <a:latin typeface="Calibri" panose="020F0502020204030204" pitchFamily="34" charset="0"/>
                <a:cs typeface="Calibri" panose="020F0502020204030204" pitchFamily="34" charset="0"/>
              </a:rPr>
              <a:t>(t))</a:t>
            </a:r>
            <a:r>
              <a:rPr lang="en-US" altLang="ko-KR" sz="2000" dirty="0">
                <a:latin typeface="Calibri" panose="020F0502020204030204" pitchFamily="34" charset="0"/>
                <a:cs typeface="Calibri" panose="020F0502020204030204" pitchFamily="34" charset="0"/>
              </a:rPr>
              <a:t>: A tree consisting of all valid blocks in the system up to step t.</a:t>
            </a:r>
          </a:p>
          <a:p>
            <a:pPr marL="1028700" lvl="1" indent="-342900">
              <a:lnSpc>
                <a:spcPct val="114000"/>
              </a:lnSpc>
            </a:pPr>
            <a:r>
              <a:rPr lang="en-US" altLang="ko-KR" sz="2000" b="1" dirty="0">
                <a:latin typeface="Calibri" panose="020F0502020204030204" pitchFamily="34" charset="0"/>
                <a:cs typeface="Calibri" panose="020F0502020204030204" pitchFamily="34" charset="0"/>
              </a:rPr>
              <a:t>Local tree (</a:t>
            </a:r>
            <a:r>
              <a:rPr lang="en-US" altLang="ko-KR" sz="2000" b="1" dirty="0" err="1" smtClean="0">
                <a:latin typeface="Calibri" panose="020F0502020204030204" pitchFamily="34" charset="0"/>
                <a:cs typeface="Calibri" panose="020F0502020204030204" pitchFamily="34" charset="0"/>
              </a:rPr>
              <a:t>T</a:t>
            </a:r>
            <a:r>
              <a:rPr lang="en-US" altLang="ko-KR" sz="2000" b="1" baseline="30000" dirty="0" err="1" smtClean="0">
                <a:latin typeface="Calibri" panose="020F0502020204030204" pitchFamily="34" charset="0"/>
                <a:cs typeface="Calibri" panose="020F0502020204030204" pitchFamily="34" charset="0"/>
              </a:rPr>
              <a:t>σ</a:t>
            </a:r>
            <a:r>
              <a:rPr lang="en-US" altLang="ko-KR" sz="2000" b="1" baseline="-25000" dirty="0" err="1" smtClean="0">
                <a:latin typeface="Calibri" panose="020F0502020204030204" pitchFamily="34" charset="0"/>
                <a:cs typeface="Calibri" panose="020F0502020204030204" pitchFamily="34" charset="0"/>
              </a:rPr>
              <a:t>p</a:t>
            </a:r>
            <a:r>
              <a:rPr lang="en-US" altLang="ko-KR" sz="2000" b="1" dirty="0" smtClean="0">
                <a:latin typeface="Calibri" panose="020F0502020204030204" pitchFamily="34" charset="0"/>
                <a:cs typeface="Calibri" panose="020F0502020204030204" pitchFamily="34" charset="0"/>
              </a:rPr>
              <a:t>(t</a:t>
            </a:r>
            <a:r>
              <a:rPr lang="en-US" altLang="ko-KR" sz="2000" b="1" dirty="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 A local copy of the parent tree that is updated according to the blocks each miner receives.</a:t>
            </a:r>
          </a:p>
          <a:p>
            <a:pPr marL="1028700" lvl="1" indent="-342900">
              <a:lnSpc>
                <a:spcPct val="114000"/>
              </a:lnSpc>
            </a:pPr>
            <a:r>
              <a:rPr lang="en-US" altLang="ko-KR" sz="2000" b="1" dirty="0">
                <a:latin typeface="Calibri" panose="020F0502020204030204" pitchFamily="34" charset="0"/>
                <a:cs typeface="Calibri" panose="020F0502020204030204" pitchFamily="34" charset="0"/>
              </a:rPr>
              <a:t>Execution view (</a:t>
            </a:r>
            <a:r>
              <a:rPr lang="en-US" altLang="ko-KR" sz="2000" b="1" dirty="0" err="1">
                <a:latin typeface="Calibri" panose="020F0502020204030204" pitchFamily="34" charset="0"/>
                <a:cs typeface="Calibri" panose="020F0502020204030204" pitchFamily="34" charset="0"/>
              </a:rPr>
              <a:t>σ</a:t>
            </a:r>
            <a:r>
              <a:rPr lang="en-US" altLang="ko-KR" sz="2000" b="1" baseline="-25000" dirty="0" err="1">
                <a:latin typeface="Calibri" panose="020F0502020204030204" pitchFamily="34" charset="0"/>
                <a:cs typeface="Calibri" panose="020F0502020204030204" pitchFamily="34" charset="0"/>
              </a:rPr>
              <a:t>p</a:t>
            </a:r>
            <a:r>
              <a:rPr lang="en-US" altLang="ko-KR" sz="2000" b="1" dirty="0">
                <a:latin typeface="Calibri" panose="020F0502020204030204" pitchFamily="34" charset="0"/>
                <a:cs typeface="Calibri" panose="020F0502020204030204" pitchFamily="34" charset="0"/>
              </a:rPr>
              <a:t>)</a:t>
            </a:r>
            <a:r>
              <a:rPr lang="en-US" altLang="ko-KR" sz="2000" dirty="0">
                <a:latin typeface="Calibri" panose="020F0502020204030204" pitchFamily="34" charset="0"/>
                <a:cs typeface="Calibri" panose="020F0502020204030204" pitchFamily="34" charset="0"/>
              </a:rPr>
              <a:t>: Contains all information received by minor p and the results of local computations.</a:t>
            </a:r>
            <a:endParaRPr lang="en-US" altLang="ko-KR" sz="20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93437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B5EADC-D7AC-658F-ADCC-EBA1C3836F8C}"/>
              </a:ext>
            </a:extLst>
          </p:cNvPr>
          <p:cNvSpPr>
            <a:spLocks noGrp="1"/>
          </p:cNvSpPr>
          <p:nvPr>
            <p:ph type="title"/>
          </p:nvPr>
        </p:nvSpPr>
        <p:spPr>
          <a:xfrm>
            <a:off x="389457" y="141422"/>
            <a:ext cx="11413085" cy="797922"/>
          </a:xfrm>
        </p:spPr>
        <p:txBody>
          <a:bodyPr>
            <a:normAutofit/>
          </a:bodyPr>
          <a:lstStyle/>
          <a:p>
            <a:r>
              <a:rPr lang="en-US" altLang="ko-KR" sz="3200" dirty="0">
                <a:latin typeface="Calibri" panose="020F0502020204030204" pitchFamily="34" charset="0"/>
                <a:cs typeface="Calibri" panose="020F0502020204030204" pitchFamily="34" charset="0"/>
              </a:rPr>
              <a:t>3.Modeling</a:t>
            </a:r>
          </a:p>
        </p:txBody>
      </p:sp>
      <p:sp>
        <p:nvSpPr>
          <p:cNvPr id="9" name="텍스트 개체 틀 8"/>
          <p:cNvSpPr>
            <a:spLocks noGrp="1"/>
          </p:cNvSpPr>
          <p:nvPr>
            <p:ph type="body" sz="quarter" idx="10"/>
          </p:nvPr>
        </p:nvSpPr>
        <p:spPr>
          <a:xfrm>
            <a:off x="389457" y="1046435"/>
            <a:ext cx="11414125" cy="5131889"/>
          </a:xfrm>
        </p:spPr>
        <p:txBody>
          <a:bodyPr>
            <a:noAutofit/>
          </a:bodyPr>
          <a:lstStyle/>
          <a:p>
            <a:pPr>
              <a:lnSpc>
                <a:spcPct val="114000"/>
              </a:lnSpc>
            </a:pPr>
            <a:r>
              <a:rPr lang="en-US" altLang="ko-KR" sz="2000" b="1" dirty="0">
                <a:latin typeface="Calibri" panose="020F0502020204030204" pitchFamily="34" charset="0"/>
                <a:cs typeface="Calibri" panose="020F0502020204030204" pitchFamily="34" charset="0"/>
              </a:rPr>
              <a:t>Behavior and Mining Functions</a:t>
            </a:r>
          </a:p>
          <a:p>
            <a:pPr marL="1028700" lvl="1" indent="-342900">
              <a:lnSpc>
                <a:spcPct val="114000"/>
              </a:lnSpc>
            </a:pPr>
            <a:r>
              <a:rPr lang="en-US" altLang="ko-KR" sz="2000" dirty="0">
                <a:latin typeface="Calibri" panose="020F0502020204030204" pitchFamily="34" charset="0"/>
                <a:cs typeface="Calibri" panose="020F0502020204030204" pitchFamily="34" charset="0"/>
              </a:rPr>
              <a:t>Mining function (q(</a:t>
            </a:r>
            <a:r>
              <a:rPr lang="en-US" altLang="ko-KR" sz="2000" dirty="0" err="1">
                <a:latin typeface="Calibri" panose="020F0502020204030204" pitchFamily="34" charset="0"/>
                <a:cs typeface="Calibri" panose="020F0502020204030204" pitchFamily="34" charset="0"/>
              </a:rPr>
              <a:t>σ</a:t>
            </a:r>
            <a:r>
              <a:rPr lang="en-US" altLang="ko-KR" sz="2000" baseline="-25000" dirty="0" err="1">
                <a:latin typeface="Calibri" panose="020F0502020204030204" pitchFamily="34" charset="0"/>
                <a:cs typeface="Calibri" panose="020F0502020204030204" pitchFamily="34" charset="0"/>
              </a:rPr>
              <a:t>p</a:t>
            </a:r>
            <a:r>
              <a:rPr lang="en-US" altLang="ko-KR" sz="2000" dirty="0">
                <a:latin typeface="Calibri" panose="020F0502020204030204" pitchFamily="34" charset="0"/>
                <a:cs typeface="Calibri" panose="020F0502020204030204" pitchFamily="34" charset="0"/>
              </a:rPr>
              <a:t>)): Defines mining goals for PoW and PoD and blocks to publish for a given view </a:t>
            </a:r>
            <a:r>
              <a:rPr lang="en-US" altLang="ko-KR" sz="2000" dirty="0" err="1">
                <a:latin typeface="Calibri" panose="020F0502020204030204" pitchFamily="34" charset="0"/>
                <a:cs typeface="Calibri" panose="020F0502020204030204" pitchFamily="34" charset="0"/>
              </a:rPr>
              <a:t>σp</a:t>
            </a:r>
            <a:r>
              <a:rPr lang="en-US" altLang="ko-KR" sz="2000" dirty="0">
                <a:latin typeface="Calibri" panose="020F0502020204030204" pitchFamily="34" charset="0"/>
                <a:cs typeface="Calibri" panose="020F0502020204030204" pitchFamily="34" charset="0"/>
              </a:rPr>
              <a:t>.</a:t>
            </a:r>
          </a:p>
          <a:p>
            <a:pPr marL="1028700" lvl="1" indent="-342900">
              <a:lnSpc>
                <a:spcPct val="114000"/>
              </a:lnSpc>
            </a:pPr>
            <a:r>
              <a:rPr lang="en-US" altLang="ko-KR" sz="2000" dirty="0">
                <a:latin typeface="Calibri" panose="020F0502020204030204" pitchFamily="34" charset="0"/>
                <a:cs typeface="Calibri" panose="020F0502020204030204" pitchFamily="34" charset="0"/>
              </a:rPr>
              <a:t>Given protocol (V(·), q(·)): Implements the ledger if persistence and progress conditions are met.</a:t>
            </a:r>
          </a:p>
          <a:p>
            <a:pPr>
              <a:lnSpc>
                <a:spcPct val="114000"/>
              </a:lnSpc>
            </a:pPr>
            <a:endParaRPr lang="en-US" altLang="ko-KR" sz="2000" dirty="0">
              <a:latin typeface="Calibri" panose="020F0502020204030204" pitchFamily="34" charset="0"/>
              <a:cs typeface="Calibri" panose="020F0502020204030204" pitchFamily="34" charset="0"/>
            </a:endParaRPr>
          </a:p>
          <a:p>
            <a:pPr>
              <a:lnSpc>
                <a:spcPct val="114000"/>
              </a:lnSpc>
            </a:pPr>
            <a:r>
              <a:rPr lang="en-US" altLang="ko-KR" sz="2000" b="1" dirty="0" smtClean="0">
                <a:solidFill>
                  <a:srgbClr val="FF0000"/>
                </a:solidFill>
                <a:latin typeface="Calibri" panose="020F0502020204030204" pitchFamily="34" charset="0"/>
                <a:cs typeface="Calibri" panose="020F0502020204030204" pitchFamily="34" charset="0"/>
              </a:rPr>
              <a:t>Persistence</a:t>
            </a:r>
          </a:p>
          <a:p>
            <a:pPr marL="1028700" lvl="1" indent="-342900">
              <a:lnSpc>
                <a:spcPct val="114000"/>
              </a:lnSpc>
            </a:pPr>
            <a:r>
              <a:rPr lang="en-US" altLang="ko-KR" sz="2000" dirty="0" smtClean="0">
                <a:latin typeface="Calibri" panose="020F0502020204030204" pitchFamily="34" charset="0"/>
                <a:cs typeface="Calibri" panose="020F0502020204030204" pitchFamily="34" charset="0"/>
              </a:rPr>
              <a:t>Given </a:t>
            </a:r>
            <a:r>
              <a:rPr lang="en-US" altLang="ko-KR" sz="2000" dirty="0">
                <a:latin typeface="Calibri" panose="020F0502020204030204" pitchFamily="34" charset="0"/>
                <a:cs typeface="Calibri" panose="020F0502020204030204" pitchFamily="34" charset="0"/>
              </a:rPr>
              <a:t>ε &gt; 0 and step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 ensure that for any attacker strategy A, persistence holds for all blocks b in </a:t>
            </a:r>
            <a:r>
              <a:rPr lang="en-US" altLang="ko-KR" sz="2000" dirty="0" err="1">
                <a:latin typeface="Calibri" panose="020F0502020204030204" pitchFamily="34" charset="0"/>
                <a:cs typeface="Calibri" panose="020F0502020204030204" pitchFamily="34" charset="0"/>
              </a:rPr>
              <a:t>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 in a randomly selected run σ.</a:t>
            </a:r>
          </a:p>
          <a:p>
            <a:pPr>
              <a:lnSpc>
                <a:spcPct val="114000"/>
              </a:lnSpc>
            </a:pPr>
            <a:r>
              <a:rPr lang="en-US" altLang="ko-KR" sz="2000" b="1" dirty="0" smtClean="0">
                <a:solidFill>
                  <a:srgbClr val="FF0000"/>
                </a:solidFill>
                <a:latin typeface="Calibri" panose="020F0502020204030204" pitchFamily="34" charset="0"/>
                <a:cs typeface="Calibri" panose="020F0502020204030204" pitchFamily="34" charset="0"/>
              </a:rPr>
              <a:t>Progress</a:t>
            </a:r>
            <a:endParaRPr lang="en-US" altLang="ko-KR" sz="2000" b="1" dirty="0">
              <a:solidFill>
                <a:srgbClr val="FF0000"/>
              </a:solidFill>
              <a:latin typeface="Calibri" panose="020F0502020204030204" pitchFamily="34" charset="0"/>
              <a:cs typeface="Calibri" panose="020F0502020204030204" pitchFamily="34" charset="0"/>
            </a:endParaRPr>
          </a:p>
          <a:p>
            <a:pPr marL="1028700" lvl="1" indent="-342900">
              <a:lnSpc>
                <a:spcPct val="114000"/>
              </a:lnSpc>
            </a:pPr>
            <a:r>
              <a:rPr lang="en-US" altLang="ko-KR" sz="2000" dirty="0">
                <a:latin typeface="Calibri" panose="020F0502020204030204" pitchFamily="34" charset="0"/>
                <a:cs typeface="Calibri" panose="020F0502020204030204" pitchFamily="34" charset="0"/>
              </a:rPr>
              <a:t>Given </a:t>
            </a:r>
            <a:r>
              <a:rPr lang="en-US" altLang="ko-KR" sz="2000" dirty="0" smtClean="0">
                <a:latin typeface="Calibri" panose="020F0502020204030204" pitchFamily="34" charset="0"/>
                <a:cs typeface="Calibri" panose="020F0502020204030204" pitchFamily="34" charset="0"/>
              </a:rPr>
              <a:t>ε &gt; 0 </a:t>
            </a:r>
            <a:r>
              <a:rPr lang="en-US" altLang="ko-KR" sz="2000" dirty="0">
                <a:latin typeface="Calibri" panose="020F0502020204030204" pitchFamily="34" charset="0"/>
                <a:cs typeface="Calibri" panose="020F0502020204030204" pitchFamily="34" charset="0"/>
              </a:rPr>
              <a:t>and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 we guarantee that for every step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0</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f</a:t>
            </a:r>
            <a:r>
              <a:rPr lang="en-US" altLang="ko-KR" sz="2000" dirty="0">
                <a:latin typeface="Calibri" panose="020F0502020204030204" pitchFamily="34" charset="0"/>
                <a:cs typeface="Calibri" panose="020F0502020204030204" pitchFamily="34" charset="0"/>
              </a:rPr>
              <a:t> and attacker strategy A, the probability that a randomly selected run σ will not contain a mined block within </a:t>
            </a:r>
            <a:r>
              <a:rPr lang="en-US" altLang="ko-KR" sz="2000" dirty="0" err="1">
                <a:latin typeface="Calibri" panose="020F0502020204030204" pitchFamily="34" charset="0"/>
                <a:cs typeface="Calibri" panose="020F0502020204030204" pitchFamily="34" charset="0"/>
              </a:rPr>
              <a:t>t</a:t>
            </a:r>
            <a:r>
              <a:rPr lang="en-US" altLang="ko-KR" sz="2000" baseline="-25000" dirty="0" err="1">
                <a:latin typeface="Calibri" panose="020F0502020204030204" pitchFamily="34" charset="0"/>
                <a:cs typeface="Calibri" panose="020F0502020204030204" pitchFamily="34" charset="0"/>
              </a:rPr>
              <a:t>0</a:t>
            </a:r>
            <a:r>
              <a:rPr lang="en-US" altLang="ko-KR" sz="2000" dirty="0" err="1">
                <a:latin typeface="Calibri" panose="020F0502020204030204" pitchFamily="34" charset="0"/>
                <a:cs typeface="Calibri" panose="020F0502020204030204" pitchFamily="34" charset="0"/>
              </a:rPr>
              <a:t>+δ</a:t>
            </a:r>
            <a:r>
              <a:rPr lang="en-US" altLang="ko-KR" sz="2000" dirty="0">
                <a:latin typeface="Calibri" panose="020F0502020204030204" pitchFamily="34" charset="0"/>
                <a:cs typeface="Calibri" panose="020F0502020204030204" pitchFamily="34" charset="0"/>
              </a:rPr>
              <a:t> is less than ε.</a:t>
            </a:r>
          </a:p>
        </p:txBody>
      </p:sp>
    </p:spTree>
    <p:extLst>
      <p:ext uri="{BB962C8B-B14F-4D97-AF65-F5344CB8AC3E}">
        <p14:creationId xmlns:p14="http://schemas.microsoft.com/office/powerpoint/2010/main" val="11194826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535</TotalTime>
  <Words>5302</Words>
  <Application>Microsoft Office PowerPoint</Application>
  <PresentationFormat>와이드스크린</PresentationFormat>
  <Paragraphs>482</Paragraphs>
  <Slides>41</Slides>
  <Notes>40</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41</vt:i4>
      </vt:variant>
    </vt:vector>
  </HeadingPairs>
  <TitlesOfParts>
    <vt:vector size="47" baseType="lpstr">
      <vt:lpstr>나눔스퀘어_ac</vt:lpstr>
      <vt:lpstr>맑은 고딕</vt:lpstr>
      <vt:lpstr>Arial</vt:lpstr>
      <vt:lpstr>Calibri</vt:lpstr>
      <vt:lpstr>Wingdings</vt:lpstr>
      <vt:lpstr>Office 테마</vt:lpstr>
      <vt:lpstr>Journal Club Presentation  Sprints: Intermittent Blockchain Pow Mining  Cryptology ePrint Archive, 2023</vt:lpstr>
      <vt:lpstr>Paper Introduction</vt:lpstr>
      <vt:lpstr>1. Introduction</vt:lpstr>
      <vt:lpstr>1. Introduction</vt:lpstr>
      <vt:lpstr>2. Related Work</vt:lpstr>
      <vt:lpstr>3. Modeling</vt:lpstr>
      <vt:lpstr>3.Modeling</vt:lpstr>
      <vt:lpstr>3.Modeling</vt:lpstr>
      <vt:lpstr>3.Modeling</vt:lpstr>
      <vt:lpstr>4.Sprints</vt:lpstr>
      <vt:lpstr>4.Sprints</vt:lpstr>
      <vt:lpstr>5. Security</vt:lpstr>
      <vt:lpstr>5. Security</vt:lpstr>
      <vt:lpstr>5.1 Terminology and Notation</vt:lpstr>
      <vt:lpstr>5.1 Terminology and Notation</vt:lpstr>
      <vt:lpstr>5.1 Terminology and Notation</vt:lpstr>
      <vt:lpstr>5.2 Adversary tree</vt:lpstr>
      <vt:lpstr>5.2 Adversary tree</vt:lpstr>
      <vt:lpstr>5.2 Adversary tree</vt:lpstr>
      <vt:lpstr>5.3 Honest tree</vt:lpstr>
      <vt:lpstr>5.3 Honest tree</vt:lpstr>
      <vt:lpstr>5.3 Honest tree</vt:lpstr>
      <vt:lpstr>5.4 Basic race</vt:lpstr>
      <vt:lpstr>5.4 Basic race</vt:lpstr>
      <vt:lpstr>5.4 Basic race</vt:lpstr>
      <vt:lpstr>5.5 Persistence and Progress</vt:lpstr>
      <vt:lpstr>5.5 Persistence and Progress</vt:lpstr>
      <vt:lpstr>5.5 Persistence and Progress</vt:lpstr>
      <vt:lpstr>5.5 Persistence and Progress</vt:lpstr>
      <vt:lpstr>5.5 Persistence and Progress</vt:lpstr>
      <vt:lpstr>6.1 Implementation</vt:lpstr>
      <vt:lpstr>6.2 Attacker threshold analysis</vt:lpstr>
      <vt:lpstr>6.2 Attacker threshold analysis</vt:lpstr>
      <vt:lpstr>6.2 Attacker threshold analysis</vt:lpstr>
      <vt:lpstr>6.2 Attacker threshold analysis</vt:lpstr>
      <vt:lpstr>6.3 Evaluation</vt:lpstr>
      <vt:lpstr>6.3 Evaluation</vt:lpstr>
      <vt:lpstr>6.3 Evaluation</vt:lpstr>
      <vt:lpstr>6.4 Non-Negligible Propagation Delay</vt:lpstr>
      <vt:lpstr>6.5 Imperfect PoD</vt:lpstr>
      <vt:lpstr>7&amp;8. Carbon Footprint Quantification and 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Related Work</dc:title>
  <dc:creator>infonet</dc:creator>
  <cp:lastModifiedBy>infonet</cp:lastModifiedBy>
  <cp:revision>548</cp:revision>
  <dcterms:created xsi:type="dcterms:W3CDTF">2024-06-04T08:15:05Z</dcterms:created>
  <dcterms:modified xsi:type="dcterms:W3CDTF">2024-06-07T06:41:32Z</dcterms:modified>
</cp:coreProperties>
</file>