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handoutMasterIdLst>
    <p:handoutMasterId r:id="rId22"/>
  </p:handoutMasterIdLst>
  <p:sldIdLst>
    <p:sldId id="289" r:id="rId2"/>
    <p:sldId id="380" r:id="rId3"/>
    <p:sldId id="421" r:id="rId4"/>
    <p:sldId id="441" r:id="rId5"/>
    <p:sldId id="442" r:id="rId6"/>
    <p:sldId id="443" r:id="rId7"/>
    <p:sldId id="445" r:id="rId8"/>
    <p:sldId id="444" r:id="rId9"/>
    <p:sldId id="447" r:id="rId10"/>
    <p:sldId id="446" r:id="rId11"/>
    <p:sldId id="449" r:id="rId12"/>
    <p:sldId id="453" r:id="rId13"/>
    <p:sldId id="454" r:id="rId14"/>
    <p:sldId id="458" r:id="rId15"/>
    <p:sldId id="459" r:id="rId16"/>
    <p:sldId id="460" r:id="rId17"/>
    <p:sldId id="461" r:id="rId18"/>
    <p:sldId id="403" r:id="rId19"/>
    <p:sldId id="439" r:id="rId20"/>
  </p:sldIdLst>
  <p:sldSz cx="12192000" cy="6858000"/>
  <p:notesSz cx="9926638" cy="679767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lly102540@outlook.kr" initials="s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FFFFCC"/>
    <a:srgbClr val="F1F8EC"/>
    <a:srgbClr val="FFFF00"/>
    <a:srgbClr val="DAF826"/>
    <a:srgbClr val="FFCCFF"/>
    <a:srgbClr val="FF6699"/>
    <a:srgbClr val="CC00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FD4443E-F989-4FC4-A0C8-D5A2AF1F390B}" styleName="어두운 스타일 1 - 강조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5BE263C-DBD7-4A20-BB59-AAB30ACAA65A}" styleName="보통 스타일 3 - 강조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A111915-BE36-4E01-A7E5-04B1672EAD32}" styleName="밝은 스타일 2 - 강조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E25E649-3F16-4E02-A733-19D2CDBF48F0}" styleName="보통 스타일 3 - 강조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보통 스타일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보통 스타일 3 - 강조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48" autoAdjust="0"/>
    <p:restoredTop sz="85399" autoAdjust="0"/>
  </p:normalViewPr>
  <p:slideViewPr>
    <p:cSldViewPr snapToGrid="0">
      <p:cViewPr varScale="1">
        <p:scale>
          <a:sx n="79" d="100"/>
          <a:sy n="79" d="100"/>
        </p:scale>
        <p:origin x="232" y="8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commentAuthors" Target="commentAuthors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622800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F916C0-844F-4AB9-B053-055DC7C9F0E5}" type="datetimeFigureOut">
              <a:rPr lang="ko-KR" altLang="en-US" smtClean="0"/>
              <a:pPr/>
              <a:t>2022. 6. 7.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2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622800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6024C-7B64-48A8-98F6-DE7CD65A949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99630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2280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302698-870C-48F5-B5EF-06D04DD2BB8B}" type="datetimeFigureOut">
              <a:rPr lang="ko-KR" altLang="en-US" smtClean="0"/>
              <a:pPr/>
              <a:t>2022. 6. 7.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2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22800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48D7D3-688B-4297-AAA6-F5BEC126C82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417524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8D7D3-688B-4297-AAA6-F5BEC126C825}" type="slidenum">
              <a:rPr lang="ko-KR" altLang="en-US" smtClean="0"/>
              <a:pPr/>
              <a:t>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96689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ko-KR" dirty="0" smtClean="0"/>
              <a:t>Ecosystem</a:t>
            </a:r>
            <a:r>
              <a:rPr kumimoji="1" lang="ko-KR" altLang="en-US" dirty="0" smtClean="0"/>
              <a:t>의 코인 흐름은 정상적인 참여자들의 흐름이다</a:t>
            </a:r>
            <a:r>
              <a:rPr kumimoji="1" lang="en-US" altLang="ko-KR" dirty="0" smtClean="0"/>
              <a:t>.</a:t>
            </a:r>
            <a:r>
              <a:rPr kumimoji="1" lang="ko-KR" altLang="en-US" dirty="0" smtClean="0"/>
              <a:t> </a:t>
            </a:r>
            <a:endParaRPr kumimoji="1" lang="en-US" altLang="ko-KR" dirty="0" smtClean="0"/>
          </a:p>
          <a:p>
            <a:r>
              <a:rPr kumimoji="1" lang="ko-KR" altLang="en-US" dirty="0" smtClean="0"/>
              <a:t>잘못된 쿼리 정보를 전달하는 인덱서가 존재한다면 이에 대해 누구나 신고 할 수 있다</a:t>
            </a:r>
            <a:r>
              <a:rPr kumimoji="1" lang="en-US" altLang="ko-KR" dirty="0" smtClean="0"/>
              <a:t>.</a:t>
            </a:r>
          </a:p>
          <a:p>
            <a:r>
              <a:rPr kumimoji="1" lang="ko-KR" altLang="en-US" dirty="0" smtClean="0"/>
              <a:t>신고 내역은 블록체인을 통해 검증되며 잘못된 정보를 보낸 것이 확인된다면 </a:t>
            </a:r>
            <a:endParaRPr kumimoji="1" lang="en-US" altLang="ko-KR" dirty="0" smtClean="0"/>
          </a:p>
          <a:p>
            <a:r>
              <a:rPr kumimoji="1" lang="ko-KR" altLang="en-US" dirty="0" smtClean="0"/>
              <a:t>인덱서에게 패널티</a:t>
            </a:r>
          </a:p>
          <a:p>
            <a:r>
              <a:rPr lang="ko-KR" altLang="en-US" dirty="0" smtClean="0"/>
              <a:t>신고자에게는 인센티브를 주는 방식으로 정상적인 참여자가 많다는 가정</a:t>
            </a:r>
            <a:r>
              <a:rPr lang="ko-KR" altLang="en-US" baseline="0" dirty="0" smtClean="0"/>
              <a:t> 하에 정상적으로 운영되는 시스템을 만들었다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8D7D3-688B-4297-AAA6-F5BEC126C825}" type="slidenum">
              <a:rPr lang="ko-KR" altLang="en-US" smtClean="0"/>
              <a:pPr/>
              <a:t>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75597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8D7D3-688B-4297-AAA6-F5BEC126C825}" type="slidenum">
              <a:rPr lang="ko-KR" altLang="en-US" smtClean="0"/>
              <a:pPr/>
              <a:t>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1436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8D7D3-688B-4297-AAA6-F5BEC126C825}" type="slidenum">
              <a:rPr lang="ko-KR" altLang="en-US" smtClean="0"/>
              <a:pPr/>
              <a:t>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07481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8D7D3-688B-4297-AAA6-F5BEC126C825}" type="slidenum">
              <a:rPr lang="ko-KR" altLang="en-US" smtClean="0"/>
              <a:pPr/>
              <a:t>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64978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8D7D3-688B-4297-AAA6-F5BEC126C825}" type="slidenum">
              <a:rPr lang="ko-KR" altLang="en-US" smtClean="0"/>
              <a:pPr/>
              <a:t>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8018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8D7D3-688B-4297-AAA6-F5BEC126C825}" type="slidenum">
              <a:rPr lang="ko-KR" altLang="en-US" smtClean="0"/>
              <a:pPr/>
              <a:t>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45139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배포</a:t>
            </a:r>
            <a:r>
              <a:rPr lang="ko-KR" altLang="en-US" baseline="0" dirty="0" smtClean="0"/>
              <a:t> 과정은 </a:t>
            </a:r>
            <a:r>
              <a:rPr lang="en-US" altLang="ko-KR" baseline="0" dirty="0" err="1" smtClean="0"/>
              <a:t>uniswap</a:t>
            </a:r>
            <a:r>
              <a:rPr lang="en-US" altLang="ko-KR" baseline="0" dirty="0" smtClean="0"/>
              <a:t> v3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subgraph </a:t>
            </a:r>
            <a:r>
              <a:rPr lang="ko-KR" altLang="en-US" baseline="0" dirty="0" smtClean="0"/>
              <a:t>배포 시도때와 동일하게 진행되었으며</a:t>
            </a:r>
            <a:r>
              <a:rPr lang="en-US" altLang="ko-KR" baseline="0" dirty="0" smtClean="0"/>
              <a:t>,</a:t>
            </a:r>
            <a:r>
              <a:rPr lang="ko-KR" altLang="en-US" baseline="0" dirty="0" smtClean="0"/>
              <a:t> 정상적으로 </a:t>
            </a:r>
            <a:r>
              <a:rPr lang="en-US" altLang="ko-KR" baseline="0" dirty="0" smtClean="0"/>
              <a:t>The Graph</a:t>
            </a:r>
            <a:r>
              <a:rPr lang="ko-KR" altLang="en-US" baseline="0" dirty="0" smtClean="0"/>
              <a:t>에 </a:t>
            </a:r>
            <a:r>
              <a:rPr lang="en-US" altLang="ko-KR" baseline="0" dirty="0" smtClean="0"/>
              <a:t>sync</a:t>
            </a:r>
            <a:r>
              <a:rPr lang="ko-KR" altLang="en-US" baseline="0" dirty="0" smtClean="0"/>
              <a:t>와 </a:t>
            </a:r>
            <a:r>
              <a:rPr lang="en-US" altLang="ko-KR" baseline="0" dirty="0" smtClean="0"/>
              <a:t>TVL</a:t>
            </a:r>
            <a:r>
              <a:rPr lang="ko-KR" altLang="en-US" baseline="0" dirty="0" smtClean="0"/>
              <a:t>값을 잘 불러오는 것을 볼 수 있다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8D7D3-688B-4297-AAA6-F5BEC126C825}" type="slidenum">
              <a:rPr lang="ko-KR" altLang="en-US" smtClean="0"/>
              <a:pPr/>
              <a:t>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22240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단계까지 완료된다면</a:t>
            </a:r>
            <a:r>
              <a:rPr lang="ko-KR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GIST</a:t>
            </a:r>
            <a:r>
              <a:rPr lang="ko-KR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SWAP</a:t>
            </a:r>
            <a:r>
              <a:rPr lang="ko-KR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indexing </a:t>
            </a:r>
            <a:r>
              <a:rPr lang="ko-KR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끝난다</a:t>
            </a:r>
            <a:r>
              <a:rPr lang="en-US" altLang="ko-K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ko-KR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본 연구에서는 </a:t>
            </a:r>
            <a:r>
              <a:rPr lang="en-US" altLang="ko-K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ko-KR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단계까지 완료되었다</a:t>
            </a:r>
            <a:r>
              <a:rPr lang="en-US" altLang="ko-K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8D7D3-688B-4297-AAA6-F5BEC126C825}" type="slidenum">
              <a:rPr lang="ko-KR" altLang="en-US" smtClean="0"/>
              <a:pPr/>
              <a:t>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6980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8D7D3-688B-4297-AAA6-F5BEC126C825}" type="slidenum">
              <a:rPr lang="ko-KR" altLang="en-US" smtClean="0"/>
              <a:pPr/>
              <a:t>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61724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8D7D3-688B-4297-AAA6-F5BEC126C825}" type="slidenum">
              <a:rPr lang="ko-KR" altLang="en-US" smtClean="0"/>
              <a:pPr/>
              <a:t>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7382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8D7D3-688B-4297-AAA6-F5BEC126C825}" type="slidenum">
              <a:rPr lang="ko-KR" altLang="en-US" smtClean="0"/>
              <a:pPr/>
              <a:t>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3638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8D7D3-688B-4297-AAA6-F5BEC126C825}" type="slidenum">
              <a:rPr lang="ko-KR" altLang="en-US" smtClean="0"/>
              <a:pPr/>
              <a:t>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0872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8D7D3-688B-4297-AAA6-F5BEC126C825}" type="slidenum">
              <a:rPr lang="ko-KR" altLang="en-US" smtClean="0"/>
              <a:pPr/>
              <a:t>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2719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kumimoji="1" lang="en-US" altLang="ko-KR" dirty="0" err="1" smtClean="0"/>
              <a:t>Defi</a:t>
            </a:r>
            <a:r>
              <a:rPr kumimoji="1" lang="ko-KR" altLang="en-US" dirty="0" smtClean="0"/>
              <a:t>에서 최근 토큰 값을 받아오는 것은 매우 중요한 과정 중 하나이다</a:t>
            </a:r>
            <a:r>
              <a:rPr kumimoji="1" lang="en-US" altLang="ko-KR" dirty="0" smtClean="0"/>
              <a:t>.</a:t>
            </a:r>
          </a:p>
          <a:p>
            <a:pPr>
              <a:lnSpc>
                <a:spcPct val="150000"/>
              </a:lnSpc>
            </a:pPr>
            <a:r>
              <a:rPr kumimoji="1" lang="en-US" altLang="ko-KR" dirty="0" err="1" smtClean="0"/>
              <a:t>Uniswap</a:t>
            </a:r>
            <a:r>
              <a:rPr kumimoji="1" lang="ko-KR" altLang="en-US" dirty="0" smtClean="0"/>
              <a:t>은 읽기 속도의 향상을 위해 </a:t>
            </a:r>
            <a:r>
              <a:rPr kumimoji="1" lang="en-US" altLang="ko-KR" dirty="0" smtClean="0"/>
              <a:t>The Graph</a:t>
            </a:r>
            <a:r>
              <a:rPr kumimoji="1" lang="ko-KR" altLang="en-US" dirty="0" smtClean="0"/>
              <a:t>라는 탈 중앙화 인덱싱 플랫폼을 사용하여 문제를 해결했다</a:t>
            </a:r>
            <a:r>
              <a:rPr kumimoji="1" lang="en-US" altLang="ko-KR" dirty="0" smtClean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8D7D3-688B-4297-AAA6-F5BEC126C825}" type="slidenum">
              <a:rPr lang="ko-KR" altLang="en-US" smtClean="0"/>
              <a:pPr/>
              <a:t>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1693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8D7D3-688B-4297-AAA6-F5BEC126C825}" type="slidenum">
              <a:rPr lang="ko-KR" altLang="en-US" smtClean="0"/>
              <a:pPr/>
              <a:t>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8442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소비자는 나머지 참가자에게 비용을 지불하</a:t>
            </a:r>
            <a:r>
              <a:rPr lang="ko-KR" altLang="en-US" baseline="0" dirty="0" smtClean="0"/>
              <a:t>는 역할을 합니다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8D7D3-688B-4297-AAA6-F5BEC126C825}" type="slidenum">
              <a:rPr lang="ko-KR" altLang="en-US" smtClean="0"/>
              <a:pPr/>
              <a:t>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10163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8D7D3-688B-4297-AAA6-F5BEC126C825}" type="slidenum">
              <a:rPr lang="ko-KR" altLang="en-US" smtClean="0"/>
              <a:pPr/>
              <a:t>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19679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8D7D3-688B-4297-AAA6-F5BEC126C825}" type="slidenum">
              <a:rPr lang="ko-KR" altLang="en-US" smtClean="0"/>
              <a:pPr/>
              <a:t>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005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C2D65-58E9-4185-92EF-401EDCB6915C}" type="datetime1">
              <a:rPr lang="en-US" altLang="ko-KR" smtClean="0"/>
              <a:t>6/7/22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97" y="3"/>
            <a:ext cx="1219199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059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EF758-D31D-4AE6-80B1-E809C6E9C1E1}" type="datetime1">
              <a:rPr lang="en-US" altLang="ko-KR" smtClean="0"/>
              <a:t>6/7/22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F231-FC91-4B3B-8AAC-5FC58799515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708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6BB52-4E1B-414C-902D-83CE2ADD7CC7}" type="datetime1">
              <a:rPr lang="en-US" altLang="ko-KR" smtClean="0"/>
              <a:t>6/7/22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F231-FC91-4B3B-8AAC-5FC58799515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3358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" y="0"/>
            <a:ext cx="12175067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7685" y="2139046"/>
            <a:ext cx="5236029" cy="2228851"/>
          </a:xfrm>
        </p:spPr>
        <p:txBody>
          <a:bodyPr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429111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BF344-B7A9-4DB4-A94A-51B4ED232360}" type="datetime1">
              <a:rPr lang="en-US" altLang="ko-KR" smtClean="0"/>
              <a:t>6/7/22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809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46A66-4F15-4D23-86DE-10B3F90B6758}" type="datetime1">
              <a:rPr lang="en-US" altLang="ko-KR" smtClean="0"/>
              <a:t>6/7/22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F231-FC91-4B3B-8AAC-5FC58799515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5215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CF624-6932-40B9-808F-6602EA398F4D}" type="datetime1">
              <a:rPr lang="en-US" altLang="ko-KR" smtClean="0"/>
              <a:t>6/7/22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F231-FC91-4B3B-8AAC-5FC58799515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2951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9BC5-DC96-4050-B31A-FEF648E0B0F2}" type="datetime1">
              <a:rPr lang="en-US" altLang="ko-KR" smtClean="0"/>
              <a:t>6/7/22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F231-FC91-4B3B-8AAC-5FC58799515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6307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81E38-8912-4A6F-A014-0B7ACD1FE4EC}" type="datetime1">
              <a:rPr lang="en-US" altLang="ko-KR" smtClean="0"/>
              <a:t>6/7/22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F231-FC91-4B3B-8AAC-5FC58799515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0490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A1D2D-4321-4786-B02A-977A9D19A4D2}" type="datetime1">
              <a:rPr lang="en-US" altLang="ko-KR" smtClean="0"/>
              <a:t>6/7/22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F231-FC91-4B3B-8AAC-5FC58799515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8060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373B0-A568-4F51-A8C3-E53D28FA15C4}" type="datetime1">
              <a:rPr lang="en-US" altLang="ko-KR" smtClean="0"/>
              <a:t>6/7/22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F231-FC91-4B3B-8AAC-5FC58799515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6370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99B76-1121-4648-979C-4D1F68FE7A28}" type="datetime1">
              <a:rPr lang="en-US" altLang="ko-KR" smtClean="0"/>
              <a:t>6/7/22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F231-FC91-4B3B-8AAC-5FC58799515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4409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FAC5C-7ECD-4BBE-BE1A-E9BCA34111CB}" type="datetime1">
              <a:rPr lang="en-US" altLang="ko-KR" smtClean="0"/>
              <a:t>6/7/22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9F231-FC91-4B3B-8AAC-5FC58799515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8295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63" r:id="rId12"/>
  </p:sldLayoutIdLst>
  <p:hf hd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hegraph.com/docs/en/about/introduction/" TargetMode="External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4"/>
          <p:cNvSpPr>
            <a:spLocks noGrp="1"/>
          </p:cNvSpPr>
          <p:nvPr>
            <p:ph type="ctrTitle"/>
          </p:nvPr>
        </p:nvSpPr>
        <p:spPr>
          <a:xfrm>
            <a:off x="-179722" y="1556469"/>
            <a:ext cx="12284765" cy="1402296"/>
          </a:xfrm>
        </p:spPr>
        <p:txBody>
          <a:bodyPr>
            <a:noAutofit/>
          </a:bodyPr>
          <a:lstStyle/>
          <a:p>
            <a:r>
              <a:rPr lang="en-US" altLang="ko-KR" sz="3600" b="1" dirty="0" smtClean="0"/>
              <a:t>The</a:t>
            </a:r>
            <a:r>
              <a:rPr lang="ko-KR" altLang="en-US" sz="3600" b="1" dirty="0" smtClean="0"/>
              <a:t> </a:t>
            </a:r>
            <a:r>
              <a:rPr lang="en-US" altLang="ko-KR" sz="3600" b="1" dirty="0" smtClean="0"/>
              <a:t>chart</a:t>
            </a:r>
            <a:r>
              <a:rPr lang="ko-KR" altLang="en-US" sz="3600" b="1" dirty="0" smtClean="0"/>
              <a:t> </a:t>
            </a:r>
            <a:r>
              <a:rPr lang="en-US" altLang="ko-KR" sz="3600" b="1" dirty="0" smtClean="0"/>
              <a:t>page</a:t>
            </a:r>
            <a:r>
              <a:rPr lang="ko-KR" altLang="en-US" sz="3600" b="1" dirty="0" smtClean="0"/>
              <a:t> </a:t>
            </a:r>
            <a:r>
              <a:rPr lang="en-US" altLang="ko-KR" sz="3600" b="1" dirty="0" smtClean="0"/>
              <a:t>development</a:t>
            </a:r>
            <a:r>
              <a:rPr lang="ko-KR" altLang="en-US" sz="3600" b="1" dirty="0" smtClean="0"/>
              <a:t> </a:t>
            </a:r>
            <a:r>
              <a:rPr lang="en-US" altLang="ko-KR" sz="3600" b="1" dirty="0" smtClean="0"/>
              <a:t/>
            </a:r>
            <a:br>
              <a:rPr lang="en-US" altLang="ko-KR" sz="3600" b="1" dirty="0" smtClean="0"/>
            </a:br>
            <a:r>
              <a:rPr lang="en-US" altLang="ko-KR" sz="3600" b="1" dirty="0" smtClean="0"/>
              <a:t>for</a:t>
            </a:r>
            <a:r>
              <a:rPr lang="ko-KR" altLang="en-US" sz="3600" b="1" dirty="0" smtClean="0"/>
              <a:t> </a:t>
            </a:r>
            <a:r>
              <a:rPr lang="en-US" altLang="ko-KR" sz="3600" b="1" dirty="0" smtClean="0"/>
              <a:t>GIST</a:t>
            </a:r>
            <a:r>
              <a:rPr lang="ko-KR" altLang="en-US" sz="3600" b="1" dirty="0" smtClean="0"/>
              <a:t> </a:t>
            </a:r>
            <a:r>
              <a:rPr lang="en-US" altLang="ko-KR" sz="3600" b="1" dirty="0" smtClean="0"/>
              <a:t>SWAP</a:t>
            </a:r>
            <a:r>
              <a:rPr lang="ko-KR" altLang="en-US" sz="3600" b="1" dirty="0" smtClean="0"/>
              <a:t> </a:t>
            </a:r>
            <a:r>
              <a:rPr lang="en-US" altLang="ko-KR" sz="3600" b="1" dirty="0" smtClean="0"/>
              <a:t>using</a:t>
            </a:r>
            <a:r>
              <a:rPr lang="ko-KR" altLang="en-US" sz="3600" b="1" dirty="0" smtClean="0"/>
              <a:t> </a:t>
            </a:r>
            <a:r>
              <a:rPr lang="en-US" altLang="ko-KR" sz="3600" b="1" dirty="0" smtClean="0"/>
              <a:t>The</a:t>
            </a:r>
            <a:r>
              <a:rPr lang="ko-KR" altLang="en-US" sz="3600" b="1" dirty="0" smtClean="0"/>
              <a:t> </a:t>
            </a:r>
            <a:r>
              <a:rPr lang="en-US" altLang="ko-KR" sz="3600" b="1" dirty="0" smtClean="0"/>
              <a:t>Graph</a:t>
            </a:r>
            <a:endParaRPr lang="ko-KR" altLang="en-US" sz="3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334700" y="3193185"/>
            <a:ext cx="32559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/>
              <a:t>20165025</a:t>
            </a:r>
          </a:p>
          <a:p>
            <a:pPr algn="ctr"/>
            <a:r>
              <a:rPr lang="ko-KR" altLang="en-US" sz="2400" b="1" dirty="0" smtClean="0"/>
              <a:t>김민국 </a:t>
            </a:r>
            <a:r>
              <a:rPr lang="en-US" altLang="ko-KR" sz="2400" b="1" dirty="0" smtClean="0"/>
              <a:t>(</a:t>
            </a:r>
            <a:r>
              <a:rPr lang="en-US" altLang="ko-KR" sz="2400" b="1" dirty="0" err="1" smtClean="0"/>
              <a:t>MinGook</a:t>
            </a:r>
            <a:r>
              <a:rPr lang="en-US" altLang="ko-KR" sz="2400" b="1" dirty="0" smtClean="0"/>
              <a:t> Kim)</a:t>
            </a:r>
            <a:endParaRPr lang="ko-KR" alt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229802" y="4493023"/>
            <a:ext cx="50551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/>
              <a:t>Department of Mechanical Engineering</a:t>
            </a:r>
          </a:p>
          <a:p>
            <a:pPr algn="ctr"/>
            <a:r>
              <a:rPr lang="en-US" altLang="ko-KR" dirty="0" err="1" smtClean="0"/>
              <a:t>Gwang-ju</a:t>
            </a:r>
            <a:r>
              <a:rPr lang="en-US" altLang="ko-KR" dirty="0" smtClean="0"/>
              <a:t> Institute of Science and Technology (GIST)</a:t>
            </a:r>
          </a:p>
          <a:p>
            <a:pPr algn="ctr"/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26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280459"/>
            <a:ext cx="10515600" cy="464608"/>
          </a:xfrm>
        </p:spPr>
        <p:txBody>
          <a:bodyPr>
            <a:normAutofit fontScale="90000"/>
          </a:bodyPr>
          <a:lstStyle/>
          <a:p>
            <a:r>
              <a:rPr lang="en-US" altLang="ko-KR" b="1" dirty="0" smtClean="0"/>
              <a:t>Ecosystem of Graph Network </a:t>
            </a:r>
            <a:endParaRPr lang="ko-KR" altLang="en-US" b="1" dirty="0"/>
          </a:p>
        </p:txBody>
      </p:sp>
      <p:grpSp>
        <p:nvGrpSpPr>
          <p:cNvPr id="9" name="그룹 8"/>
          <p:cNvGrpSpPr/>
          <p:nvPr/>
        </p:nvGrpSpPr>
        <p:grpSpPr>
          <a:xfrm>
            <a:off x="5303304" y="4528291"/>
            <a:ext cx="1105331" cy="1646952"/>
            <a:chOff x="1490980" y="2246392"/>
            <a:chExt cx="1105331" cy="1646952"/>
          </a:xfrm>
        </p:grpSpPr>
        <p:sp>
          <p:nvSpPr>
            <p:cNvPr id="10" name="텍스트 상자 9"/>
            <p:cNvSpPr txBox="1"/>
            <p:nvPr/>
          </p:nvSpPr>
          <p:spPr>
            <a:xfrm>
              <a:off x="1604848" y="3524012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ko-KR" altLang="en-US" dirty="0" smtClean="0"/>
                <a:t>위임자</a:t>
              </a:r>
              <a:endParaRPr kumimoji="1" lang="ko-KR" altLang="en-US" dirty="0"/>
            </a:p>
          </p:txBody>
        </p:sp>
        <p:pic>
          <p:nvPicPr>
            <p:cNvPr id="11" name="그림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0980" y="2246392"/>
              <a:ext cx="1105331" cy="1305343"/>
            </a:xfrm>
            <a:prstGeom prst="rect">
              <a:avLst/>
            </a:prstGeom>
          </p:spPr>
        </p:pic>
      </p:grpSp>
      <p:grpSp>
        <p:nvGrpSpPr>
          <p:cNvPr id="24" name="그룹 23"/>
          <p:cNvGrpSpPr/>
          <p:nvPr/>
        </p:nvGrpSpPr>
        <p:grpSpPr>
          <a:xfrm>
            <a:off x="9253607" y="2419688"/>
            <a:ext cx="1811453" cy="2293269"/>
            <a:chOff x="9847148" y="2643472"/>
            <a:chExt cx="1811453" cy="2293269"/>
          </a:xfrm>
        </p:grpSpPr>
        <p:pic>
          <p:nvPicPr>
            <p:cNvPr id="23" name="그림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2601" y="2643472"/>
              <a:ext cx="1016000" cy="699541"/>
            </a:xfrm>
            <a:prstGeom prst="rect">
              <a:avLst/>
            </a:prstGeom>
          </p:spPr>
        </p:pic>
        <p:grpSp>
          <p:nvGrpSpPr>
            <p:cNvPr id="12" name="그룹 11"/>
            <p:cNvGrpSpPr/>
            <p:nvPr/>
          </p:nvGrpSpPr>
          <p:grpSpPr>
            <a:xfrm>
              <a:off x="9847148" y="3289789"/>
              <a:ext cx="1105331" cy="1646952"/>
              <a:chOff x="1490980" y="2246392"/>
              <a:chExt cx="1105331" cy="1646952"/>
            </a:xfrm>
          </p:grpSpPr>
          <p:sp>
            <p:nvSpPr>
              <p:cNvPr id="13" name="텍스트 상자 12"/>
              <p:cNvSpPr txBox="1"/>
              <p:nvPr/>
            </p:nvSpPr>
            <p:spPr>
              <a:xfrm>
                <a:off x="1604848" y="3524012"/>
                <a:ext cx="8771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ko-KR" altLang="en-US" dirty="0" smtClean="0"/>
                  <a:t>인덱서</a:t>
                </a:r>
                <a:endParaRPr kumimoji="1" lang="ko-KR" altLang="en-US" dirty="0"/>
              </a:p>
            </p:txBody>
          </p:sp>
          <p:pic>
            <p:nvPicPr>
              <p:cNvPr id="14" name="그림 1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0980" y="2246392"/>
                <a:ext cx="1105331" cy="1305343"/>
              </a:xfrm>
              <a:prstGeom prst="rect">
                <a:avLst/>
              </a:prstGeom>
            </p:spPr>
          </p:pic>
        </p:grpSp>
      </p:grpSp>
      <p:grpSp>
        <p:nvGrpSpPr>
          <p:cNvPr id="19" name="그룹 18"/>
          <p:cNvGrpSpPr/>
          <p:nvPr/>
        </p:nvGrpSpPr>
        <p:grpSpPr>
          <a:xfrm>
            <a:off x="5300639" y="1176490"/>
            <a:ext cx="2055314" cy="1889515"/>
            <a:chOff x="5483519" y="1176490"/>
            <a:chExt cx="2055314" cy="1889515"/>
          </a:xfrm>
        </p:grpSpPr>
        <p:grpSp>
          <p:nvGrpSpPr>
            <p:cNvPr id="15" name="그룹 14"/>
            <p:cNvGrpSpPr/>
            <p:nvPr/>
          </p:nvGrpSpPr>
          <p:grpSpPr>
            <a:xfrm>
              <a:off x="5483519" y="1419053"/>
              <a:ext cx="1107996" cy="1646952"/>
              <a:chOff x="1490548" y="2246392"/>
              <a:chExt cx="1107996" cy="1646952"/>
            </a:xfrm>
          </p:grpSpPr>
          <p:sp>
            <p:nvSpPr>
              <p:cNvPr id="16" name="텍스트 상자 15"/>
              <p:cNvSpPr txBox="1"/>
              <p:nvPr/>
            </p:nvSpPr>
            <p:spPr>
              <a:xfrm>
                <a:off x="1490548" y="3524012"/>
                <a:ext cx="11079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ko-KR" altLang="en-US" dirty="0" smtClean="0"/>
                  <a:t>큐레이터</a:t>
                </a:r>
                <a:endParaRPr kumimoji="1" lang="ko-KR" altLang="en-US" dirty="0"/>
              </a:p>
            </p:txBody>
          </p:sp>
          <p:pic>
            <p:nvPicPr>
              <p:cNvPr id="17" name="그림 1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0980" y="2246392"/>
                <a:ext cx="1105331" cy="1305343"/>
              </a:xfrm>
              <a:prstGeom prst="rect">
                <a:avLst/>
              </a:prstGeom>
            </p:spPr>
          </p:pic>
        </p:grpSp>
        <p:pic>
          <p:nvPicPr>
            <p:cNvPr id="18" name="그림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9282" y="1176490"/>
              <a:ext cx="949551" cy="846198"/>
            </a:xfrm>
            <a:prstGeom prst="rect">
              <a:avLst/>
            </a:prstGeom>
          </p:spPr>
        </p:pic>
      </p:grpSp>
      <p:grpSp>
        <p:nvGrpSpPr>
          <p:cNvPr id="21" name="그룹 20"/>
          <p:cNvGrpSpPr/>
          <p:nvPr/>
        </p:nvGrpSpPr>
        <p:grpSpPr>
          <a:xfrm>
            <a:off x="1239520" y="2643472"/>
            <a:ext cx="1580106" cy="2069485"/>
            <a:chOff x="1239520" y="2643472"/>
            <a:chExt cx="1580106" cy="2069485"/>
          </a:xfrm>
        </p:grpSpPr>
        <p:grpSp>
          <p:nvGrpSpPr>
            <p:cNvPr id="8" name="그룹 7"/>
            <p:cNvGrpSpPr/>
            <p:nvPr/>
          </p:nvGrpSpPr>
          <p:grpSpPr>
            <a:xfrm>
              <a:off x="1239520" y="3066005"/>
              <a:ext cx="1105331" cy="1646952"/>
              <a:chOff x="1490980" y="2246392"/>
              <a:chExt cx="1105331" cy="1646952"/>
            </a:xfrm>
          </p:grpSpPr>
          <p:sp>
            <p:nvSpPr>
              <p:cNvPr id="4" name="텍스트 상자 3"/>
              <p:cNvSpPr txBox="1"/>
              <p:nvPr/>
            </p:nvSpPr>
            <p:spPr>
              <a:xfrm>
                <a:off x="1604848" y="3524012"/>
                <a:ext cx="8771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ko-KR" altLang="en-US" dirty="0" smtClean="0"/>
                  <a:t>소비자</a:t>
                </a:r>
                <a:endParaRPr kumimoji="1" lang="ko-KR" altLang="en-US" dirty="0"/>
              </a:p>
            </p:txBody>
          </p:sp>
          <p:pic>
            <p:nvPicPr>
              <p:cNvPr id="7" name="그림 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0980" y="2246392"/>
                <a:ext cx="1105331" cy="1305343"/>
              </a:xfrm>
              <a:prstGeom prst="rect">
                <a:avLst/>
              </a:prstGeom>
            </p:spPr>
          </p:pic>
        </p:grpSp>
        <p:pic>
          <p:nvPicPr>
            <p:cNvPr id="20" name="그림 1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570" y="2643472"/>
              <a:ext cx="715056" cy="845066"/>
            </a:xfrm>
            <a:prstGeom prst="rect">
              <a:avLst/>
            </a:prstGeom>
          </p:spPr>
        </p:pic>
      </p:grpSp>
      <p:cxnSp>
        <p:nvCxnSpPr>
          <p:cNvPr id="25" name="직선 화살표 연결선 24"/>
          <p:cNvCxnSpPr/>
          <p:nvPr/>
        </p:nvCxnSpPr>
        <p:spPr>
          <a:xfrm flipH="1">
            <a:off x="6408635" y="3956177"/>
            <a:ext cx="2844972" cy="14622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25"/>
          <p:cNvCxnSpPr/>
          <p:nvPr/>
        </p:nvCxnSpPr>
        <p:spPr>
          <a:xfrm flipV="1">
            <a:off x="6408635" y="3481177"/>
            <a:ext cx="2844972" cy="14622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그림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73" y="4113700"/>
            <a:ext cx="549095" cy="648930"/>
          </a:xfrm>
          <a:prstGeom prst="rect">
            <a:avLst/>
          </a:prstGeom>
        </p:spPr>
      </p:pic>
      <p:sp>
        <p:nvSpPr>
          <p:cNvPr id="30" name="텍스트 상자 29"/>
          <p:cNvSpPr txBox="1"/>
          <p:nvPr/>
        </p:nvSpPr>
        <p:spPr>
          <a:xfrm>
            <a:off x="7068284" y="3771511"/>
            <a:ext cx="1525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 smtClean="0"/>
              <a:t>GRT coin </a:t>
            </a:r>
            <a:r>
              <a:rPr kumimoji="1" lang="ko-KR" altLang="en-US" dirty="0" smtClean="0"/>
              <a:t>위임</a:t>
            </a:r>
            <a:endParaRPr kumimoji="1" lang="ko-KR" altLang="en-US" dirty="0"/>
          </a:p>
        </p:txBody>
      </p:sp>
      <p:sp>
        <p:nvSpPr>
          <p:cNvPr id="34" name="텍스트 상자 33"/>
          <p:cNvSpPr txBox="1"/>
          <p:nvPr/>
        </p:nvSpPr>
        <p:spPr>
          <a:xfrm>
            <a:off x="7068284" y="4758798"/>
            <a:ext cx="1559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 smtClean="0"/>
              <a:t>Incentive </a:t>
            </a:r>
            <a:r>
              <a:rPr kumimoji="1" lang="ko-KR" altLang="en-US" dirty="0" smtClean="0"/>
              <a:t>보상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6577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280459"/>
            <a:ext cx="10515600" cy="464608"/>
          </a:xfrm>
        </p:spPr>
        <p:txBody>
          <a:bodyPr>
            <a:normAutofit fontScale="90000"/>
          </a:bodyPr>
          <a:lstStyle/>
          <a:p>
            <a:r>
              <a:rPr lang="en-US" altLang="ko-KR" b="1" dirty="0" smtClean="0"/>
              <a:t>Graph Network protocol analysis</a:t>
            </a:r>
            <a:endParaRPr lang="ko-KR" altLang="en-US" b="1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28520"/>
            <a:ext cx="3644900" cy="3365500"/>
          </a:xfrm>
          <a:prstGeom prst="rect">
            <a:avLst/>
          </a:prstGeom>
        </p:spPr>
      </p:pic>
      <p:sp>
        <p:nvSpPr>
          <p:cNvPr id="8" name="내용 개체 틀 2"/>
          <p:cNvSpPr>
            <a:spLocks noGrp="1"/>
          </p:cNvSpPr>
          <p:nvPr>
            <p:ph idx="1"/>
          </p:nvPr>
        </p:nvSpPr>
        <p:spPr>
          <a:xfrm>
            <a:off x="4802739" y="2294774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R" sz="1800" dirty="0" smtClean="0"/>
              <a:t>The Graph Network</a:t>
            </a:r>
            <a:r>
              <a:rPr kumimoji="1" lang="ko-KR" altLang="en-US" sz="1800" dirty="0" smtClean="0"/>
              <a:t>는 따로 서버 규모 관리 필요가 없다</a:t>
            </a:r>
            <a:r>
              <a:rPr kumimoji="1" lang="en-US" altLang="ko-KR" sz="1800" dirty="0" smtClean="0"/>
              <a:t>.</a:t>
            </a:r>
          </a:p>
          <a:p>
            <a:pPr>
              <a:lnSpc>
                <a:spcPct val="150000"/>
              </a:lnSpc>
            </a:pPr>
            <a:endParaRPr kumimoji="1" lang="en-US" altLang="ko-KR" sz="800" dirty="0" smtClean="0"/>
          </a:p>
          <a:p>
            <a:pPr>
              <a:lnSpc>
                <a:spcPct val="150000"/>
              </a:lnSpc>
            </a:pPr>
            <a:r>
              <a:rPr kumimoji="1" lang="ko-KR" altLang="en-US" sz="1800" dirty="0" smtClean="0"/>
              <a:t>쿼리 수요에 비해 운영되는 </a:t>
            </a:r>
            <a:r>
              <a:rPr kumimoji="1" lang="en-US" altLang="ko-KR" sz="1800" dirty="0" smtClean="0"/>
              <a:t>Graph Node</a:t>
            </a:r>
            <a:r>
              <a:rPr kumimoji="1" lang="ko-KR" altLang="en-US" sz="1800" dirty="0" smtClean="0"/>
              <a:t>가 적음</a:t>
            </a:r>
            <a:r>
              <a:rPr kumimoji="1" lang="en-US" altLang="ko-KR" sz="1800" dirty="0" smtClean="0"/>
              <a:t/>
            </a:r>
            <a:br>
              <a:rPr kumimoji="1" lang="en-US" altLang="ko-KR" sz="1800" dirty="0" smtClean="0"/>
            </a:br>
            <a:r>
              <a:rPr kumimoji="1" lang="en-US" altLang="ko-KR" sz="1800" dirty="0" smtClean="0"/>
              <a:t>=&gt;</a:t>
            </a:r>
            <a:r>
              <a:rPr kumimoji="1" lang="ko-KR" altLang="en-US" sz="1800" dirty="0" smtClean="0"/>
              <a:t> 높은 수익에 의해 많은 </a:t>
            </a:r>
            <a:r>
              <a:rPr kumimoji="1" lang="en-US" altLang="ko-KR" sz="1800" dirty="0" smtClean="0"/>
              <a:t>Graph Node</a:t>
            </a:r>
            <a:r>
              <a:rPr kumimoji="1" lang="ko-KR" altLang="en-US" sz="1800" dirty="0" smtClean="0"/>
              <a:t>가 참여 </a:t>
            </a:r>
            <a:r>
              <a:rPr kumimoji="1" lang="en-US" altLang="ko-KR" sz="1800" dirty="0" smtClean="0"/>
              <a:t>=</a:t>
            </a:r>
            <a:r>
              <a:rPr kumimoji="1" lang="ko-KR" altLang="en-US" sz="1800" dirty="0" smtClean="0"/>
              <a:t> 서버 증설</a:t>
            </a:r>
            <a:endParaRPr kumimoji="1" lang="en-US" altLang="ko-KR" sz="1800" dirty="0" smtClean="0"/>
          </a:p>
          <a:p>
            <a:pPr>
              <a:lnSpc>
                <a:spcPct val="150000"/>
              </a:lnSpc>
            </a:pPr>
            <a:endParaRPr kumimoji="1" lang="en-US" altLang="ko-KR" sz="800" dirty="0" smtClean="0"/>
          </a:p>
          <a:p>
            <a:pPr>
              <a:lnSpc>
                <a:spcPct val="150000"/>
              </a:lnSpc>
            </a:pPr>
            <a:r>
              <a:rPr kumimoji="1" lang="ko-KR" altLang="en-US" sz="1800" dirty="0" smtClean="0"/>
              <a:t>쿼리 수요에 비해 운영되는 </a:t>
            </a:r>
            <a:r>
              <a:rPr kumimoji="1" lang="en-US" altLang="ko-KR" sz="1800" dirty="0" smtClean="0"/>
              <a:t>Graph</a:t>
            </a:r>
            <a:r>
              <a:rPr kumimoji="1" lang="ko-KR" altLang="en-US" sz="1800" dirty="0" smtClean="0"/>
              <a:t> </a:t>
            </a:r>
            <a:r>
              <a:rPr kumimoji="1" lang="en-US" altLang="ko-KR" sz="1800" dirty="0" smtClean="0"/>
              <a:t>Node</a:t>
            </a:r>
            <a:r>
              <a:rPr kumimoji="1" lang="ko-KR" altLang="en-US" sz="1800" dirty="0" smtClean="0"/>
              <a:t>가 많음</a:t>
            </a:r>
            <a:r>
              <a:rPr kumimoji="1" lang="en-US" altLang="ko-KR" sz="1800" dirty="0"/>
              <a:t/>
            </a:r>
            <a:br>
              <a:rPr kumimoji="1" lang="en-US" altLang="ko-KR" sz="1800" dirty="0"/>
            </a:br>
            <a:r>
              <a:rPr kumimoji="1" lang="en-US" altLang="ko-KR" sz="1800" dirty="0" smtClean="0"/>
              <a:t>=&gt;</a:t>
            </a:r>
            <a:r>
              <a:rPr kumimoji="1" lang="ko-KR" altLang="en-US" sz="1800" dirty="0" smtClean="0"/>
              <a:t> 낮은 수익에 의해 </a:t>
            </a:r>
            <a:r>
              <a:rPr kumimoji="1" lang="en-US" altLang="ko-KR" sz="1800" dirty="0" smtClean="0"/>
              <a:t>Graph Node</a:t>
            </a:r>
            <a:r>
              <a:rPr kumimoji="1" lang="ko-KR" altLang="en-US" sz="1800" dirty="0" smtClean="0"/>
              <a:t>가 이탈 </a:t>
            </a:r>
            <a:r>
              <a:rPr kumimoji="1" lang="en-US" altLang="ko-KR" sz="1800" dirty="0" smtClean="0"/>
              <a:t>=</a:t>
            </a:r>
            <a:r>
              <a:rPr kumimoji="1" lang="ko-KR" altLang="en-US" sz="1800" dirty="0" smtClean="0"/>
              <a:t> 서버 축소</a:t>
            </a:r>
            <a:endParaRPr kumimoji="1" lang="en-US" altLang="ko-KR" sz="1800" dirty="0" smtClean="0"/>
          </a:p>
        </p:txBody>
      </p:sp>
    </p:spTree>
    <p:extLst>
      <p:ext uri="{BB962C8B-B14F-4D97-AF65-F5344CB8AC3E}">
        <p14:creationId xmlns:p14="http://schemas.microsoft.com/office/powerpoint/2010/main" val="158095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280459"/>
            <a:ext cx="10515600" cy="464608"/>
          </a:xfrm>
        </p:spPr>
        <p:txBody>
          <a:bodyPr>
            <a:normAutofit fontScale="90000"/>
          </a:bodyPr>
          <a:lstStyle/>
          <a:p>
            <a:r>
              <a:rPr lang="en-US" altLang="ko-KR" b="1" dirty="0" smtClean="0"/>
              <a:t>Graph Network protocol analysis</a:t>
            </a:r>
            <a:endParaRPr lang="ko-KR" altLang="en-US" b="1" dirty="0"/>
          </a:p>
        </p:txBody>
      </p:sp>
      <p:sp>
        <p:nvSpPr>
          <p:cNvPr id="8" name="내용 개체 틀 2"/>
          <p:cNvSpPr>
            <a:spLocks noGrp="1"/>
          </p:cNvSpPr>
          <p:nvPr>
            <p:ph idx="1"/>
          </p:nvPr>
        </p:nvSpPr>
        <p:spPr>
          <a:xfrm>
            <a:off x="4802739" y="2294774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ko-KR" altLang="en-US" sz="1800" dirty="0" smtClean="0"/>
              <a:t>기존의 </a:t>
            </a:r>
            <a:r>
              <a:rPr kumimoji="1" lang="en-US" altLang="ko-KR" sz="1800" dirty="0" smtClean="0"/>
              <a:t>HTTP </a:t>
            </a:r>
            <a:r>
              <a:rPr kumimoji="1" lang="ko-KR" altLang="en-US" sz="1800" dirty="0" smtClean="0"/>
              <a:t>방식에서는 중앙 서버가 다운되면</a:t>
            </a:r>
            <a:r>
              <a:rPr kumimoji="1" lang="en-US" altLang="ko-KR" sz="1800" dirty="0" smtClean="0"/>
              <a:t>,</a:t>
            </a:r>
            <a:r>
              <a:rPr kumimoji="1" lang="ko-KR" altLang="en-US" sz="1800" dirty="0" smtClean="0"/>
              <a:t> </a:t>
            </a:r>
            <a:r>
              <a:rPr kumimoji="1" lang="en-US" altLang="ko-KR" sz="1800" dirty="0" smtClean="0"/>
              <a:t/>
            </a:r>
            <a:br>
              <a:rPr kumimoji="1" lang="en-US" altLang="ko-KR" sz="1800" dirty="0" smtClean="0"/>
            </a:br>
            <a:r>
              <a:rPr kumimoji="1" lang="ko-KR" altLang="en-US" sz="1800" dirty="0" smtClean="0"/>
              <a:t>데이터를 받는 것은 불가능했음</a:t>
            </a:r>
            <a:endParaRPr kumimoji="1" lang="en-US" altLang="ko-KR" sz="1800" dirty="0" smtClean="0"/>
          </a:p>
          <a:p>
            <a:pPr>
              <a:lnSpc>
                <a:spcPct val="150000"/>
              </a:lnSpc>
            </a:pPr>
            <a:r>
              <a:rPr kumimoji="1" lang="en-US" altLang="ko-KR" sz="1800" dirty="0" smtClean="0"/>
              <a:t>IPFS</a:t>
            </a:r>
            <a:r>
              <a:rPr kumimoji="1" lang="ko-KR" altLang="en-US" sz="1800" dirty="0" smtClean="0"/>
              <a:t>는 분산형 파일 저장 시스템으로 파일을 노드별로 나누어 저장함</a:t>
            </a:r>
            <a:endParaRPr kumimoji="1" lang="en-US" altLang="ko-KR" sz="1800" dirty="0" smtClean="0"/>
          </a:p>
          <a:p>
            <a:pPr>
              <a:lnSpc>
                <a:spcPct val="150000"/>
              </a:lnSpc>
            </a:pPr>
            <a:r>
              <a:rPr kumimoji="1" lang="ko-KR" altLang="en-US" sz="1800" dirty="0" smtClean="0"/>
              <a:t>데이터 조회 시</a:t>
            </a:r>
            <a:r>
              <a:rPr kumimoji="1" lang="en-US" altLang="ko-KR" sz="1800" dirty="0" smtClean="0"/>
              <a:t>,</a:t>
            </a:r>
            <a:r>
              <a:rPr kumimoji="1" lang="ko-KR" altLang="en-US" sz="1800" dirty="0" smtClean="0"/>
              <a:t> 나누어진 데이터를 하나로 합쳐 데이터를 전달함</a:t>
            </a:r>
            <a:endParaRPr kumimoji="1" lang="en-US" altLang="ko-KR" sz="1800" dirty="0" smtClean="0"/>
          </a:p>
          <a:p>
            <a:pPr>
              <a:lnSpc>
                <a:spcPct val="150000"/>
              </a:lnSpc>
            </a:pPr>
            <a:r>
              <a:rPr kumimoji="1" lang="ko-KR" altLang="en-US" sz="1800" dirty="0" smtClean="0"/>
              <a:t>따라서 노드 하나가 다운되더라도 나머지 노드들의 합으로</a:t>
            </a:r>
            <a:r>
              <a:rPr kumimoji="1" lang="en-US" altLang="ko-KR" sz="1800" dirty="0" smtClean="0"/>
              <a:t/>
            </a:r>
            <a:br>
              <a:rPr kumimoji="1" lang="en-US" altLang="ko-KR" sz="1800" dirty="0" smtClean="0"/>
            </a:br>
            <a:r>
              <a:rPr kumimoji="1" lang="ko-KR" altLang="en-US" sz="1800" dirty="0" smtClean="0"/>
              <a:t>안정적인 데이터 전달이 가능</a:t>
            </a:r>
            <a:endParaRPr kumimoji="1" lang="en-US" altLang="ko-KR" sz="1800" dirty="0" smtClean="0"/>
          </a:p>
          <a:p>
            <a:pPr>
              <a:lnSpc>
                <a:spcPct val="150000"/>
              </a:lnSpc>
            </a:pPr>
            <a:r>
              <a:rPr kumimoji="1" lang="ko-KR" altLang="en-US" sz="1800" dirty="0" smtClean="0"/>
              <a:t>위의 방식으로 </a:t>
            </a:r>
            <a:r>
              <a:rPr kumimoji="1" lang="en-US" altLang="ko-KR" sz="1800" dirty="0" smtClean="0"/>
              <a:t>The</a:t>
            </a:r>
            <a:r>
              <a:rPr kumimoji="1" lang="ko-KR" altLang="en-US" sz="1800" dirty="0" smtClean="0"/>
              <a:t> </a:t>
            </a:r>
            <a:r>
              <a:rPr kumimoji="1" lang="en-US" altLang="ko-KR" sz="1800" dirty="0" smtClean="0"/>
              <a:t>Graph</a:t>
            </a:r>
            <a:r>
              <a:rPr kumimoji="1" lang="ko-KR" altLang="en-US" sz="1800" dirty="0" smtClean="0"/>
              <a:t>는 데이터를 저장</a:t>
            </a:r>
            <a:r>
              <a:rPr kumimoji="1" lang="en-US" altLang="ko-KR" sz="1800" dirty="0" smtClean="0"/>
              <a:t>,</a:t>
            </a:r>
            <a:r>
              <a:rPr kumimoji="1" lang="ko-KR" altLang="en-US" sz="1800" dirty="0" smtClean="0"/>
              <a:t> 전송한다</a:t>
            </a:r>
            <a:r>
              <a:rPr kumimoji="1" lang="en-US" altLang="ko-KR" sz="1800" dirty="0" smtClean="0"/>
              <a:t>.</a:t>
            </a:r>
            <a:endParaRPr kumimoji="1" lang="en-US" altLang="ko-KR" sz="1800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452" y="3186991"/>
            <a:ext cx="22987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91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280459"/>
            <a:ext cx="10515600" cy="464608"/>
          </a:xfrm>
        </p:spPr>
        <p:txBody>
          <a:bodyPr>
            <a:normAutofit fontScale="90000"/>
          </a:bodyPr>
          <a:lstStyle/>
          <a:p>
            <a:r>
              <a:rPr lang="en-US" altLang="ko-KR" b="1" dirty="0" smtClean="0"/>
              <a:t>Indexing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data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using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The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Graph</a:t>
            </a:r>
            <a:endParaRPr lang="ko-KR" altLang="en-US" b="1" dirty="0"/>
          </a:p>
        </p:txBody>
      </p:sp>
      <p:sp>
        <p:nvSpPr>
          <p:cNvPr id="34" name="텍스트 상자 33"/>
          <p:cNvSpPr txBox="1"/>
          <p:nvPr/>
        </p:nvSpPr>
        <p:spPr>
          <a:xfrm>
            <a:off x="838200" y="1394460"/>
            <a:ext cx="2742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b="1" dirty="0" err="1" smtClean="0"/>
              <a:t>Uniswap</a:t>
            </a:r>
            <a:r>
              <a:rPr kumimoji="1" lang="ko-KR" altLang="en-US" b="1" dirty="0" smtClean="0"/>
              <a:t> </a:t>
            </a:r>
            <a:r>
              <a:rPr kumimoji="1" lang="en-US" altLang="ko-KR" b="1" dirty="0" smtClean="0"/>
              <a:t>v3</a:t>
            </a:r>
            <a:r>
              <a:rPr kumimoji="1" lang="ko-KR" altLang="en-US" b="1" dirty="0" smtClean="0"/>
              <a:t> </a:t>
            </a:r>
            <a:r>
              <a:rPr kumimoji="1" lang="en-US" altLang="ko-KR" b="1" dirty="0" smtClean="0"/>
              <a:t>subgraph</a:t>
            </a:r>
            <a:r>
              <a:rPr kumimoji="1" lang="ko-KR" altLang="en-US" b="1" dirty="0" smtClean="0"/>
              <a:t> 배포</a:t>
            </a:r>
            <a:endParaRPr kumimoji="1" lang="ko-KR" altLang="en-US" b="1" dirty="0"/>
          </a:p>
        </p:txBody>
      </p:sp>
      <p:pic>
        <p:nvPicPr>
          <p:cNvPr id="36" name="그림 35" descr="/var/folders/qb/ctz71hvs59v4tln98568133h0000gn/T/TemporaryItems/NSIRD_screencaptureui_Kmzr5n/스크린샷 2022-06-01 오후 5.51.37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28" y="2754022"/>
            <a:ext cx="4575335" cy="1607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그림 36" descr="/var/folders/qb/ctz71hvs59v4tln98568133h0000gn/T/TemporaryItems/NSIRD_screencaptureui_Njfogc/스크린샷 2022-06-01 오후 5.52.43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58" y="4661088"/>
            <a:ext cx="4664474" cy="1449021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텍스트 상자 39"/>
          <p:cNvSpPr txBox="1"/>
          <p:nvPr/>
        </p:nvSpPr>
        <p:spPr>
          <a:xfrm>
            <a:off x="869428" y="2164448"/>
            <a:ext cx="1720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b="1" dirty="0" smtClean="0"/>
              <a:t>1.</a:t>
            </a:r>
            <a:r>
              <a:rPr kumimoji="1" lang="ko-KR" altLang="en-US" b="1" dirty="0" smtClean="0"/>
              <a:t> </a:t>
            </a:r>
            <a:r>
              <a:rPr kumimoji="1" lang="en-US" altLang="ko-KR" b="1" dirty="0" smtClean="0"/>
              <a:t>i32 type error</a:t>
            </a:r>
            <a:endParaRPr kumimoji="1" lang="ko-KR" altLang="en-US" b="1" dirty="0"/>
          </a:p>
        </p:txBody>
      </p:sp>
      <p:cxnSp>
        <p:nvCxnSpPr>
          <p:cNvPr id="42" name="직선 화살표 연결선 41"/>
          <p:cNvCxnSpPr>
            <a:stCxn id="36" idx="2"/>
            <a:endCxn id="37" idx="0"/>
          </p:cNvCxnSpPr>
          <p:nvPr/>
        </p:nvCxnSpPr>
        <p:spPr>
          <a:xfrm flipH="1">
            <a:off x="3157095" y="4361630"/>
            <a:ext cx="1" cy="2994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텍스트 상자 44"/>
          <p:cNvSpPr txBox="1"/>
          <p:nvPr/>
        </p:nvSpPr>
        <p:spPr>
          <a:xfrm>
            <a:off x="6555179" y="2164448"/>
            <a:ext cx="1871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b="1" dirty="0" smtClean="0"/>
              <a:t>2.</a:t>
            </a:r>
            <a:r>
              <a:rPr kumimoji="1" lang="ko-KR" altLang="en-US" b="1" dirty="0" smtClean="0"/>
              <a:t> </a:t>
            </a:r>
            <a:r>
              <a:rPr kumimoji="1" lang="en-US" altLang="ko-KR" b="1" dirty="0" smtClean="0"/>
              <a:t>Null </a:t>
            </a:r>
            <a:r>
              <a:rPr kumimoji="1" lang="ko-KR" altLang="en-US" b="1" dirty="0" smtClean="0"/>
              <a:t>체크 강화</a:t>
            </a:r>
            <a:endParaRPr kumimoji="1" lang="ko-KR" altLang="en-US" b="1" dirty="0"/>
          </a:p>
        </p:txBody>
      </p:sp>
      <p:sp>
        <p:nvSpPr>
          <p:cNvPr id="46" name="텍스트 상자 45"/>
          <p:cNvSpPr txBox="1"/>
          <p:nvPr/>
        </p:nvSpPr>
        <p:spPr>
          <a:xfrm>
            <a:off x="6555179" y="2896526"/>
            <a:ext cx="535338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dirty="0" smtClean="0"/>
              <a:t>변수에 </a:t>
            </a:r>
            <a:r>
              <a:rPr kumimoji="1" lang="en-US" altLang="ko-KR" dirty="0" smtClean="0"/>
              <a:t>Null </a:t>
            </a:r>
            <a:r>
              <a:rPr kumimoji="1" lang="ko-KR" altLang="en-US" dirty="0" smtClean="0"/>
              <a:t>할당 가능</a:t>
            </a:r>
            <a:endParaRPr kumimoji="1" lang="en-US" altLang="ko-KR" dirty="0" smtClean="0"/>
          </a:p>
          <a:p>
            <a:r>
              <a:rPr kumimoji="1" lang="en-US" altLang="ko-KR" dirty="0" smtClean="0"/>
              <a:t>=&gt;</a:t>
            </a:r>
          </a:p>
          <a:p>
            <a:r>
              <a:rPr kumimoji="1" lang="ko-KR" altLang="en-US" dirty="0" smtClean="0"/>
              <a:t>변수에 </a:t>
            </a:r>
            <a:r>
              <a:rPr kumimoji="1" lang="en-US" altLang="ko-KR" dirty="0" smtClean="0"/>
              <a:t>Null </a:t>
            </a:r>
            <a:r>
              <a:rPr kumimoji="1" lang="ko-KR" altLang="en-US" dirty="0" smtClean="0"/>
              <a:t>할당 불가능</a:t>
            </a:r>
            <a:endParaRPr kumimoji="1" lang="en-US" altLang="ko-KR" dirty="0" smtClean="0"/>
          </a:p>
          <a:p>
            <a:endParaRPr kumimoji="1" lang="en-US" altLang="ko-KR" dirty="0"/>
          </a:p>
          <a:p>
            <a:r>
              <a:rPr kumimoji="1" lang="en-US" altLang="ko-KR" dirty="0" smtClean="0"/>
              <a:t>Graph protocol</a:t>
            </a:r>
            <a:r>
              <a:rPr kumimoji="1" lang="ko-KR" altLang="en-US" dirty="0"/>
              <a:t> </a:t>
            </a:r>
            <a:r>
              <a:rPr kumimoji="1" lang="ko-KR" altLang="en-US" dirty="0" smtClean="0"/>
              <a:t>정책이 변화함에 따라 </a:t>
            </a:r>
            <a:endParaRPr kumimoji="1" lang="en-US" altLang="ko-KR" dirty="0" smtClean="0"/>
          </a:p>
          <a:p>
            <a:r>
              <a:rPr kumimoji="1" lang="ko-KR" altLang="en-US" dirty="0" smtClean="0"/>
              <a:t>기존의 </a:t>
            </a:r>
            <a:r>
              <a:rPr kumimoji="1" lang="en-US" altLang="ko-KR" dirty="0" smtClean="0"/>
              <a:t>Null</a:t>
            </a:r>
            <a:r>
              <a:rPr kumimoji="1" lang="ko-KR" altLang="en-US" dirty="0" smtClean="0"/>
              <a:t> 할당된 변수 처리를 해주어야 함</a:t>
            </a:r>
            <a:endParaRPr kumimoji="1" lang="en-US" altLang="ko-KR" dirty="0"/>
          </a:p>
          <a:p>
            <a:endParaRPr kumimoji="1" lang="en-US" altLang="ko-KR" dirty="0" smtClean="0"/>
          </a:p>
          <a:p>
            <a:r>
              <a:rPr kumimoji="1" lang="en-US" altLang="ko-KR" dirty="0" smtClean="0"/>
              <a:t>Graph</a:t>
            </a:r>
            <a:r>
              <a:rPr kumimoji="1" lang="ko-KR" altLang="en-US" dirty="0" smtClean="0"/>
              <a:t> </a:t>
            </a:r>
            <a:r>
              <a:rPr kumimoji="1" lang="en-US" altLang="ko-KR" dirty="0" smtClean="0"/>
              <a:t>Docs</a:t>
            </a:r>
            <a:r>
              <a:rPr kumimoji="1" lang="ko-KR" altLang="en-US" dirty="0" smtClean="0"/>
              <a:t>의 </a:t>
            </a:r>
            <a:r>
              <a:rPr kumimoji="1" lang="en-US" altLang="ko-KR" dirty="0" smtClean="0"/>
              <a:t>Assembly Script Migration Guide</a:t>
            </a:r>
            <a:r>
              <a:rPr kumimoji="1" lang="ko-KR" altLang="en-US" dirty="0" smtClean="0"/>
              <a:t>를 참조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713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280459"/>
            <a:ext cx="10515600" cy="464608"/>
          </a:xfrm>
        </p:spPr>
        <p:txBody>
          <a:bodyPr>
            <a:normAutofit fontScale="90000"/>
          </a:bodyPr>
          <a:lstStyle/>
          <a:p>
            <a:r>
              <a:rPr lang="en-US" altLang="ko-KR" b="1" dirty="0" smtClean="0"/>
              <a:t>Indexing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data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using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The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Graph</a:t>
            </a:r>
            <a:endParaRPr lang="ko-KR" altLang="en-US" b="1" dirty="0"/>
          </a:p>
        </p:txBody>
      </p:sp>
      <p:sp>
        <p:nvSpPr>
          <p:cNvPr id="34" name="텍스트 상자 33"/>
          <p:cNvSpPr txBox="1"/>
          <p:nvPr/>
        </p:nvSpPr>
        <p:spPr>
          <a:xfrm>
            <a:off x="838200" y="1394460"/>
            <a:ext cx="2742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b="1" dirty="0" err="1" smtClean="0"/>
              <a:t>Uniswap</a:t>
            </a:r>
            <a:r>
              <a:rPr kumimoji="1" lang="ko-KR" altLang="en-US" b="1" dirty="0" smtClean="0"/>
              <a:t> </a:t>
            </a:r>
            <a:r>
              <a:rPr kumimoji="1" lang="en-US" altLang="ko-KR" b="1" dirty="0" smtClean="0"/>
              <a:t>v3</a:t>
            </a:r>
            <a:r>
              <a:rPr kumimoji="1" lang="ko-KR" altLang="en-US" b="1" dirty="0" smtClean="0"/>
              <a:t> </a:t>
            </a:r>
            <a:r>
              <a:rPr kumimoji="1" lang="en-US" altLang="ko-KR" b="1" dirty="0" smtClean="0"/>
              <a:t>subgraph</a:t>
            </a:r>
            <a:r>
              <a:rPr kumimoji="1" lang="ko-KR" altLang="en-US" b="1" dirty="0" smtClean="0"/>
              <a:t> 배포</a:t>
            </a:r>
            <a:endParaRPr kumimoji="1" lang="ko-KR" altLang="en-US" b="1" dirty="0"/>
          </a:p>
        </p:txBody>
      </p:sp>
      <p:pic>
        <p:nvPicPr>
          <p:cNvPr id="38" name="그림 37" descr="../../Downloads/fig7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25991"/>
            <a:ext cx="5720080" cy="121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그림 38" descr="/var/folders/qb/ctz71hvs59v4tln98568133h0000gn/T/TemporaryItems/NSIRD_screencaptureui_UtKNGY/스크린샷 2022-05-31 오후 1.46.42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342302"/>
            <a:ext cx="5720080" cy="28600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텍스트 상자 2"/>
          <p:cNvSpPr txBox="1"/>
          <p:nvPr/>
        </p:nvSpPr>
        <p:spPr>
          <a:xfrm>
            <a:off x="6902665" y="2449314"/>
            <a:ext cx="50557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dirty="0" smtClean="0"/>
              <a:t>에러 수정 이후 정상적으로 </a:t>
            </a:r>
            <a:r>
              <a:rPr kumimoji="1" lang="en-US" altLang="ko-KR" dirty="0" smtClean="0"/>
              <a:t>The Graph</a:t>
            </a:r>
            <a:r>
              <a:rPr kumimoji="1" lang="ko-KR" altLang="en-US" dirty="0" smtClean="0"/>
              <a:t>에 배포에 성공했지만 </a:t>
            </a:r>
            <a:r>
              <a:rPr kumimoji="1" lang="en-US" altLang="ko-KR" dirty="0" smtClean="0"/>
              <a:t>indexing error</a:t>
            </a:r>
            <a:r>
              <a:rPr kumimoji="1" lang="ko-KR" altLang="en-US" dirty="0" smtClean="0"/>
              <a:t>로 </a:t>
            </a:r>
            <a:r>
              <a:rPr kumimoji="1" lang="en-US" altLang="ko-KR" dirty="0" smtClean="0"/>
              <a:t>sync</a:t>
            </a:r>
            <a:r>
              <a:rPr kumimoji="1" lang="ko-KR" altLang="en-US" dirty="0" smtClean="0"/>
              <a:t>가 이루어지지 않음</a:t>
            </a:r>
            <a:endParaRPr kumimoji="1" lang="en-US" altLang="ko-KR" dirty="0"/>
          </a:p>
          <a:p>
            <a:endParaRPr kumimoji="1" lang="en-US" altLang="ko-KR" dirty="0" smtClean="0"/>
          </a:p>
          <a:p>
            <a:endParaRPr kumimoji="1" lang="en-US" altLang="ko-KR" dirty="0"/>
          </a:p>
          <a:p>
            <a:endParaRPr kumimoji="1" lang="en-US" altLang="ko-KR" dirty="0" smtClean="0"/>
          </a:p>
          <a:p>
            <a:r>
              <a:rPr kumimoji="1" lang="en-US" altLang="ko-KR" dirty="0" err="1" smtClean="0"/>
              <a:t>Uniswap</a:t>
            </a:r>
            <a:r>
              <a:rPr kumimoji="1" lang="ko-KR" altLang="en-US" dirty="0" smtClean="0"/>
              <a:t>의 배포가 </a:t>
            </a:r>
            <a:r>
              <a:rPr kumimoji="1" lang="en-US" altLang="ko-KR" dirty="0" smtClean="0"/>
              <a:t>Graph protocol </a:t>
            </a:r>
            <a:r>
              <a:rPr kumimoji="1" lang="ko-KR" altLang="en-US" dirty="0" smtClean="0"/>
              <a:t>업데이트 이전에 이루어져 같은 코드로 </a:t>
            </a:r>
            <a:r>
              <a:rPr kumimoji="1" lang="en-US" altLang="ko-KR" dirty="0" err="1" smtClean="0"/>
              <a:t>Uniswap</a:t>
            </a:r>
            <a:r>
              <a:rPr kumimoji="1" lang="ko-KR" altLang="en-US" dirty="0" smtClean="0"/>
              <a:t>의 데이터를 가져오는 것은 불가능했다</a:t>
            </a:r>
            <a:r>
              <a:rPr kumimoji="1" lang="en-US" altLang="ko-KR" dirty="0" smtClean="0"/>
              <a:t>.</a:t>
            </a:r>
            <a:r>
              <a:rPr kumimoji="1" lang="ko-KR" altLang="en-US" dirty="0" smtClean="0"/>
              <a:t> </a:t>
            </a:r>
            <a:endParaRPr kumimoji="1" lang="en-US" altLang="ko-KR" dirty="0" smtClean="0"/>
          </a:p>
          <a:p>
            <a:endParaRPr kumimoji="1" lang="en-US" altLang="ko-KR" dirty="0" smtClean="0"/>
          </a:p>
          <a:p>
            <a:r>
              <a:rPr kumimoji="1" lang="ko-KR" altLang="en-US" dirty="0" smtClean="0"/>
              <a:t>최신 </a:t>
            </a:r>
            <a:r>
              <a:rPr kumimoji="1" lang="en-US" altLang="ko-KR" dirty="0" smtClean="0"/>
              <a:t>protocol</a:t>
            </a:r>
            <a:r>
              <a:rPr kumimoji="1" lang="ko-KR" altLang="en-US" dirty="0" smtClean="0"/>
              <a:t>으로 작성된 </a:t>
            </a:r>
            <a:r>
              <a:rPr kumimoji="1" lang="en-US" altLang="ko-KR" dirty="0" smtClean="0"/>
              <a:t>subgraph</a:t>
            </a:r>
            <a:r>
              <a:rPr kumimoji="1" lang="ko-KR" altLang="en-US" dirty="0" smtClean="0"/>
              <a:t>가 필요</a:t>
            </a:r>
            <a:endParaRPr kumimoji="1"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1184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280459"/>
            <a:ext cx="10515600" cy="464608"/>
          </a:xfrm>
        </p:spPr>
        <p:txBody>
          <a:bodyPr>
            <a:normAutofit fontScale="90000"/>
          </a:bodyPr>
          <a:lstStyle/>
          <a:p>
            <a:r>
              <a:rPr lang="en-US" altLang="ko-KR" b="1" dirty="0" smtClean="0"/>
              <a:t>Indexing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data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using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The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Graph</a:t>
            </a:r>
            <a:endParaRPr lang="ko-KR" altLang="en-US" b="1" dirty="0"/>
          </a:p>
        </p:txBody>
      </p:sp>
      <p:sp>
        <p:nvSpPr>
          <p:cNvPr id="34" name="텍스트 상자 33"/>
          <p:cNvSpPr txBox="1"/>
          <p:nvPr/>
        </p:nvSpPr>
        <p:spPr>
          <a:xfrm>
            <a:off x="838200" y="1394460"/>
            <a:ext cx="3700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b="1" dirty="0" err="1" smtClean="0"/>
              <a:t>messari</a:t>
            </a:r>
            <a:r>
              <a:rPr kumimoji="1" lang="en-US" altLang="ko-KR" b="1" dirty="0" smtClean="0"/>
              <a:t>/subgraphs/uniswap-v3 </a:t>
            </a:r>
            <a:r>
              <a:rPr kumimoji="1" lang="ko-KR" altLang="en-US" b="1" dirty="0" smtClean="0"/>
              <a:t>배포</a:t>
            </a:r>
            <a:endParaRPr kumimoji="1" lang="ko-KR" altLang="en-US" b="1" dirty="0"/>
          </a:p>
        </p:txBody>
      </p:sp>
      <p:sp>
        <p:nvSpPr>
          <p:cNvPr id="3" name="텍스트 상자 2"/>
          <p:cNvSpPr txBox="1"/>
          <p:nvPr/>
        </p:nvSpPr>
        <p:spPr>
          <a:xfrm>
            <a:off x="5762632" y="2362259"/>
            <a:ext cx="5591167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ko-KR" altLang="en-US" dirty="0" smtClean="0"/>
              <a:t>블록체인 리서치 관련 오픈소스를 운영하고 있는 회사</a:t>
            </a:r>
            <a:endParaRPr kumimoji="1" lang="en-US" altLang="ko-KR" dirty="0" smtClean="0"/>
          </a:p>
          <a:p>
            <a:pPr>
              <a:lnSpc>
                <a:spcPct val="150000"/>
              </a:lnSpc>
            </a:pPr>
            <a:endParaRPr kumimoji="1" lang="en-US" altLang="ko-KR" dirty="0"/>
          </a:p>
          <a:p>
            <a:pPr>
              <a:lnSpc>
                <a:spcPct val="150000"/>
              </a:lnSpc>
            </a:pPr>
            <a:r>
              <a:rPr kumimoji="1" lang="ko-KR" altLang="en-US" dirty="0" smtClean="0"/>
              <a:t>최신 </a:t>
            </a:r>
            <a:r>
              <a:rPr kumimoji="1" lang="en-US" altLang="ko-KR" dirty="0" smtClean="0"/>
              <a:t>Graph protocol</a:t>
            </a:r>
            <a:r>
              <a:rPr kumimoji="1" lang="ko-KR" altLang="en-US" dirty="0" smtClean="0"/>
              <a:t>을 기준으로 </a:t>
            </a:r>
            <a:r>
              <a:rPr kumimoji="1" lang="en-US" altLang="ko-KR" dirty="0" smtClean="0"/>
              <a:t>Subgraph</a:t>
            </a:r>
            <a:r>
              <a:rPr kumimoji="1" lang="ko-KR" altLang="en-US" dirty="0" smtClean="0"/>
              <a:t>를 작성할 수 있도록 기준이 되는 </a:t>
            </a:r>
            <a:r>
              <a:rPr kumimoji="1" lang="en-US" altLang="ko-KR" dirty="0" smtClean="0"/>
              <a:t>schema</a:t>
            </a:r>
            <a:r>
              <a:rPr kumimoji="1" lang="ko-KR" altLang="en-US" dirty="0" smtClean="0"/>
              <a:t>를 제시하고 많은 종류의 </a:t>
            </a:r>
            <a:r>
              <a:rPr kumimoji="1" lang="en-US" altLang="ko-KR" dirty="0" err="1" smtClean="0"/>
              <a:t>DApp</a:t>
            </a:r>
            <a:r>
              <a:rPr kumimoji="1" lang="en-US" altLang="ko-KR" dirty="0" smtClean="0"/>
              <a:t> subgraph</a:t>
            </a:r>
            <a:r>
              <a:rPr kumimoji="1" lang="ko-KR" altLang="en-US" dirty="0" smtClean="0"/>
              <a:t>를 가지고 있음</a:t>
            </a:r>
            <a:endParaRPr kumimoji="1" lang="en-US" altLang="ko-KR" dirty="0" smtClean="0"/>
          </a:p>
          <a:p>
            <a:pPr>
              <a:lnSpc>
                <a:spcPct val="150000"/>
              </a:lnSpc>
            </a:pPr>
            <a:endParaRPr kumimoji="1" lang="en-US" altLang="ko-KR" dirty="0"/>
          </a:p>
          <a:p>
            <a:pPr>
              <a:lnSpc>
                <a:spcPct val="150000"/>
              </a:lnSpc>
            </a:pPr>
            <a:r>
              <a:rPr kumimoji="1" lang="ko-KR" altLang="en-US" dirty="0" smtClean="0"/>
              <a:t>이 중 </a:t>
            </a:r>
            <a:r>
              <a:rPr kumimoji="1" lang="en-US" altLang="ko-KR" dirty="0" err="1" smtClean="0"/>
              <a:t>Uniswap</a:t>
            </a:r>
            <a:r>
              <a:rPr kumimoji="1" lang="en-US" altLang="ko-KR" dirty="0" smtClean="0"/>
              <a:t> v3 subgraph</a:t>
            </a:r>
            <a:r>
              <a:rPr kumimoji="1" lang="ko-KR" altLang="en-US" dirty="0" smtClean="0"/>
              <a:t>를 활용함</a:t>
            </a:r>
            <a:endParaRPr kumimoji="1" lang="en-US" altLang="ko-KR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64" y="3291840"/>
            <a:ext cx="3493008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280459"/>
            <a:ext cx="10515600" cy="464608"/>
          </a:xfrm>
        </p:spPr>
        <p:txBody>
          <a:bodyPr>
            <a:normAutofit fontScale="90000"/>
          </a:bodyPr>
          <a:lstStyle/>
          <a:p>
            <a:r>
              <a:rPr lang="en-US" altLang="ko-KR" b="1" dirty="0" smtClean="0"/>
              <a:t>Indexing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data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using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The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Graph</a:t>
            </a:r>
            <a:endParaRPr lang="ko-KR" altLang="en-US" b="1" dirty="0"/>
          </a:p>
        </p:txBody>
      </p:sp>
      <p:pic>
        <p:nvPicPr>
          <p:cNvPr id="6" name="그림 5" descr="/var/folders/qb/ctz71hvs59v4tln98568133h0000gn/T/TemporaryItems/NSIRD_screencaptureui_U0eWLA/스크린샷 2022-05-31 오후 1.47.58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553" y="1110907"/>
            <a:ext cx="5729605" cy="184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그림 6" descr="/var/folders/qb/ctz71hvs59v4tln98568133h0000gn/T/TemporaryItems/NSIRD_screencaptureui_0TciA6/스크린샷 2022-05-31 오후 1.49.30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82" y="3069265"/>
            <a:ext cx="5747648" cy="3660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그림 7" descr="/var/folders/qb/ctz71hvs59v4tln98568133h0000gn/T/TemporaryItems/NSIRD_screencaptureui_gjweJi/스크린샷 2022-05-31 오후 1.54.25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753" y="3069265"/>
            <a:ext cx="5729605" cy="3657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376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280459"/>
            <a:ext cx="10515600" cy="464608"/>
          </a:xfrm>
        </p:spPr>
        <p:txBody>
          <a:bodyPr>
            <a:normAutofit fontScale="90000"/>
          </a:bodyPr>
          <a:lstStyle/>
          <a:p>
            <a:r>
              <a:rPr lang="en-US" altLang="ko-KR" b="1" dirty="0" smtClean="0"/>
              <a:t>Indexing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data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using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The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Graph</a:t>
            </a:r>
            <a:endParaRPr lang="ko-KR" altLang="en-US" b="1" dirty="0"/>
          </a:p>
        </p:txBody>
      </p:sp>
      <p:sp>
        <p:nvSpPr>
          <p:cNvPr id="3" name="직사각형 2"/>
          <p:cNvSpPr/>
          <p:nvPr/>
        </p:nvSpPr>
        <p:spPr>
          <a:xfrm>
            <a:off x="3701143" y="1246105"/>
            <a:ext cx="6096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US" altLang="ko-KR" dirty="0">
                <a:solidFill>
                  <a:srgbClr val="000000"/>
                </a:solidFill>
                <a:latin typeface="Times New Roman" charset="0"/>
              </a:rPr>
              <a:t> </a:t>
            </a:r>
            <a:endParaRPr lang="ko-KR" altLang="ko-KR" dirty="0">
              <a:solidFill>
                <a:srgbClr val="000000"/>
              </a:solidFill>
              <a:latin typeface="Times New Roman" charset="0"/>
            </a:endParaRPr>
          </a:p>
          <a:p>
            <a:pPr marL="127000" algn="just">
              <a:lnSpc>
                <a:spcPct val="200000"/>
              </a:lnSpc>
              <a:spcAft>
                <a:spcPts val="0"/>
              </a:spcAft>
            </a:pPr>
            <a:r>
              <a:rPr lang="en-US" altLang="ko-KR" dirty="0">
                <a:solidFill>
                  <a:srgbClr val="FF0000"/>
                </a:solidFill>
                <a:latin typeface="Times New Roman" charset="0"/>
              </a:rPr>
              <a:t>1. </a:t>
            </a:r>
            <a:r>
              <a:rPr lang="en-US" altLang="ko-KR" dirty="0" err="1">
                <a:solidFill>
                  <a:srgbClr val="FF0000"/>
                </a:solidFill>
                <a:latin typeface="Times New Roman" charset="0"/>
              </a:rPr>
              <a:t>Uniswap</a:t>
            </a:r>
            <a:r>
              <a:rPr lang="en-US" altLang="ko-KR" dirty="0">
                <a:solidFill>
                  <a:srgbClr val="FF0000"/>
                </a:solidFill>
                <a:latin typeface="Times New Roman" charset="0"/>
              </a:rPr>
              <a:t> v3 TVL value indexing</a:t>
            </a:r>
            <a:endParaRPr lang="ko-KR" altLang="ko-KR" dirty="0">
              <a:solidFill>
                <a:srgbClr val="FF0000"/>
              </a:solidFill>
              <a:latin typeface="Times New Roman" charset="0"/>
            </a:endParaRPr>
          </a:p>
          <a:p>
            <a:pPr marL="127000" algn="just">
              <a:lnSpc>
                <a:spcPct val="200000"/>
              </a:lnSpc>
              <a:spcAft>
                <a:spcPts val="0"/>
              </a:spcAft>
            </a:pPr>
            <a:r>
              <a:rPr lang="en-US" altLang="ko-KR" dirty="0">
                <a:solidFill>
                  <a:srgbClr val="FF0000"/>
                </a:solidFill>
                <a:latin typeface="Times New Roman" charset="0"/>
              </a:rPr>
              <a:t>2. </a:t>
            </a:r>
            <a:r>
              <a:rPr lang="en-US" altLang="ko-KR" dirty="0" err="1">
                <a:solidFill>
                  <a:srgbClr val="FF0000"/>
                </a:solidFill>
                <a:latin typeface="Times New Roman" charset="0"/>
              </a:rPr>
              <a:t>Uniswap</a:t>
            </a:r>
            <a:r>
              <a:rPr lang="en-US" altLang="ko-KR" dirty="0">
                <a:solidFill>
                  <a:srgbClr val="FF0000"/>
                </a:solidFill>
                <a:latin typeface="Times New Roman" charset="0"/>
              </a:rPr>
              <a:t> v3 tokens </a:t>
            </a:r>
            <a:r>
              <a:rPr lang="en-US" altLang="ko-KR" dirty="0" smtClean="0">
                <a:solidFill>
                  <a:srgbClr val="FF0000"/>
                </a:solidFill>
                <a:latin typeface="Times New Roman" charset="0"/>
              </a:rPr>
              <a:t>indexing</a:t>
            </a:r>
            <a:r>
              <a:rPr lang="ko-KR" altLang="en-US" dirty="0" smtClean="0">
                <a:solidFill>
                  <a:srgbClr val="FF0000"/>
                </a:solidFill>
                <a:latin typeface="Times New Roman" charset="0"/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  <a:latin typeface="Times New Roman" charset="0"/>
              </a:rPr>
              <a:t>(</a:t>
            </a:r>
            <a:r>
              <a:rPr lang="ko-KR" altLang="en-US" dirty="0" smtClean="0">
                <a:solidFill>
                  <a:srgbClr val="FF0000"/>
                </a:solidFill>
                <a:latin typeface="Times New Roman" charset="0"/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  <a:latin typeface="Times New Roman" charset="0"/>
              </a:rPr>
              <a:t>Now</a:t>
            </a:r>
            <a:r>
              <a:rPr lang="ko-KR" altLang="en-US" dirty="0" smtClean="0">
                <a:solidFill>
                  <a:srgbClr val="FF0000"/>
                </a:solidFill>
                <a:latin typeface="Times New Roman" charset="0"/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  <a:latin typeface="Times New Roman" charset="0"/>
              </a:rPr>
              <a:t>)</a:t>
            </a:r>
            <a:r>
              <a:rPr lang="ko-KR" altLang="en-US" dirty="0" smtClean="0">
                <a:solidFill>
                  <a:srgbClr val="FF0000"/>
                </a:solidFill>
                <a:latin typeface="Times New Roman" charset="0"/>
              </a:rPr>
              <a:t> </a:t>
            </a:r>
            <a:endParaRPr lang="ko-KR" altLang="ko-KR" dirty="0">
              <a:solidFill>
                <a:srgbClr val="FF0000"/>
              </a:solidFill>
              <a:latin typeface="Times New Roman" charset="0"/>
            </a:endParaRPr>
          </a:p>
          <a:p>
            <a:pPr marL="127000" algn="just">
              <a:lnSpc>
                <a:spcPct val="200000"/>
              </a:lnSpc>
              <a:spcAft>
                <a:spcPts val="0"/>
              </a:spcAft>
            </a:pPr>
            <a:r>
              <a:rPr lang="en-US" altLang="ko-KR" dirty="0">
                <a:solidFill>
                  <a:srgbClr val="000000"/>
                </a:solidFill>
                <a:latin typeface="Times New Roman" charset="0"/>
              </a:rPr>
              <a:t>3. </a:t>
            </a:r>
            <a:r>
              <a:rPr lang="en-US" altLang="ko-KR" dirty="0" err="1">
                <a:solidFill>
                  <a:srgbClr val="000000"/>
                </a:solidFill>
                <a:latin typeface="Times New Roman" charset="0"/>
              </a:rPr>
              <a:t>Uniswap</a:t>
            </a:r>
            <a:r>
              <a:rPr lang="en-US" altLang="ko-KR" dirty="0">
                <a:solidFill>
                  <a:srgbClr val="000000"/>
                </a:solidFill>
                <a:latin typeface="Times New Roman" charset="0"/>
              </a:rPr>
              <a:t> v3 tokens value indexing</a:t>
            </a:r>
            <a:endParaRPr lang="ko-KR" altLang="ko-KR" dirty="0">
              <a:solidFill>
                <a:srgbClr val="000000"/>
              </a:solidFill>
              <a:latin typeface="Times New Roman" charset="0"/>
            </a:endParaRPr>
          </a:p>
          <a:p>
            <a:pPr marL="127000" algn="just">
              <a:lnSpc>
                <a:spcPct val="200000"/>
              </a:lnSpc>
              <a:spcAft>
                <a:spcPts val="0"/>
              </a:spcAft>
            </a:pPr>
            <a:r>
              <a:rPr lang="en-US" altLang="ko-KR" dirty="0">
                <a:solidFill>
                  <a:srgbClr val="000000"/>
                </a:solidFill>
                <a:latin typeface="Times New Roman" charset="0"/>
              </a:rPr>
              <a:t>4. </a:t>
            </a:r>
            <a:r>
              <a:rPr lang="en-US" altLang="ko-KR" dirty="0" err="1">
                <a:solidFill>
                  <a:srgbClr val="000000"/>
                </a:solidFill>
                <a:latin typeface="Times New Roman" charset="0"/>
              </a:rPr>
              <a:t>Uniswap</a:t>
            </a:r>
            <a:r>
              <a:rPr lang="en-US" altLang="ko-KR" dirty="0">
                <a:solidFill>
                  <a:srgbClr val="000000"/>
                </a:solidFill>
                <a:latin typeface="Times New Roman" charset="0"/>
              </a:rPr>
              <a:t> v3 Top Pools indexing</a:t>
            </a:r>
            <a:endParaRPr lang="ko-KR" altLang="ko-KR" dirty="0">
              <a:solidFill>
                <a:srgbClr val="000000"/>
              </a:solidFill>
              <a:latin typeface="Times New Roman" charset="0"/>
            </a:endParaRPr>
          </a:p>
          <a:p>
            <a:pPr marL="127000" algn="just">
              <a:lnSpc>
                <a:spcPct val="200000"/>
              </a:lnSpc>
              <a:spcAft>
                <a:spcPts val="0"/>
              </a:spcAft>
            </a:pPr>
            <a:r>
              <a:rPr lang="en-US" altLang="ko-KR" dirty="0">
                <a:solidFill>
                  <a:srgbClr val="000000"/>
                </a:solidFill>
                <a:latin typeface="Times New Roman" charset="0"/>
              </a:rPr>
              <a:t>5. 1~4 code </a:t>
            </a:r>
            <a:r>
              <a:rPr lang="en-US" altLang="ko-KR" dirty="0" err="1">
                <a:solidFill>
                  <a:srgbClr val="000000"/>
                </a:solidFill>
                <a:latin typeface="Times New Roman" charset="0"/>
              </a:rPr>
              <a:t>inplementing</a:t>
            </a:r>
            <a:r>
              <a:rPr lang="en-US" altLang="ko-KR" dirty="0">
                <a:solidFill>
                  <a:srgbClr val="000000"/>
                </a:solidFill>
                <a:latin typeface="Times New Roman" charset="0"/>
              </a:rPr>
              <a:t> to GIST SWAP</a:t>
            </a:r>
            <a:endParaRPr lang="ko-KR" altLang="ko-KR" dirty="0">
              <a:solidFill>
                <a:srgbClr val="000000"/>
              </a:solidFill>
              <a:latin typeface="Times New Roman" charset="0"/>
            </a:endParaRPr>
          </a:p>
          <a:p>
            <a:pPr marL="127000" algn="just">
              <a:lnSpc>
                <a:spcPct val="200000"/>
              </a:lnSpc>
              <a:spcAft>
                <a:spcPts val="0"/>
              </a:spcAft>
            </a:pPr>
            <a:r>
              <a:rPr lang="en-US" altLang="ko-KR" dirty="0">
                <a:solidFill>
                  <a:srgbClr val="000000"/>
                </a:solidFill>
                <a:latin typeface="Times New Roman" charset="0"/>
              </a:rPr>
              <a:t>5.1. Network change Optimism to </a:t>
            </a:r>
            <a:r>
              <a:rPr lang="en-US" altLang="ko-KR" dirty="0" err="1">
                <a:solidFill>
                  <a:srgbClr val="000000"/>
                </a:solidFill>
                <a:latin typeface="Times New Roman" charset="0"/>
              </a:rPr>
              <a:t>Ropsten</a:t>
            </a:r>
            <a:r>
              <a:rPr lang="en-US" altLang="ko-KR" dirty="0">
                <a:solidFill>
                  <a:srgbClr val="000000"/>
                </a:solidFill>
                <a:latin typeface="Times New Roman" charset="0"/>
              </a:rPr>
              <a:t> Network</a:t>
            </a:r>
            <a:endParaRPr lang="ko-KR" altLang="ko-KR" dirty="0">
              <a:solidFill>
                <a:srgbClr val="000000"/>
              </a:solidFill>
              <a:latin typeface="Times New Roman" charset="0"/>
            </a:endParaRPr>
          </a:p>
          <a:p>
            <a:pPr marL="127000" algn="just">
              <a:lnSpc>
                <a:spcPct val="200000"/>
              </a:lnSpc>
              <a:spcAft>
                <a:spcPts val="0"/>
              </a:spcAft>
            </a:pPr>
            <a:r>
              <a:rPr lang="en-US" altLang="ko-KR" dirty="0">
                <a:solidFill>
                  <a:srgbClr val="000000"/>
                </a:solidFill>
                <a:latin typeface="Times New Roman" charset="0"/>
              </a:rPr>
              <a:t>5.2 Change smart contract address </a:t>
            </a:r>
            <a:r>
              <a:rPr lang="en-US" altLang="ko-KR" dirty="0" err="1">
                <a:solidFill>
                  <a:srgbClr val="000000"/>
                </a:solidFill>
                <a:latin typeface="Times New Roman" charset="0"/>
              </a:rPr>
              <a:t>Uniswap</a:t>
            </a:r>
            <a:r>
              <a:rPr lang="en-US" altLang="ko-KR" dirty="0">
                <a:solidFill>
                  <a:srgbClr val="000000"/>
                </a:solidFill>
                <a:latin typeface="Times New Roman" charset="0"/>
              </a:rPr>
              <a:t> v3 address to GIST SWAP address</a:t>
            </a:r>
            <a:endParaRPr lang="ko-KR" altLang="ko-KR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" name="텍스트 상자 3"/>
          <p:cNvSpPr txBox="1"/>
          <p:nvPr/>
        </p:nvSpPr>
        <p:spPr>
          <a:xfrm>
            <a:off x="838200" y="1353786"/>
            <a:ext cx="14830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2000" b="1" dirty="0" smtClean="0"/>
              <a:t>Future</a:t>
            </a:r>
            <a:r>
              <a:rPr kumimoji="1" lang="ko-KR" altLang="en-US" sz="2000" b="1" dirty="0" smtClean="0"/>
              <a:t> </a:t>
            </a:r>
            <a:r>
              <a:rPr kumimoji="1" lang="en-US" altLang="ko-KR" sz="2000" b="1" dirty="0" smtClean="0"/>
              <a:t>work</a:t>
            </a:r>
            <a:endParaRPr kumimoji="1" lang="ko-KR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30266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280459"/>
            <a:ext cx="10515600" cy="464608"/>
          </a:xfrm>
        </p:spPr>
        <p:txBody>
          <a:bodyPr>
            <a:normAutofit fontScale="90000"/>
          </a:bodyPr>
          <a:lstStyle/>
          <a:p>
            <a:r>
              <a:rPr lang="en-US" altLang="ko-KR" b="1" dirty="0" smtClean="0"/>
              <a:t>Conclusion</a:t>
            </a:r>
            <a:endParaRPr lang="ko-KR" altLang="en-US" b="1" dirty="0"/>
          </a:p>
        </p:txBody>
      </p:sp>
      <p:sp>
        <p:nvSpPr>
          <p:cNvPr id="3" name="Rectangle 45"/>
          <p:cNvSpPr>
            <a:spLocks noChangeArrowheads="1"/>
          </p:cNvSpPr>
          <p:nvPr/>
        </p:nvSpPr>
        <p:spPr bwMode="auto">
          <a:xfrm>
            <a:off x="924127" y="1994169"/>
            <a:ext cx="1391506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텍스트 상자 4"/>
          <p:cNvSpPr txBox="1"/>
          <p:nvPr/>
        </p:nvSpPr>
        <p:spPr>
          <a:xfrm>
            <a:off x="2409927" y="2708465"/>
            <a:ext cx="7372146" cy="17091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kumimoji="1" lang="en-US" altLang="ko-KR" dirty="0" smtClean="0"/>
              <a:t>The</a:t>
            </a:r>
            <a:r>
              <a:rPr kumimoji="1" lang="ko-KR" altLang="en-US" dirty="0" smtClean="0"/>
              <a:t> </a:t>
            </a:r>
            <a:r>
              <a:rPr kumimoji="1" lang="en-US" altLang="ko-KR" dirty="0" smtClean="0"/>
              <a:t>Graph</a:t>
            </a:r>
            <a:r>
              <a:rPr kumimoji="1" lang="ko-KR" altLang="en-US" dirty="0" smtClean="0"/>
              <a:t> 생태계의 구조</a:t>
            </a:r>
            <a:r>
              <a:rPr kumimoji="1" lang="en-US" altLang="ko-KR" dirty="0" smtClean="0"/>
              <a:t>,</a:t>
            </a:r>
            <a:r>
              <a:rPr kumimoji="1" lang="ko-KR" altLang="en-US" dirty="0" smtClean="0"/>
              <a:t> 기술에 대해 분석</a:t>
            </a:r>
            <a:endParaRPr kumimoji="1" lang="en-US" altLang="ko-KR" dirty="0" smtClean="0"/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kumimoji="1" lang="en-US" altLang="ko-KR" dirty="0" err="1"/>
              <a:t>Uniswap</a:t>
            </a:r>
            <a:r>
              <a:rPr kumimoji="1" lang="ko-KR" altLang="en-US" dirty="0"/>
              <a:t>의 데이터</a:t>
            </a:r>
            <a:r>
              <a:rPr kumimoji="1" lang="en-US" altLang="ko-KR" dirty="0"/>
              <a:t> indexing</a:t>
            </a:r>
            <a:r>
              <a:rPr kumimoji="1" lang="ko-KR" altLang="en-US" dirty="0"/>
              <a:t>을 하는데에 </a:t>
            </a:r>
            <a:r>
              <a:rPr kumimoji="1" lang="ko-KR" altLang="en-US" dirty="0" smtClean="0"/>
              <a:t>성공</a:t>
            </a:r>
            <a:endParaRPr kumimoji="1" lang="en-US" altLang="ko-KR" dirty="0"/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kumimoji="1" lang="ko-KR" altLang="en-US" dirty="0" smtClean="0"/>
              <a:t>이는 </a:t>
            </a:r>
            <a:r>
              <a:rPr kumimoji="1" lang="en-US" altLang="ko-KR" dirty="0" smtClean="0"/>
              <a:t>GIST SWAP </a:t>
            </a:r>
            <a:r>
              <a:rPr kumimoji="1" lang="ko-KR" altLang="en-US" dirty="0" smtClean="0"/>
              <a:t>데이터 인덱싱 </a:t>
            </a:r>
            <a:r>
              <a:rPr kumimoji="1" lang="en-US" altLang="ko-KR" dirty="0" smtClean="0"/>
              <a:t>5</a:t>
            </a:r>
            <a:r>
              <a:rPr kumimoji="1" lang="ko-KR" altLang="en-US" dirty="0" smtClean="0"/>
              <a:t>단계중 </a:t>
            </a:r>
            <a:r>
              <a:rPr kumimoji="1" lang="en-US" altLang="ko-KR" dirty="0" smtClean="0"/>
              <a:t>2</a:t>
            </a:r>
            <a:r>
              <a:rPr kumimoji="1" lang="ko-KR" altLang="en-US" dirty="0" smtClean="0"/>
              <a:t>단계까지 성공한 것</a:t>
            </a:r>
            <a:endParaRPr kumimoji="1" lang="en-US" altLang="ko-KR" dirty="0"/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kumimoji="1" lang="ko-KR" altLang="en-US" dirty="0" smtClean="0"/>
              <a:t>추가 </a:t>
            </a:r>
            <a:r>
              <a:rPr kumimoji="1" lang="en-US" altLang="ko-KR" dirty="0" smtClean="0"/>
              <a:t>Subgraph</a:t>
            </a:r>
            <a:r>
              <a:rPr kumimoji="1" lang="ko-KR" altLang="en-US" dirty="0" smtClean="0"/>
              <a:t>를 작성하여 </a:t>
            </a:r>
            <a:r>
              <a:rPr kumimoji="1" lang="en-US" altLang="ko-KR" dirty="0" smtClean="0"/>
              <a:t>GIST SWAP</a:t>
            </a:r>
            <a:r>
              <a:rPr kumimoji="1" lang="ko-KR" altLang="en-US" dirty="0" smtClean="0"/>
              <a:t>의 인덱싱이 진행될 것으로 기대</a:t>
            </a:r>
            <a:endParaRPr kumimoji="1"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88699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5"/>
          <p:cNvSpPr>
            <a:spLocks noChangeArrowheads="1"/>
          </p:cNvSpPr>
          <p:nvPr/>
        </p:nvSpPr>
        <p:spPr bwMode="auto">
          <a:xfrm>
            <a:off x="924127" y="1994169"/>
            <a:ext cx="1391506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7210674" y="314490"/>
            <a:ext cx="954107" cy="61658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ko-KR" sz="5000" b="1" dirty="0" smtClean="0"/>
              <a:t>Thank you </a:t>
            </a:r>
            <a:endParaRPr lang="ko-KR" altLang="en-US" sz="5000" b="1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2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280459"/>
            <a:ext cx="10515600" cy="464608"/>
          </a:xfrm>
        </p:spPr>
        <p:txBody>
          <a:bodyPr>
            <a:normAutofit fontScale="90000"/>
          </a:bodyPr>
          <a:lstStyle/>
          <a:p>
            <a:r>
              <a:rPr lang="en-US" altLang="ko-KR" b="1" dirty="0" smtClean="0"/>
              <a:t>Table of Contents</a:t>
            </a:r>
            <a:endParaRPr lang="ko-KR" alt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657882"/>
            <a:ext cx="108064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altLang="ko-KR" sz="2000" b="1" dirty="0" smtClean="0"/>
              <a:t>Introduction</a:t>
            </a:r>
          </a:p>
          <a:p>
            <a:endParaRPr lang="en-US" altLang="ko-KR" sz="2000" dirty="0"/>
          </a:p>
          <a:p>
            <a:pPr marL="342900" indent="-342900">
              <a:buFontTx/>
              <a:buChar char="-"/>
            </a:pPr>
            <a:r>
              <a:rPr lang="en-US" altLang="ko-KR" sz="2000" b="1" dirty="0" smtClean="0"/>
              <a:t>Body</a:t>
            </a:r>
          </a:p>
          <a:p>
            <a:pPr marL="342900" indent="-342900">
              <a:buFontTx/>
              <a:buChar char="-"/>
            </a:pPr>
            <a:endParaRPr lang="en-US" altLang="ko-KR" sz="2000" dirty="0"/>
          </a:p>
          <a:p>
            <a:r>
              <a:rPr lang="en-US" altLang="ko-KR" sz="2000" dirty="0"/>
              <a:t> </a:t>
            </a:r>
            <a:r>
              <a:rPr lang="en-US" altLang="ko-KR" sz="2000" dirty="0" smtClean="0"/>
              <a:t>  -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Ecosystem of Graph Network</a:t>
            </a:r>
          </a:p>
          <a:p>
            <a:endParaRPr lang="en-US" altLang="ko-KR" sz="2000" dirty="0" smtClean="0"/>
          </a:p>
          <a:p>
            <a:r>
              <a:rPr lang="en-US" altLang="ko-KR" sz="2000" dirty="0"/>
              <a:t> </a:t>
            </a:r>
            <a:r>
              <a:rPr lang="en-US" altLang="ko-KR" sz="2000" dirty="0" smtClean="0"/>
              <a:t>  - Graph Network protocol analysis</a:t>
            </a:r>
          </a:p>
          <a:p>
            <a:endParaRPr lang="en-US" altLang="ko-KR" sz="2000" dirty="0" smtClean="0"/>
          </a:p>
          <a:p>
            <a:r>
              <a:rPr lang="en-US" altLang="ko-KR" sz="2000" dirty="0"/>
              <a:t> </a:t>
            </a:r>
            <a:r>
              <a:rPr lang="en-US" altLang="ko-KR" sz="2000" dirty="0" smtClean="0"/>
              <a:t>  - Indexing data using The Graph</a:t>
            </a:r>
          </a:p>
          <a:p>
            <a:endParaRPr lang="en-US" altLang="ko-KR" sz="2000" dirty="0" smtClean="0"/>
          </a:p>
          <a:p>
            <a:r>
              <a:rPr lang="en-US" altLang="ko-KR" sz="2000" dirty="0" smtClean="0"/>
              <a:t>- </a:t>
            </a:r>
            <a:r>
              <a:rPr lang="en-US" altLang="ko-KR" sz="2000" b="1" dirty="0" smtClean="0"/>
              <a:t>Conclusion</a:t>
            </a:r>
            <a:endParaRPr lang="en-US" altLang="ko-KR" sz="2000" dirty="0" smtClean="0"/>
          </a:p>
          <a:p>
            <a:endParaRPr lang="en-US" altLang="ko-KR" sz="2000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300" b="1" dirty="0" smtClean="0"/>
              <a:t>1</a:t>
            </a:r>
            <a:endParaRPr lang="en-US" sz="1300" b="1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30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280459"/>
            <a:ext cx="10515600" cy="464608"/>
          </a:xfrm>
        </p:spPr>
        <p:txBody>
          <a:bodyPr>
            <a:normAutofit fontScale="90000"/>
          </a:bodyPr>
          <a:lstStyle/>
          <a:p>
            <a:r>
              <a:rPr lang="en-US" altLang="ko-KR" b="1" dirty="0" smtClean="0"/>
              <a:t>Introduction</a:t>
            </a:r>
            <a:endParaRPr lang="ko-KR" altLang="en-US" b="1" dirty="0"/>
          </a:p>
        </p:txBody>
      </p:sp>
      <p:sp>
        <p:nvSpPr>
          <p:cNvPr id="9" name="내용 개체 틀 2"/>
          <p:cNvSpPr>
            <a:spLocks noGrp="1"/>
          </p:cNvSpPr>
          <p:nvPr>
            <p:ph idx="1"/>
          </p:nvPr>
        </p:nvSpPr>
        <p:spPr>
          <a:xfrm>
            <a:off x="1327166" y="1711325"/>
            <a:ext cx="10515600" cy="4351338"/>
          </a:xfrm>
        </p:spPr>
        <p:txBody>
          <a:bodyPr>
            <a:normAutofit/>
          </a:bodyPr>
          <a:lstStyle/>
          <a:p>
            <a:r>
              <a:rPr kumimoji="1" lang="ko-KR" altLang="en-US" sz="1800" dirty="0" smtClean="0"/>
              <a:t>블록체인 생태계가 성장하며 블록체인 쓰기 요청과 비례하여 읽기 요청도 증가하고 있음</a:t>
            </a:r>
            <a:r>
              <a:rPr kumimoji="1" lang="en-US" altLang="ko-KR" sz="1800" dirty="0" smtClean="0"/>
              <a:t>.</a:t>
            </a: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907" y="2645373"/>
            <a:ext cx="7607300" cy="2882900"/>
          </a:xfrm>
          <a:prstGeom prst="rect">
            <a:avLst/>
          </a:prstGeom>
        </p:spPr>
      </p:pic>
      <p:sp>
        <p:nvSpPr>
          <p:cNvPr id="11" name="텍스트 상자 10"/>
          <p:cNvSpPr txBox="1"/>
          <p:nvPr/>
        </p:nvSpPr>
        <p:spPr>
          <a:xfrm>
            <a:off x="2787777" y="5528273"/>
            <a:ext cx="2485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dirty="0" smtClean="0"/>
              <a:t>시간에 따른 </a:t>
            </a:r>
            <a:r>
              <a:rPr kumimoji="1" lang="en-US" altLang="ko-KR" dirty="0" err="1" smtClean="0"/>
              <a:t>DApp</a:t>
            </a:r>
            <a:r>
              <a:rPr kumimoji="1" lang="en-US" altLang="ko-KR" dirty="0" smtClean="0"/>
              <a:t> </a:t>
            </a:r>
            <a:r>
              <a:rPr kumimoji="1" lang="ko-KR" altLang="en-US" dirty="0" smtClean="0"/>
              <a:t>수 </a:t>
            </a:r>
            <a:endParaRPr kumimoji="1" lang="ko-KR" altLang="en-US" dirty="0"/>
          </a:p>
        </p:txBody>
      </p:sp>
      <p:sp>
        <p:nvSpPr>
          <p:cNvPr id="12" name="텍스트 상자 11"/>
          <p:cNvSpPr txBox="1"/>
          <p:nvPr/>
        </p:nvSpPr>
        <p:spPr>
          <a:xfrm>
            <a:off x="6240583" y="5528273"/>
            <a:ext cx="3430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dirty="0" smtClean="0"/>
              <a:t>가상화폐 시장의 시가총액 추이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9794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280459"/>
            <a:ext cx="10515600" cy="464608"/>
          </a:xfrm>
        </p:spPr>
        <p:txBody>
          <a:bodyPr>
            <a:normAutofit fontScale="90000"/>
          </a:bodyPr>
          <a:lstStyle/>
          <a:p>
            <a:r>
              <a:rPr lang="en-US" altLang="ko-KR" b="1" dirty="0" smtClean="0"/>
              <a:t>Introduction</a:t>
            </a:r>
            <a:endParaRPr lang="ko-KR" altLang="en-US" b="1" dirty="0"/>
          </a:p>
        </p:txBody>
      </p:sp>
      <p:sp>
        <p:nvSpPr>
          <p:cNvPr id="8" name="내용 개체 틀 2"/>
          <p:cNvSpPr>
            <a:spLocks noGrp="1"/>
          </p:cNvSpPr>
          <p:nvPr>
            <p:ph idx="1"/>
          </p:nvPr>
        </p:nvSpPr>
        <p:spPr>
          <a:xfrm>
            <a:off x="4197097" y="1870964"/>
            <a:ext cx="10515600" cy="4351338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kumimoji="1" lang="ko-KR" altLang="en-US" sz="1800" dirty="0" smtClean="0"/>
              <a:t>하지만 블록체인은 </a:t>
            </a:r>
            <a:r>
              <a:rPr kumimoji="1" lang="en-US" altLang="ko-KR" sz="1800" dirty="0" err="1" smtClean="0"/>
              <a:t>Dapp</a:t>
            </a:r>
            <a:r>
              <a:rPr kumimoji="1" lang="en-US" altLang="ko-KR" sz="1800" dirty="0" smtClean="0"/>
              <a:t> </a:t>
            </a:r>
            <a:r>
              <a:rPr kumimoji="1" lang="ko-KR" altLang="en-US" sz="1800" dirty="0" smtClean="0"/>
              <a:t>별로 서버를 따로 가지지 않는다</a:t>
            </a:r>
            <a:r>
              <a:rPr kumimoji="1" lang="en-US" altLang="ko-KR" sz="1800" dirty="0" smtClean="0"/>
              <a:t>.</a:t>
            </a:r>
            <a:br>
              <a:rPr kumimoji="1" lang="en-US" altLang="ko-KR" sz="1800" dirty="0" smtClean="0"/>
            </a:br>
            <a:endParaRPr kumimoji="1" lang="en-US" altLang="ko-KR" sz="1800" dirty="0" smtClean="0"/>
          </a:p>
          <a:p>
            <a:pPr>
              <a:lnSpc>
                <a:spcPct val="160000"/>
              </a:lnSpc>
            </a:pPr>
            <a:r>
              <a:rPr kumimoji="1" lang="ko-KR" altLang="en-US" sz="1800" dirty="0" smtClean="0"/>
              <a:t>모든 정보가 같은 포멧으로 저장된다</a:t>
            </a:r>
            <a:r>
              <a:rPr kumimoji="1" lang="en-US" altLang="ko-KR" sz="1800" dirty="0" smtClean="0"/>
              <a:t>.</a:t>
            </a:r>
            <a:br>
              <a:rPr kumimoji="1" lang="en-US" altLang="ko-KR" sz="1800" dirty="0" smtClean="0"/>
            </a:br>
            <a:endParaRPr kumimoji="1" lang="en-US" altLang="ko-KR" sz="1800" dirty="0" smtClean="0"/>
          </a:p>
          <a:p>
            <a:pPr>
              <a:lnSpc>
                <a:spcPct val="160000"/>
              </a:lnSpc>
            </a:pPr>
            <a:r>
              <a:rPr kumimoji="1" lang="ko-KR" altLang="en-US" sz="1800" dirty="0" smtClean="0"/>
              <a:t>따라서 특별한 필터링을 통해 데이터를 조회하고자 하는 경우</a:t>
            </a:r>
            <a:r>
              <a:rPr kumimoji="1" lang="en-US" altLang="ko-KR" sz="1800" dirty="0" smtClean="0"/>
              <a:t>,</a:t>
            </a:r>
            <a:br>
              <a:rPr kumimoji="1" lang="en-US" altLang="ko-KR" sz="1800" dirty="0" smtClean="0"/>
            </a:br>
            <a:r>
              <a:rPr kumimoji="1" lang="ko-KR" altLang="en-US" sz="1800" dirty="0" smtClean="0"/>
              <a:t>모든 블록을 순회하며 데이터를 얻어내어 </a:t>
            </a:r>
            <a:r>
              <a:rPr kumimoji="1" lang="en-US" altLang="ko-KR" sz="1800" dirty="0" smtClean="0"/>
              <a:t/>
            </a:r>
            <a:br>
              <a:rPr kumimoji="1" lang="en-US" altLang="ko-KR" sz="1800" dirty="0" smtClean="0"/>
            </a:br>
            <a:r>
              <a:rPr kumimoji="1" lang="ko-KR" altLang="en-US" sz="1800" dirty="0" smtClean="0"/>
              <a:t>관심 데이터를 정제해야 한다</a:t>
            </a:r>
            <a:r>
              <a:rPr kumimoji="1" lang="en-US" altLang="ko-KR" sz="1800" dirty="0" smtClean="0"/>
              <a:t>.</a:t>
            </a:r>
            <a:br>
              <a:rPr kumimoji="1" lang="en-US" altLang="ko-KR" sz="1800" dirty="0" smtClean="0"/>
            </a:br>
            <a:endParaRPr kumimoji="1" lang="en-US" altLang="ko-KR" sz="1800" dirty="0"/>
          </a:p>
          <a:p>
            <a:pPr>
              <a:lnSpc>
                <a:spcPct val="160000"/>
              </a:lnSpc>
            </a:pPr>
            <a:r>
              <a:rPr kumimoji="1" lang="ko-KR" altLang="en-US" sz="1800" dirty="0" smtClean="0"/>
              <a:t>이 과정은 몇 시간 혹은 며칠이 걸릴 수 있다</a:t>
            </a:r>
            <a:r>
              <a:rPr kumimoji="1" lang="en-US" altLang="ko-KR" sz="1800" dirty="0" smtClean="0"/>
              <a:t>.</a:t>
            </a:r>
          </a:p>
        </p:txBody>
      </p:sp>
      <p:pic>
        <p:nvPicPr>
          <p:cNvPr id="13" name="그림 12" descr="../스크린샷%202022-05-24%20오후%202.37.23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54200"/>
            <a:ext cx="2247900" cy="42556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993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280459"/>
            <a:ext cx="10515600" cy="464608"/>
          </a:xfrm>
        </p:spPr>
        <p:txBody>
          <a:bodyPr>
            <a:normAutofit fontScale="90000"/>
          </a:bodyPr>
          <a:lstStyle/>
          <a:p>
            <a:r>
              <a:rPr lang="en-US" altLang="ko-KR" b="1" dirty="0" smtClean="0"/>
              <a:t>Introduction</a:t>
            </a:r>
            <a:endParaRPr lang="ko-KR" altLang="en-US" b="1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139" y="1633084"/>
            <a:ext cx="1120619" cy="1110146"/>
          </a:xfrm>
          <a:prstGeom prst="rect">
            <a:avLst/>
          </a:prstGeom>
        </p:spPr>
      </p:pic>
      <p:pic>
        <p:nvPicPr>
          <p:cNvPr id="5" name="내용 개체 틀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1" y="3051947"/>
            <a:ext cx="1397140" cy="1150586"/>
          </a:xfr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959" y="3254458"/>
            <a:ext cx="4139841" cy="745564"/>
          </a:xfrm>
          <a:prstGeom prst="rect">
            <a:avLst/>
          </a:prstGeom>
        </p:spPr>
      </p:pic>
      <p:cxnSp>
        <p:nvCxnSpPr>
          <p:cNvPr id="7" name="꺾인 연결선[E] 6"/>
          <p:cNvCxnSpPr>
            <a:stCxn id="8" idx="1"/>
            <a:endCxn id="6" idx="0"/>
          </p:cNvCxnSpPr>
          <p:nvPr/>
        </p:nvCxnSpPr>
        <p:spPr>
          <a:xfrm rot="10800000" flipV="1">
            <a:off x="2893131" y="2188157"/>
            <a:ext cx="2174008" cy="86379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꺾인 연결선[E] 7"/>
          <p:cNvCxnSpPr>
            <a:stCxn id="8" idx="3"/>
            <a:endCxn id="7" idx="0"/>
          </p:cNvCxnSpPr>
          <p:nvPr/>
        </p:nvCxnSpPr>
        <p:spPr>
          <a:xfrm>
            <a:off x="6187758" y="2188157"/>
            <a:ext cx="2715122" cy="106630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텍스트 상자 8"/>
          <p:cNvSpPr txBox="1"/>
          <p:nvPr/>
        </p:nvSpPr>
        <p:spPr>
          <a:xfrm>
            <a:off x="4977093" y="1263752"/>
            <a:ext cx="1373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dirty="0" smtClean="0"/>
              <a:t>The Graph</a:t>
            </a:r>
            <a:endParaRPr kumimoji="1" lang="ko-KR" altLang="en-US" dirty="0"/>
          </a:p>
        </p:txBody>
      </p:sp>
      <p:sp>
        <p:nvSpPr>
          <p:cNvPr id="10" name="텍스트 상자 9"/>
          <p:cNvSpPr txBox="1"/>
          <p:nvPr/>
        </p:nvSpPr>
        <p:spPr>
          <a:xfrm>
            <a:off x="1430395" y="4335018"/>
            <a:ext cx="9331209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R" dirty="0" smtClean="0"/>
              <a:t>GIST</a:t>
            </a:r>
            <a:r>
              <a:rPr kumimoji="1" lang="ko-KR" altLang="en-US" dirty="0" smtClean="0"/>
              <a:t> </a:t>
            </a:r>
            <a:r>
              <a:rPr kumimoji="1" lang="en-US" altLang="ko-KR" dirty="0" smtClean="0"/>
              <a:t>SWAP</a:t>
            </a:r>
            <a:r>
              <a:rPr kumimoji="1" lang="ko-KR" altLang="en-US" dirty="0" smtClean="0"/>
              <a:t>은 </a:t>
            </a:r>
            <a:r>
              <a:rPr kumimoji="1" lang="en-US" altLang="ko-KR" dirty="0" err="1" smtClean="0"/>
              <a:t>Uniswap</a:t>
            </a:r>
            <a:r>
              <a:rPr kumimoji="1" lang="ko-KR" altLang="en-US" dirty="0" smtClean="0"/>
              <a:t>의 </a:t>
            </a:r>
            <a:r>
              <a:rPr kumimoji="1" lang="en-US" altLang="ko-KR" dirty="0" smtClean="0"/>
              <a:t>copy </a:t>
            </a:r>
            <a:r>
              <a:rPr kumimoji="1" lang="ko-KR" altLang="en-US" dirty="0" smtClean="0"/>
              <a:t>프로젝트로</a:t>
            </a:r>
            <a:r>
              <a:rPr kumimoji="1" lang="en-US" altLang="ko-KR" dirty="0" smtClean="0"/>
              <a:t> </a:t>
            </a:r>
            <a:r>
              <a:rPr kumimoji="1" lang="ko-KR" altLang="en-US" dirty="0" smtClean="0"/>
              <a:t>읽기 문제를 </a:t>
            </a:r>
            <a:r>
              <a:rPr kumimoji="1" lang="en-US" altLang="ko-KR" dirty="0" smtClean="0"/>
              <a:t>The Graph</a:t>
            </a:r>
            <a:r>
              <a:rPr kumimoji="1" lang="ko-KR" altLang="en-US" dirty="0" smtClean="0"/>
              <a:t>로 동일하게 풀어내려 한다</a:t>
            </a:r>
            <a:r>
              <a:rPr kumimoji="1" lang="en-US" altLang="ko-KR" dirty="0" smtClean="0"/>
              <a:t>.</a:t>
            </a:r>
            <a:r>
              <a:rPr kumimoji="1" lang="ko-KR" altLang="en-US" dirty="0" smtClean="0"/>
              <a:t> </a:t>
            </a:r>
            <a:endParaRPr kumimoji="1" lang="en-US" altLang="ko-KR" dirty="0" smtClean="0"/>
          </a:p>
          <a:p>
            <a:pPr>
              <a:lnSpc>
                <a:spcPct val="150000"/>
              </a:lnSpc>
            </a:pPr>
            <a:r>
              <a:rPr kumimoji="1" lang="ko-KR" altLang="en-US" dirty="0" smtClean="0"/>
              <a:t>본 연구에서는 다음의 목표를 가진다</a:t>
            </a:r>
            <a:r>
              <a:rPr kumimoji="1" lang="en-US" altLang="ko-KR" dirty="0" smtClean="0"/>
              <a:t>.</a:t>
            </a:r>
          </a:p>
          <a:p>
            <a:pPr>
              <a:lnSpc>
                <a:spcPct val="150000"/>
              </a:lnSpc>
            </a:pPr>
            <a:endParaRPr kumimoji="1" lang="en-US" altLang="ko-KR" sz="400" dirty="0" smtClean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ko-KR" dirty="0" smtClean="0"/>
              <a:t>The Graph</a:t>
            </a:r>
            <a:r>
              <a:rPr kumimoji="1" lang="ko-KR" altLang="en-US" dirty="0"/>
              <a:t> </a:t>
            </a:r>
            <a:r>
              <a:rPr kumimoji="1" lang="ko-KR" altLang="en-US" dirty="0" smtClean="0"/>
              <a:t>생태계 분석</a:t>
            </a:r>
            <a:endParaRPr kumimoji="1" lang="en-US" altLang="ko-KR" dirty="0" smtClean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ko-KR" altLang="en-US" dirty="0" smtClean="0"/>
              <a:t> </a:t>
            </a:r>
            <a:r>
              <a:rPr kumimoji="1" lang="en-US" altLang="ko-KR" dirty="0" smtClean="0"/>
              <a:t>The Graph </a:t>
            </a:r>
            <a:r>
              <a:rPr kumimoji="1" lang="ko-KR" altLang="en-US" dirty="0" smtClean="0"/>
              <a:t>기술 분석</a:t>
            </a:r>
            <a:endParaRPr kumimoji="1" lang="en-US" altLang="ko-KR" dirty="0" smtClean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ko-KR" dirty="0" smtClean="0"/>
              <a:t>The Graph </a:t>
            </a:r>
            <a:r>
              <a:rPr kumimoji="1" lang="ko-KR" altLang="en-US" dirty="0" smtClean="0"/>
              <a:t>활용하여 </a:t>
            </a:r>
            <a:r>
              <a:rPr kumimoji="1" lang="en-US" altLang="ko-KR" dirty="0" err="1" smtClean="0"/>
              <a:t>Uniswap</a:t>
            </a:r>
            <a:r>
              <a:rPr kumimoji="1" lang="en-US" altLang="ko-KR" dirty="0" smtClean="0"/>
              <a:t> data</a:t>
            </a:r>
            <a:r>
              <a:rPr kumimoji="1" lang="ko-KR" altLang="en-US" dirty="0" smtClean="0"/>
              <a:t>를 </a:t>
            </a:r>
            <a:r>
              <a:rPr kumimoji="1" lang="en-US" altLang="ko-KR" dirty="0" smtClean="0"/>
              <a:t>indexing </a:t>
            </a:r>
            <a:r>
              <a:rPr kumimoji="1" lang="ko-KR" altLang="en-US" dirty="0" smtClean="0"/>
              <a:t>하기</a:t>
            </a:r>
            <a:r>
              <a:rPr kumimoji="1" lang="en-US" altLang="ko-KR" dirty="0" smtClean="0"/>
              <a:t>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kumimoji="1" lang="en-US" altLang="ko-KR" dirty="0"/>
          </a:p>
          <a:p>
            <a:pPr>
              <a:lnSpc>
                <a:spcPct val="150000"/>
              </a:lnSpc>
            </a:pP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3877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280459"/>
            <a:ext cx="10515600" cy="464608"/>
          </a:xfrm>
        </p:spPr>
        <p:txBody>
          <a:bodyPr>
            <a:normAutofit fontScale="90000"/>
          </a:bodyPr>
          <a:lstStyle/>
          <a:p>
            <a:r>
              <a:rPr lang="en-US" altLang="ko-KR" b="1" dirty="0" smtClean="0"/>
              <a:t>Ecosystem of Graph Network</a:t>
            </a:r>
            <a:endParaRPr lang="ko-KR" altLang="en-US" b="1" dirty="0"/>
          </a:p>
        </p:txBody>
      </p:sp>
      <p:sp>
        <p:nvSpPr>
          <p:cNvPr id="4" name="텍스트 상자 3"/>
          <p:cNvSpPr txBox="1"/>
          <p:nvPr/>
        </p:nvSpPr>
        <p:spPr>
          <a:xfrm>
            <a:off x="838200" y="1508760"/>
            <a:ext cx="34528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2000" b="1" dirty="0" smtClean="0"/>
              <a:t>Subgraph </a:t>
            </a:r>
            <a:r>
              <a:rPr kumimoji="1" lang="ko-KR" altLang="en-US" sz="2000" b="1" dirty="0" smtClean="0"/>
              <a:t>배포 후 데이터 흐름</a:t>
            </a:r>
            <a:endParaRPr kumimoji="1" lang="ko-KR" altLang="en-US" sz="2000" b="1" dirty="0"/>
          </a:p>
        </p:txBody>
      </p:sp>
      <p:pic>
        <p:nvPicPr>
          <p:cNvPr id="5" name="그림 4" descr="/var/folders/qb/ctz71hvs59v4tln98568133h0000gn/T/TemporaryItems/NSIRD_screencaptureui_JAeAKe/스크린샷 2022-05-31 오후 1.38.23.pn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83084"/>
            <a:ext cx="4474845" cy="360870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텍스트 상자 5"/>
          <p:cNvSpPr txBox="1"/>
          <p:nvPr/>
        </p:nvSpPr>
        <p:spPr>
          <a:xfrm>
            <a:off x="5478780" y="2468880"/>
            <a:ext cx="6798849" cy="37888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ko-KR" altLang="en-US" dirty="0" smtClean="0"/>
              <a:t>관찰하고자 하는 </a:t>
            </a:r>
            <a:r>
              <a:rPr kumimoji="1" lang="en-US" altLang="ko-KR" dirty="0" err="1" smtClean="0"/>
              <a:t>Dapp</a:t>
            </a:r>
            <a:r>
              <a:rPr kumimoji="1" lang="en-US" altLang="ko-KR" dirty="0" smtClean="0"/>
              <a:t> </a:t>
            </a:r>
            <a:r>
              <a:rPr kumimoji="1" lang="ko-KR" altLang="en-US" dirty="0" smtClean="0"/>
              <a:t>에서 트랜잭션을 일으킴</a:t>
            </a:r>
            <a:endParaRPr kumimoji="1" lang="en-US" altLang="ko-KR" dirty="0" smtClean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ko-KR" altLang="en-US" dirty="0" smtClean="0"/>
              <a:t>이더리움에 데이터 기록</a:t>
            </a:r>
            <a:endParaRPr kumimoji="1" lang="en-US" altLang="ko-KR" dirty="0" smtClean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ko-KR" dirty="0" smtClean="0"/>
              <a:t>Graph Node</a:t>
            </a:r>
            <a:r>
              <a:rPr kumimoji="1" lang="ko-KR" altLang="en-US" dirty="0" smtClean="0"/>
              <a:t>에서 블록을 지속적으로 관찰</a:t>
            </a:r>
            <a:endParaRPr kumimoji="1" lang="en-US" altLang="ko-KR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ko-KR" dirty="0" smtClean="0"/>
              <a:t>Subgraph</a:t>
            </a:r>
            <a:r>
              <a:rPr kumimoji="1" lang="ko-KR" altLang="en-US" dirty="0" smtClean="0"/>
              <a:t>에 해당되는 이벤트가 발생시 </a:t>
            </a:r>
            <a:r>
              <a:rPr kumimoji="1" lang="en-US" altLang="ko-KR" dirty="0" smtClean="0"/>
              <a:t>Mapping Handler </a:t>
            </a:r>
            <a:r>
              <a:rPr kumimoji="1" lang="ko-KR" altLang="en-US" dirty="0" smtClean="0"/>
              <a:t>실행</a:t>
            </a:r>
            <a:endParaRPr kumimoji="1" lang="en-US" altLang="ko-KR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ko-KR" dirty="0" smtClean="0"/>
              <a:t>Mapping Handler</a:t>
            </a:r>
            <a:r>
              <a:rPr kumimoji="1" lang="ko-KR" altLang="en-US" dirty="0" smtClean="0"/>
              <a:t>로 정제된 데이터가 </a:t>
            </a:r>
            <a:r>
              <a:rPr kumimoji="1" lang="en-US" altLang="ko-KR" dirty="0" smtClean="0"/>
              <a:t>Graph Node</a:t>
            </a:r>
            <a:r>
              <a:rPr kumimoji="1" lang="ko-KR" altLang="en-US" dirty="0" smtClean="0"/>
              <a:t>를 통해 저장됨</a:t>
            </a:r>
            <a:endParaRPr kumimoji="1" lang="en-US" altLang="ko-KR" dirty="0" smtClean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ko-KR" dirty="0" smtClean="0"/>
              <a:t>1~5</a:t>
            </a:r>
            <a:r>
              <a:rPr kumimoji="1" lang="ko-KR" altLang="en-US" dirty="0" smtClean="0"/>
              <a:t>과정으로 인덱싱된 데이터는 </a:t>
            </a:r>
            <a:r>
              <a:rPr kumimoji="1" lang="en-US" altLang="ko-KR" dirty="0" smtClean="0"/>
              <a:t/>
            </a:r>
            <a:br>
              <a:rPr kumimoji="1" lang="en-US" altLang="ko-KR" dirty="0" smtClean="0"/>
            </a:br>
            <a:r>
              <a:rPr kumimoji="1" lang="en-US" altLang="ko-KR" dirty="0" err="1" smtClean="0"/>
              <a:t>GraphQL</a:t>
            </a:r>
            <a:r>
              <a:rPr kumimoji="1" lang="en-US" altLang="ko-KR" dirty="0" smtClean="0"/>
              <a:t> endpoint</a:t>
            </a:r>
            <a:r>
              <a:rPr kumimoji="1" lang="ko-KR" altLang="en-US" dirty="0" smtClean="0"/>
              <a:t>로 빠르게 접근 가능</a:t>
            </a:r>
            <a:endParaRPr kumimoji="1" lang="en-US" altLang="ko-KR" dirty="0" smtClean="0"/>
          </a:p>
          <a:p>
            <a:pPr marL="342900" indent="-342900">
              <a:lnSpc>
                <a:spcPct val="150000"/>
              </a:lnSpc>
              <a:buAutoNum type="arabicPeriod"/>
            </a:pPr>
            <a:endParaRPr kumimoji="1" lang="en-US" altLang="ko-KR" dirty="0" smtClean="0"/>
          </a:p>
          <a:p>
            <a:pPr marL="342900" indent="-342900">
              <a:lnSpc>
                <a:spcPct val="150000"/>
              </a:lnSpc>
              <a:buAutoNum type="arabicPeriod"/>
            </a:pPr>
            <a:endParaRPr kumimoji="1" lang="en-US" altLang="ko-KR" dirty="0" smtClean="0"/>
          </a:p>
        </p:txBody>
      </p:sp>
      <p:sp>
        <p:nvSpPr>
          <p:cNvPr id="3" name="텍스트 상자 2"/>
          <p:cNvSpPr txBox="1"/>
          <p:nvPr/>
        </p:nvSpPr>
        <p:spPr>
          <a:xfrm>
            <a:off x="685800" y="5888406"/>
            <a:ext cx="5045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/>
              <a:t>https://</a:t>
            </a:r>
            <a:r>
              <a:rPr kumimoji="1" lang="en-US" altLang="ko-KR" dirty="0" err="1"/>
              <a:t>thegraph.com</a:t>
            </a:r>
            <a:r>
              <a:rPr kumimoji="1" lang="en-US" altLang="ko-KR" dirty="0"/>
              <a:t>/docs/</a:t>
            </a:r>
            <a:r>
              <a:rPr kumimoji="1" lang="en-US" altLang="ko-KR" dirty="0" err="1"/>
              <a:t>en</a:t>
            </a:r>
            <a:r>
              <a:rPr kumimoji="1" lang="en-US" altLang="ko-KR" dirty="0"/>
              <a:t>/about/introduction/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6535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280459"/>
            <a:ext cx="10515600" cy="464608"/>
          </a:xfrm>
        </p:spPr>
        <p:txBody>
          <a:bodyPr>
            <a:normAutofit fontScale="90000"/>
          </a:bodyPr>
          <a:lstStyle/>
          <a:p>
            <a:r>
              <a:rPr lang="en-US" altLang="ko-KR" b="1" dirty="0" smtClean="0"/>
              <a:t>Ecosystem of Graph Network </a:t>
            </a:r>
            <a:endParaRPr lang="ko-KR" altLang="en-US" b="1" dirty="0"/>
          </a:p>
        </p:txBody>
      </p:sp>
      <p:grpSp>
        <p:nvGrpSpPr>
          <p:cNvPr id="9" name="그룹 8"/>
          <p:cNvGrpSpPr/>
          <p:nvPr/>
        </p:nvGrpSpPr>
        <p:grpSpPr>
          <a:xfrm>
            <a:off x="5303304" y="4528291"/>
            <a:ext cx="1105331" cy="1646952"/>
            <a:chOff x="1490980" y="2246392"/>
            <a:chExt cx="1105331" cy="1646952"/>
          </a:xfrm>
        </p:grpSpPr>
        <p:sp>
          <p:nvSpPr>
            <p:cNvPr id="10" name="텍스트 상자 9"/>
            <p:cNvSpPr txBox="1"/>
            <p:nvPr/>
          </p:nvSpPr>
          <p:spPr>
            <a:xfrm>
              <a:off x="1604848" y="3524012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ko-KR" altLang="en-US" dirty="0" smtClean="0"/>
                <a:t>위임자</a:t>
              </a:r>
              <a:endParaRPr kumimoji="1" lang="ko-KR" altLang="en-US" dirty="0"/>
            </a:p>
          </p:txBody>
        </p:sp>
        <p:pic>
          <p:nvPicPr>
            <p:cNvPr id="11" name="그림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0980" y="2246392"/>
              <a:ext cx="1105331" cy="1305343"/>
            </a:xfrm>
            <a:prstGeom prst="rect">
              <a:avLst/>
            </a:prstGeom>
          </p:spPr>
        </p:pic>
      </p:grpSp>
      <p:grpSp>
        <p:nvGrpSpPr>
          <p:cNvPr id="24" name="그룹 23"/>
          <p:cNvGrpSpPr/>
          <p:nvPr/>
        </p:nvGrpSpPr>
        <p:grpSpPr>
          <a:xfrm>
            <a:off x="9253607" y="2419688"/>
            <a:ext cx="1811453" cy="2293269"/>
            <a:chOff x="9847148" y="2643472"/>
            <a:chExt cx="1811453" cy="2293269"/>
          </a:xfrm>
        </p:grpSpPr>
        <p:pic>
          <p:nvPicPr>
            <p:cNvPr id="23" name="그림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2601" y="2643472"/>
              <a:ext cx="1016000" cy="699541"/>
            </a:xfrm>
            <a:prstGeom prst="rect">
              <a:avLst/>
            </a:prstGeom>
          </p:spPr>
        </p:pic>
        <p:grpSp>
          <p:nvGrpSpPr>
            <p:cNvPr id="12" name="그룹 11"/>
            <p:cNvGrpSpPr/>
            <p:nvPr/>
          </p:nvGrpSpPr>
          <p:grpSpPr>
            <a:xfrm>
              <a:off x="9847148" y="3289789"/>
              <a:ext cx="1105331" cy="1646952"/>
              <a:chOff x="1490980" y="2246392"/>
              <a:chExt cx="1105331" cy="1646952"/>
            </a:xfrm>
          </p:grpSpPr>
          <p:sp>
            <p:nvSpPr>
              <p:cNvPr id="13" name="텍스트 상자 12"/>
              <p:cNvSpPr txBox="1"/>
              <p:nvPr/>
            </p:nvSpPr>
            <p:spPr>
              <a:xfrm>
                <a:off x="1604848" y="3524012"/>
                <a:ext cx="8771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ko-KR" altLang="en-US" dirty="0" smtClean="0"/>
                  <a:t>인덱서</a:t>
                </a:r>
                <a:endParaRPr kumimoji="1" lang="ko-KR" altLang="en-US" dirty="0"/>
              </a:p>
            </p:txBody>
          </p:sp>
          <p:pic>
            <p:nvPicPr>
              <p:cNvPr id="14" name="그림 1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0980" y="2246392"/>
                <a:ext cx="1105331" cy="1305343"/>
              </a:xfrm>
              <a:prstGeom prst="rect">
                <a:avLst/>
              </a:prstGeom>
            </p:spPr>
          </p:pic>
        </p:grpSp>
      </p:grpSp>
      <p:grpSp>
        <p:nvGrpSpPr>
          <p:cNvPr id="19" name="그룹 18"/>
          <p:cNvGrpSpPr/>
          <p:nvPr/>
        </p:nvGrpSpPr>
        <p:grpSpPr>
          <a:xfrm>
            <a:off x="5300639" y="1176490"/>
            <a:ext cx="2055314" cy="1889515"/>
            <a:chOff x="5483519" y="1176490"/>
            <a:chExt cx="2055314" cy="1889515"/>
          </a:xfrm>
        </p:grpSpPr>
        <p:grpSp>
          <p:nvGrpSpPr>
            <p:cNvPr id="15" name="그룹 14"/>
            <p:cNvGrpSpPr/>
            <p:nvPr/>
          </p:nvGrpSpPr>
          <p:grpSpPr>
            <a:xfrm>
              <a:off x="5483519" y="1419053"/>
              <a:ext cx="1107996" cy="1646952"/>
              <a:chOff x="1490548" y="2246392"/>
              <a:chExt cx="1107996" cy="1646952"/>
            </a:xfrm>
          </p:grpSpPr>
          <p:sp>
            <p:nvSpPr>
              <p:cNvPr id="16" name="텍스트 상자 15"/>
              <p:cNvSpPr txBox="1"/>
              <p:nvPr/>
            </p:nvSpPr>
            <p:spPr>
              <a:xfrm>
                <a:off x="1490548" y="3524012"/>
                <a:ext cx="11079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ko-KR" altLang="en-US" dirty="0" smtClean="0"/>
                  <a:t>큐레이터</a:t>
                </a:r>
                <a:endParaRPr kumimoji="1" lang="ko-KR" altLang="en-US" dirty="0"/>
              </a:p>
            </p:txBody>
          </p:sp>
          <p:pic>
            <p:nvPicPr>
              <p:cNvPr id="17" name="그림 1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0980" y="2246392"/>
                <a:ext cx="1105331" cy="1305343"/>
              </a:xfrm>
              <a:prstGeom prst="rect">
                <a:avLst/>
              </a:prstGeom>
            </p:spPr>
          </p:pic>
        </p:grpSp>
        <p:pic>
          <p:nvPicPr>
            <p:cNvPr id="18" name="그림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9282" y="1176490"/>
              <a:ext cx="949551" cy="846198"/>
            </a:xfrm>
            <a:prstGeom prst="rect">
              <a:avLst/>
            </a:prstGeom>
          </p:spPr>
        </p:pic>
      </p:grpSp>
      <p:grpSp>
        <p:nvGrpSpPr>
          <p:cNvPr id="21" name="그룹 20"/>
          <p:cNvGrpSpPr/>
          <p:nvPr/>
        </p:nvGrpSpPr>
        <p:grpSpPr>
          <a:xfrm>
            <a:off x="1239520" y="2643472"/>
            <a:ext cx="1580106" cy="2069485"/>
            <a:chOff x="1239520" y="2643472"/>
            <a:chExt cx="1580106" cy="2069485"/>
          </a:xfrm>
        </p:grpSpPr>
        <p:grpSp>
          <p:nvGrpSpPr>
            <p:cNvPr id="8" name="그룹 7"/>
            <p:cNvGrpSpPr/>
            <p:nvPr/>
          </p:nvGrpSpPr>
          <p:grpSpPr>
            <a:xfrm>
              <a:off x="1239520" y="3066005"/>
              <a:ext cx="1105331" cy="1646952"/>
              <a:chOff x="1490980" y="2246392"/>
              <a:chExt cx="1105331" cy="1646952"/>
            </a:xfrm>
          </p:grpSpPr>
          <p:sp>
            <p:nvSpPr>
              <p:cNvPr id="4" name="텍스트 상자 3"/>
              <p:cNvSpPr txBox="1"/>
              <p:nvPr/>
            </p:nvSpPr>
            <p:spPr>
              <a:xfrm>
                <a:off x="1604848" y="3524012"/>
                <a:ext cx="8771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ko-KR" altLang="en-US" dirty="0" smtClean="0"/>
                  <a:t>소비자</a:t>
                </a:r>
                <a:endParaRPr kumimoji="1" lang="ko-KR" altLang="en-US" dirty="0"/>
              </a:p>
            </p:txBody>
          </p:sp>
          <p:pic>
            <p:nvPicPr>
              <p:cNvPr id="7" name="그림 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0980" y="2246392"/>
                <a:ext cx="1105331" cy="1305343"/>
              </a:xfrm>
              <a:prstGeom prst="rect">
                <a:avLst/>
              </a:prstGeom>
            </p:spPr>
          </p:pic>
        </p:grpSp>
        <p:pic>
          <p:nvPicPr>
            <p:cNvPr id="20" name="그림 1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570" y="2643472"/>
              <a:ext cx="715056" cy="845066"/>
            </a:xfrm>
            <a:prstGeom prst="rect">
              <a:avLst/>
            </a:prstGeom>
          </p:spPr>
        </p:pic>
      </p:grpSp>
      <p:cxnSp>
        <p:nvCxnSpPr>
          <p:cNvPr id="28" name="직선 화살표 연결선 27"/>
          <p:cNvCxnSpPr>
            <a:stCxn id="7" idx="3"/>
            <a:endCxn id="17" idx="1"/>
          </p:cNvCxnSpPr>
          <p:nvPr/>
        </p:nvCxnSpPr>
        <p:spPr>
          <a:xfrm flipV="1">
            <a:off x="2344851" y="2071725"/>
            <a:ext cx="2956220" cy="16469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화살표 연결선 30"/>
          <p:cNvCxnSpPr>
            <a:stCxn id="7" idx="3"/>
            <a:endCxn id="14" idx="1"/>
          </p:cNvCxnSpPr>
          <p:nvPr/>
        </p:nvCxnSpPr>
        <p:spPr>
          <a:xfrm>
            <a:off x="2344851" y="3718677"/>
            <a:ext cx="69087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화살표 연결선 32"/>
          <p:cNvCxnSpPr>
            <a:stCxn id="7" idx="3"/>
            <a:endCxn id="11" idx="1"/>
          </p:cNvCxnSpPr>
          <p:nvPr/>
        </p:nvCxnSpPr>
        <p:spPr>
          <a:xfrm>
            <a:off x="2344851" y="3718677"/>
            <a:ext cx="2958453" cy="14622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그림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828" y="2947636"/>
            <a:ext cx="1300978" cy="1537519"/>
          </a:xfrm>
          <a:prstGeom prst="rect">
            <a:avLst/>
          </a:prstGeom>
        </p:spPr>
      </p:pic>
      <p:sp>
        <p:nvSpPr>
          <p:cNvPr id="3" name="텍스트 상자 2"/>
          <p:cNvSpPr txBox="1"/>
          <p:nvPr/>
        </p:nvSpPr>
        <p:spPr>
          <a:xfrm>
            <a:off x="997527" y="141905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b="1" dirty="0" smtClean="0"/>
              <a:t>소비자</a:t>
            </a:r>
            <a:endParaRPr kumimoji="1"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67884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280459"/>
            <a:ext cx="10515600" cy="464608"/>
          </a:xfrm>
        </p:spPr>
        <p:txBody>
          <a:bodyPr>
            <a:normAutofit fontScale="90000"/>
          </a:bodyPr>
          <a:lstStyle/>
          <a:p>
            <a:r>
              <a:rPr lang="en-US" altLang="ko-KR" b="1" dirty="0" smtClean="0"/>
              <a:t>Ecosystem of Graph Network </a:t>
            </a:r>
            <a:endParaRPr lang="ko-KR" altLang="en-US" b="1" dirty="0"/>
          </a:p>
        </p:txBody>
      </p:sp>
      <p:grpSp>
        <p:nvGrpSpPr>
          <p:cNvPr id="9" name="그룹 8"/>
          <p:cNvGrpSpPr/>
          <p:nvPr/>
        </p:nvGrpSpPr>
        <p:grpSpPr>
          <a:xfrm>
            <a:off x="5303304" y="4528291"/>
            <a:ext cx="1105331" cy="1646952"/>
            <a:chOff x="1490980" y="2246392"/>
            <a:chExt cx="1105331" cy="1646952"/>
          </a:xfrm>
        </p:grpSpPr>
        <p:sp>
          <p:nvSpPr>
            <p:cNvPr id="10" name="텍스트 상자 9"/>
            <p:cNvSpPr txBox="1"/>
            <p:nvPr/>
          </p:nvSpPr>
          <p:spPr>
            <a:xfrm>
              <a:off x="1604848" y="3524012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ko-KR" altLang="en-US" dirty="0" smtClean="0"/>
                <a:t>위임자</a:t>
              </a:r>
              <a:endParaRPr kumimoji="1" lang="ko-KR" altLang="en-US" dirty="0"/>
            </a:p>
          </p:txBody>
        </p:sp>
        <p:pic>
          <p:nvPicPr>
            <p:cNvPr id="11" name="그림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0980" y="2246392"/>
              <a:ext cx="1105331" cy="1305343"/>
            </a:xfrm>
            <a:prstGeom prst="rect">
              <a:avLst/>
            </a:prstGeom>
          </p:spPr>
        </p:pic>
      </p:grpSp>
      <p:grpSp>
        <p:nvGrpSpPr>
          <p:cNvPr id="24" name="그룹 23"/>
          <p:cNvGrpSpPr/>
          <p:nvPr/>
        </p:nvGrpSpPr>
        <p:grpSpPr>
          <a:xfrm>
            <a:off x="9253607" y="2419688"/>
            <a:ext cx="1811453" cy="2293269"/>
            <a:chOff x="9847148" y="2643472"/>
            <a:chExt cx="1811453" cy="2293269"/>
          </a:xfrm>
        </p:grpSpPr>
        <p:pic>
          <p:nvPicPr>
            <p:cNvPr id="23" name="그림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2601" y="2643472"/>
              <a:ext cx="1016000" cy="699541"/>
            </a:xfrm>
            <a:prstGeom prst="rect">
              <a:avLst/>
            </a:prstGeom>
          </p:spPr>
        </p:pic>
        <p:grpSp>
          <p:nvGrpSpPr>
            <p:cNvPr id="12" name="그룹 11"/>
            <p:cNvGrpSpPr/>
            <p:nvPr/>
          </p:nvGrpSpPr>
          <p:grpSpPr>
            <a:xfrm>
              <a:off x="9847148" y="3289789"/>
              <a:ext cx="1105331" cy="1646952"/>
              <a:chOff x="1490980" y="2246392"/>
              <a:chExt cx="1105331" cy="1646952"/>
            </a:xfrm>
          </p:grpSpPr>
          <p:sp>
            <p:nvSpPr>
              <p:cNvPr id="13" name="텍스트 상자 12"/>
              <p:cNvSpPr txBox="1"/>
              <p:nvPr/>
            </p:nvSpPr>
            <p:spPr>
              <a:xfrm>
                <a:off x="1604848" y="3524012"/>
                <a:ext cx="8771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ko-KR" altLang="en-US" dirty="0" smtClean="0"/>
                  <a:t>인덱서</a:t>
                </a:r>
                <a:endParaRPr kumimoji="1" lang="ko-KR" altLang="en-US" dirty="0"/>
              </a:p>
            </p:txBody>
          </p:sp>
          <p:pic>
            <p:nvPicPr>
              <p:cNvPr id="14" name="그림 1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0980" y="2246392"/>
                <a:ext cx="1105331" cy="1305343"/>
              </a:xfrm>
              <a:prstGeom prst="rect">
                <a:avLst/>
              </a:prstGeom>
            </p:spPr>
          </p:pic>
        </p:grpSp>
      </p:grpSp>
      <p:grpSp>
        <p:nvGrpSpPr>
          <p:cNvPr id="19" name="그룹 18"/>
          <p:cNvGrpSpPr/>
          <p:nvPr/>
        </p:nvGrpSpPr>
        <p:grpSpPr>
          <a:xfrm>
            <a:off x="5300639" y="1176490"/>
            <a:ext cx="2055314" cy="1889515"/>
            <a:chOff x="5483519" y="1176490"/>
            <a:chExt cx="2055314" cy="1889515"/>
          </a:xfrm>
        </p:grpSpPr>
        <p:grpSp>
          <p:nvGrpSpPr>
            <p:cNvPr id="15" name="그룹 14"/>
            <p:cNvGrpSpPr/>
            <p:nvPr/>
          </p:nvGrpSpPr>
          <p:grpSpPr>
            <a:xfrm>
              <a:off x="5483519" y="1419053"/>
              <a:ext cx="1107996" cy="1646952"/>
              <a:chOff x="1490548" y="2246392"/>
              <a:chExt cx="1107996" cy="1646952"/>
            </a:xfrm>
          </p:grpSpPr>
          <p:sp>
            <p:nvSpPr>
              <p:cNvPr id="16" name="텍스트 상자 15"/>
              <p:cNvSpPr txBox="1"/>
              <p:nvPr/>
            </p:nvSpPr>
            <p:spPr>
              <a:xfrm>
                <a:off x="1490548" y="3524012"/>
                <a:ext cx="11079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ko-KR" altLang="en-US" dirty="0" smtClean="0"/>
                  <a:t>큐레이터</a:t>
                </a:r>
                <a:endParaRPr kumimoji="1" lang="ko-KR" altLang="en-US" dirty="0"/>
              </a:p>
            </p:txBody>
          </p:sp>
          <p:pic>
            <p:nvPicPr>
              <p:cNvPr id="17" name="그림 1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0980" y="2246392"/>
                <a:ext cx="1105331" cy="1305343"/>
              </a:xfrm>
              <a:prstGeom prst="rect">
                <a:avLst/>
              </a:prstGeom>
            </p:spPr>
          </p:pic>
        </p:grpSp>
        <p:pic>
          <p:nvPicPr>
            <p:cNvPr id="18" name="그림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9282" y="1176490"/>
              <a:ext cx="949551" cy="846198"/>
            </a:xfrm>
            <a:prstGeom prst="rect">
              <a:avLst/>
            </a:prstGeom>
          </p:spPr>
        </p:pic>
      </p:grpSp>
      <p:grpSp>
        <p:nvGrpSpPr>
          <p:cNvPr id="21" name="그룹 20"/>
          <p:cNvGrpSpPr/>
          <p:nvPr/>
        </p:nvGrpSpPr>
        <p:grpSpPr>
          <a:xfrm>
            <a:off x="1239520" y="2643472"/>
            <a:ext cx="1580106" cy="2069485"/>
            <a:chOff x="1239520" y="2643472"/>
            <a:chExt cx="1580106" cy="2069485"/>
          </a:xfrm>
        </p:grpSpPr>
        <p:grpSp>
          <p:nvGrpSpPr>
            <p:cNvPr id="8" name="그룹 7"/>
            <p:cNvGrpSpPr/>
            <p:nvPr/>
          </p:nvGrpSpPr>
          <p:grpSpPr>
            <a:xfrm>
              <a:off x="1239520" y="3066005"/>
              <a:ext cx="1105331" cy="1646952"/>
              <a:chOff x="1490980" y="2246392"/>
              <a:chExt cx="1105331" cy="1646952"/>
            </a:xfrm>
          </p:grpSpPr>
          <p:sp>
            <p:nvSpPr>
              <p:cNvPr id="4" name="텍스트 상자 3"/>
              <p:cNvSpPr txBox="1"/>
              <p:nvPr/>
            </p:nvSpPr>
            <p:spPr>
              <a:xfrm>
                <a:off x="1604848" y="3524012"/>
                <a:ext cx="8771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ko-KR" altLang="en-US" dirty="0" smtClean="0"/>
                  <a:t>소비자</a:t>
                </a:r>
                <a:endParaRPr kumimoji="1" lang="ko-KR" altLang="en-US" dirty="0"/>
              </a:p>
            </p:txBody>
          </p:sp>
          <p:pic>
            <p:nvPicPr>
              <p:cNvPr id="7" name="그림 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0980" y="2246392"/>
                <a:ext cx="1105331" cy="1305343"/>
              </a:xfrm>
              <a:prstGeom prst="rect">
                <a:avLst/>
              </a:prstGeom>
            </p:spPr>
          </p:pic>
        </p:grpSp>
        <p:pic>
          <p:nvPicPr>
            <p:cNvPr id="20" name="그림 1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570" y="2643472"/>
              <a:ext cx="715056" cy="845066"/>
            </a:xfrm>
            <a:prstGeom prst="rect">
              <a:avLst/>
            </a:prstGeom>
          </p:spPr>
        </p:pic>
      </p:grpSp>
      <p:cxnSp>
        <p:nvCxnSpPr>
          <p:cNvPr id="35" name="직선 화살표 연결선 34"/>
          <p:cNvCxnSpPr>
            <a:stCxn id="17" idx="3"/>
            <a:endCxn id="14" idx="1"/>
          </p:cNvCxnSpPr>
          <p:nvPr/>
        </p:nvCxnSpPr>
        <p:spPr>
          <a:xfrm>
            <a:off x="6406402" y="2071725"/>
            <a:ext cx="2847205" cy="16469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텍스트 상자 35"/>
          <p:cNvSpPr txBox="1"/>
          <p:nvPr/>
        </p:nvSpPr>
        <p:spPr>
          <a:xfrm>
            <a:off x="6881177" y="2696673"/>
            <a:ext cx="2095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 smtClean="0"/>
              <a:t>Subgraph code </a:t>
            </a:r>
            <a:r>
              <a:rPr kumimoji="1" lang="ko-KR" altLang="en-US" dirty="0" smtClean="0"/>
              <a:t>제공</a:t>
            </a:r>
            <a:endParaRPr kumimoji="1" lang="ko-KR" altLang="en-US" dirty="0"/>
          </a:p>
        </p:txBody>
      </p:sp>
      <p:cxnSp>
        <p:nvCxnSpPr>
          <p:cNvPr id="37" name="직선 화살표 연결선 36"/>
          <p:cNvCxnSpPr>
            <a:endCxn id="17" idx="1"/>
          </p:cNvCxnSpPr>
          <p:nvPr/>
        </p:nvCxnSpPr>
        <p:spPr>
          <a:xfrm flipV="1">
            <a:off x="2344851" y="2071725"/>
            <a:ext cx="2956220" cy="16469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그림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128" y="2643472"/>
            <a:ext cx="549095" cy="648930"/>
          </a:xfrm>
          <a:prstGeom prst="rect">
            <a:avLst/>
          </a:prstGeom>
        </p:spPr>
      </p:pic>
      <p:sp>
        <p:nvSpPr>
          <p:cNvPr id="41" name="텍스트 상자 40"/>
          <p:cNvSpPr txBox="1"/>
          <p:nvPr/>
        </p:nvSpPr>
        <p:spPr>
          <a:xfrm>
            <a:off x="997527" y="141905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b="1" dirty="0" smtClean="0"/>
              <a:t>큐레이터</a:t>
            </a:r>
            <a:endParaRPr kumimoji="1"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03361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280459"/>
            <a:ext cx="10515600" cy="464608"/>
          </a:xfrm>
        </p:spPr>
        <p:txBody>
          <a:bodyPr>
            <a:normAutofit fontScale="90000"/>
          </a:bodyPr>
          <a:lstStyle/>
          <a:p>
            <a:r>
              <a:rPr lang="en-US" altLang="ko-KR" b="1" dirty="0" smtClean="0"/>
              <a:t>Ecosystem of Graph Network </a:t>
            </a:r>
            <a:endParaRPr lang="ko-KR" altLang="en-US" b="1" dirty="0"/>
          </a:p>
        </p:txBody>
      </p:sp>
      <p:grpSp>
        <p:nvGrpSpPr>
          <p:cNvPr id="9" name="그룹 8"/>
          <p:cNvGrpSpPr/>
          <p:nvPr/>
        </p:nvGrpSpPr>
        <p:grpSpPr>
          <a:xfrm>
            <a:off x="5303304" y="4528291"/>
            <a:ext cx="1105331" cy="1646952"/>
            <a:chOff x="1490980" y="2246392"/>
            <a:chExt cx="1105331" cy="1646952"/>
          </a:xfrm>
        </p:grpSpPr>
        <p:sp>
          <p:nvSpPr>
            <p:cNvPr id="10" name="텍스트 상자 9"/>
            <p:cNvSpPr txBox="1"/>
            <p:nvPr/>
          </p:nvSpPr>
          <p:spPr>
            <a:xfrm>
              <a:off x="1604848" y="3524012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ko-KR" altLang="en-US" dirty="0" smtClean="0"/>
                <a:t>위임자</a:t>
              </a:r>
              <a:endParaRPr kumimoji="1" lang="ko-KR" altLang="en-US" dirty="0"/>
            </a:p>
          </p:txBody>
        </p:sp>
        <p:pic>
          <p:nvPicPr>
            <p:cNvPr id="11" name="그림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0980" y="2246392"/>
              <a:ext cx="1105331" cy="1305343"/>
            </a:xfrm>
            <a:prstGeom prst="rect">
              <a:avLst/>
            </a:prstGeom>
          </p:spPr>
        </p:pic>
      </p:grpSp>
      <p:grpSp>
        <p:nvGrpSpPr>
          <p:cNvPr id="24" name="그룹 23"/>
          <p:cNvGrpSpPr/>
          <p:nvPr/>
        </p:nvGrpSpPr>
        <p:grpSpPr>
          <a:xfrm>
            <a:off x="9253607" y="2419688"/>
            <a:ext cx="1811453" cy="2293269"/>
            <a:chOff x="9847148" y="2643472"/>
            <a:chExt cx="1811453" cy="2293269"/>
          </a:xfrm>
        </p:grpSpPr>
        <p:pic>
          <p:nvPicPr>
            <p:cNvPr id="23" name="그림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2601" y="2643472"/>
              <a:ext cx="1016000" cy="699541"/>
            </a:xfrm>
            <a:prstGeom prst="rect">
              <a:avLst/>
            </a:prstGeom>
          </p:spPr>
        </p:pic>
        <p:grpSp>
          <p:nvGrpSpPr>
            <p:cNvPr id="12" name="그룹 11"/>
            <p:cNvGrpSpPr/>
            <p:nvPr/>
          </p:nvGrpSpPr>
          <p:grpSpPr>
            <a:xfrm>
              <a:off x="9847148" y="3289789"/>
              <a:ext cx="1105331" cy="1646952"/>
              <a:chOff x="1490980" y="2246392"/>
              <a:chExt cx="1105331" cy="1646952"/>
            </a:xfrm>
          </p:grpSpPr>
          <p:sp>
            <p:nvSpPr>
              <p:cNvPr id="13" name="텍스트 상자 12"/>
              <p:cNvSpPr txBox="1"/>
              <p:nvPr/>
            </p:nvSpPr>
            <p:spPr>
              <a:xfrm>
                <a:off x="1604848" y="3524012"/>
                <a:ext cx="8771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ko-KR" altLang="en-US" dirty="0" smtClean="0"/>
                  <a:t>인덱서</a:t>
                </a:r>
                <a:endParaRPr kumimoji="1" lang="ko-KR" altLang="en-US" dirty="0"/>
              </a:p>
            </p:txBody>
          </p:sp>
          <p:pic>
            <p:nvPicPr>
              <p:cNvPr id="14" name="그림 1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0980" y="2246392"/>
                <a:ext cx="1105331" cy="1305343"/>
              </a:xfrm>
              <a:prstGeom prst="rect">
                <a:avLst/>
              </a:prstGeom>
            </p:spPr>
          </p:pic>
        </p:grpSp>
      </p:grpSp>
      <p:grpSp>
        <p:nvGrpSpPr>
          <p:cNvPr id="19" name="그룹 18"/>
          <p:cNvGrpSpPr/>
          <p:nvPr/>
        </p:nvGrpSpPr>
        <p:grpSpPr>
          <a:xfrm>
            <a:off x="5300639" y="1176490"/>
            <a:ext cx="2055314" cy="1889515"/>
            <a:chOff x="5483519" y="1176490"/>
            <a:chExt cx="2055314" cy="1889515"/>
          </a:xfrm>
        </p:grpSpPr>
        <p:grpSp>
          <p:nvGrpSpPr>
            <p:cNvPr id="15" name="그룹 14"/>
            <p:cNvGrpSpPr/>
            <p:nvPr/>
          </p:nvGrpSpPr>
          <p:grpSpPr>
            <a:xfrm>
              <a:off x="5483519" y="1419053"/>
              <a:ext cx="1107996" cy="1646952"/>
              <a:chOff x="1490548" y="2246392"/>
              <a:chExt cx="1107996" cy="1646952"/>
            </a:xfrm>
          </p:grpSpPr>
          <p:sp>
            <p:nvSpPr>
              <p:cNvPr id="16" name="텍스트 상자 15"/>
              <p:cNvSpPr txBox="1"/>
              <p:nvPr/>
            </p:nvSpPr>
            <p:spPr>
              <a:xfrm>
                <a:off x="1490548" y="3524012"/>
                <a:ext cx="11079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ko-KR" altLang="en-US" dirty="0" smtClean="0"/>
                  <a:t>큐레이터</a:t>
                </a:r>
                <a:endParaRPr kumimoji="1" lang="ko-KR" altLang="en-US" dirty="0"/>
              </a:p>
            </p:txBody>
          </p:sp>
          <p:pic>
            <p:nvPicPr>
              <p:cNvPr id="17" name="그림 1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0980" y="2246392"/>
                <a:ext cx="1105331" cy="1305343"/>
              </a:xfrm>
              <a:prstGeom prst="rect">
                <a:avLst/>
              </a:prstGeom>
            </p:spPr>
          </p:pic>
        </p:grpSp>
        <p:pic>
          <p:nvPicPr>
            <p:cNvPr id="18" name="그림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9282" y="1176490"/>
              <a:ext cx="949551" cy="846198"/>
            </a:xfrm>
            <a:prstGeom prst="rect">
              <a:avLst/>
            </a:prstGeom>
          </p:spPr>
        </p:pic>
      </p:grpSp>
      <p:grpSp>
        <p:nvGrpSpPr>
          <p:cNvPr id="21" name="그룹 20"/>
          <p:cNvGrpSpPr/>
          <p:nvPr/>
        </p:nvGrpSpPr>
        <p:grpSpPr>
          <a:xfrm>
            <a:off x="1239520" y="2643472"/>
            <a:ext cx="1580106" cy="2069485"/>
            <a:chOff x="1239520" y="2643472"/>
            <a:chExt cx="1580106" cy="2069485"/>
          </a:xfrm>
        </p:grpSpPr>
        <p:grpSp>
          <p:nvGrpSpPr>
            <p:cNvPr id="8" name="그룹 7"/>
            <p:cNvGrpSpPr/>
            <p:nvPr/>
          </p:nvGrpSpPr>
          <p:grpSpPr>
            <a:xfrm>
              <a:off x="1239520" y="3066005"/>
              <a:ext cx="1105331" cy="1646952"/>
              <a:chOff x="1490980" y="2246392"/>
              <a:chExt cx="1105331" cy="1646952"/>
            </a:xfrm>
          </p:grpSpPr>
          <p:sp>
            <p:nvSpPr>
              <p:cNvPr id="4" name="텍스트 상자 3"/>
              <p:cNvSpPr txBox="1"/>
              <p:nvPr/>
            </p:nvSpPr>
            <p:spPr>
              <a:xfrm>
                <a:off x="1604848" y="3524012"/>
                <a:ext cx="8771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ko-KR" altLang="en-US" dirty="0" smtClean="0"/>
                  <a:t>소비자</a:t>
                </a:r>
                <a:endParaRPr kumimoji="1" lang="ko-KR" altLang="en-US" dirty="0"/>
              </a:p>
            </p:txBody>
          </p:sp>
          <p:pic>
            <p:nvPicPr>
              <p:cNvPr id="7" name="그림 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0980" y="2246392"/>
                <a:ext cx="1105331" cy="1305343"/>
              </a:xfrm>
              <a:prstGeom prst="rect">
                <a:avLst/>
              </a:prstGeom>
            </p:spPr>
          </p:pic>
        </p:grpSp>
        <p:pic>
          <p:nvPicPr>
            <p:cNvPr id="20" name="그림 1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570" y="2643472"/>
              <a:ext cx="715056" cy="845066"/>
            </a:xfrm>
            <a:prstGeom prst="rect">
              <a:avLst/>
            </a:prstGeom>
          </p:spPr>
        </p:pic>
      </p:grpSp>
      <p:sp>
        <p:nvSpPr>
          <p:cNvPr id="36" name="텍스트 상자 35"/>
          <p:cNvSpPr txBox="1"/>
          <p:nvPr/>
        </p:nvSpPr>
        <p:spPr>
          <a:xfrm>
            <a:off x="8243834" y="2057863"/>
            <a:ext cx="4001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dirty="0" smtClean="0"/>
              <a:t>큐레이터로부터 받은 </a:t>
            </a:r>
            <a:r>
              <a:rPr kumimoji="1" lang="en-US" altLang="ko-KR" dirty="0" smtClean="0"/>
              <a:t>Subgraph </a:t>
            </a:r>
            <a:r>
              <a:rPr kumimoji="1" lang="ko-KR" altLang="en-US" dirty="0" smtClean="0"/>
              <a:t>인덱싱</a:t>
            </a:r>
            <a:endParaRPr kumimoji="1" lang="en-US" altLang="ko-KR" dirty="0" smtClean="0"/>
          </a:p>
        </p:txBody>
      </p:sp>
      <p:cxnSp>
        <p:nvCxnSpPr>
          <p:cNvPr id="37" name="직선 화살표 연결선 36"/>
          <p:cNvCxnSpPr/>
          <p:nvPr/>
        </p:nvCxnSpPr>
        <p:spPr>
          <a:xfrm>
            <a:off x="2344851" y="3944302"/>
            <a:ext cx="69087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그림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914" y="3753343"/>
            <a:ext cx="343263" cy="405674"/>
          </a:xfrm>
          <a:prstGeom prst="rect">
            <a:avLst/>
          </a:prstGeom>
        </p:spPr>
      </p:pic>
      <p:sp>
        <p:nvSpPr>
          <p:cNvPr id="25" name="텍스트 상자 24"/>
          <p:cNvSpPr txBox="1"/>
          <p:nvPr/>
        </p:nvSpPr>
        <p:spPr>
          <a:xfrm>
            <a:off x="997527" y="141905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b="1" dirty="0" smtClean="0"/>
              <a:t>인덱서</a:t>
            </a:r>
            <a:endParaRPr kumimoji="1" lang="ko-KR" altLang="en-US" b="1" dirty="0"/>
          </a:p>
        </p:txBody>
      </p:sp>
      <p:cxnSp>
        <p:nvCxnSpPr>
          <p:cNvPr id="6" name="직선 화살표 연결선 5"/>
          <p:cNvCxnSpPr/>
          <p:nvPr/>
        </p:nvCxnSpPr>
        <p:spPr>
          <a:xfrm flipH="1">
            <a:off x="2344851" y="3540552"/>
            <a:ext cx="69087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텍스트 상자 21"/>
          <p:cNvSpPr txBox="1"/>
          <p:nvPr/>
        </p:nvSpPr>
        <p:spPr>
          <a:xfrm>
            <a:off x="5139255" y="3340092"/>
            <a:ext cx="1230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mtClean="0"/>
              <a:t>Query data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6148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22278</TotalTime>
  <Words>599</Words>
  <Application>Microsoft Macintosh PowerPoint</Application>
  <PresentationFormat>와이드스크린</PresentationFormat>
  <Paragraphs>162</Paragraphs>
  <Slides>19</Slides>
  <Notes>19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5" baseType="lpstr">
      <vt:lpstr>맑은 고딕</vt:lpstr>
      <vt:lpstr>Calibri</vt:lpstr>
      <vt:lpstr>Calibri Light</vt:lpstr>
      <vt:lpstr>Times New Roman</vt:lpstr>
      <vt:lpstr>Arial</vt:lpstr>
      <vt:lpstr>Office 테마</vt:lpstr>
      <vt:lpstr>The chart page development  for GIST SWAP using The Graph</vt:lpstr>
      <vt:lpstr>Table of Contents</vt:lpstr>
      <vt:lpstr>Introduction</vt:lpstr>
      <vt:lpstr>Introduction</vt:lpstr>
      <vt:lpstr>Introduction</vt:lpstr>
      <vt:lpstr>Ecosystem of Graph Network</vt:lpstr>
      <vt:lpstr>Ecosystem of Graph Network </vt:lpstr>
      <vt:lpstr>Ecosystem of Graph Network </vt:lpstr>
      <vt:lpstr>Ecosystem of Graph Network </vt:lpstr>
      <vt:lpstr>Ecosystem of Graph Network </vt:lpstr>
      <vt:lpstr>Graph Network protocol analysis</vt:lpstr>
      <vt:lpstr>Graph Network protocol analysis</vt:lpstr>
      <vt:lpstr>Indexing data using The Graph</vt:lpstr>
      <vt:lpstr>Indexing data using The Graph</vt:lpstr>
      <vt:lpstr>Indexing data using The Graph</vt:lpstr>
      <vt:lpstr>Indexing data using The Graph</vt:lpstr>
      <vt:lpstr>Indexing data using The Graph</vt:lpstr>
      <vt:lpstr>Conclusion</vt:lpstr>
      <vt:lpstr>PowerPoint 프레젠테이션</vt:lpstr>
    </vt:vector>
  </TitlesOfParts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Microsoft Office 사용자</cp:lastModifiedBy>
  <cp:revision>1657</cp:revision>
  <cp:lastPrinted>2020-12-15T05:22:32Z</cp:lastPrinted>
  <dcterms:created xsi:type="dcterms:W3CDTF">2015-12-29T05:53:02Z</dcterms:created>
  <dcterms:modified xsi:type="dcterms:W3CDTF">2022-06-07T08:29:57Z</dcterms:modified>
</cp:coreProperties>
</file>