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601200" cy="12801600" type="A3"/>
  <p:notesSz cx="6794500" cy="9906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26BAD"/>
    <a:srgbClr val="025C96"/>
    <a:srgbClr val="0070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4660"/>
  </p:normalViewPr>
  <p:slideViewPr>
    <p:cSldViewPr snapToGrid="0">
      <p:cViewPr varScale="1">
        <p:scale>
          <a:sx n="59" d="100"/>
          <a:sy n="59" d="100"/>
        </p:scale>
        <p:origin x="32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ltLang="ko-KR" smtClean="0"/>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ltLang="ko-KR" smtClean="0"/>
              <a:t>Click to edit Master subtitle style</a:t>
            </a:r>
            <a:endParaRPr lang="en-US" dirty="0"/>
          </a:p>
        </p:txBody>
      </p:sp>
      <p:sp>
        <p:nvSpPr>
          <p:cNvPr id="4" name="Date Placeholder 3"/>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259412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4" name="Date Placeholder 3"/>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156972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ltLang="ko-KR" smtClean="0"/>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4" name="Date Placeholder 3"/>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2048691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dirty="0"/>
          </a:p>
        </p:txBody>
      </p:sp>
      <p:sp>
        <p:nvSpPr>
          <p:cNvPr id="3" name="Content Placeholder 2"/>
          <p:cNvSpPr>
            <a:spLocks noGrp="1"/>
          </p:cNvSpPr>
          <p:nvPr>
            <p:ph idx="1"/>
          </p:nvPr>
        </p:nvSpPr>
        <p:spPr/>
        <p:txBody>
          <a:bodyPr/>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4" name="Date Placeholder 3"/>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229104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ltLang="ko-KR" smtClean="0"/>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ltLang="ko-KR" smtClean="0"/>
              <a:t>Edit Master text styles</a:t>
            </a:r>
          </a:p>
        </p:txBody>
      </p:sp>
      <p:sp>
        <p:nvSpPr>
          <p:cNvPr id="4" name="Date Placeholder 3"/>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3009142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5" name="Date Placeholder 4"/>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83215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ltLang="ko-KR" smtClean="0"/>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ltLang="ko-KR" smtClean="0"/>
              <a:t>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ltLang="ko-KR" smtClean="0"/>
              <a:t>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7" name="Date Placeholder 6"/>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2500854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mtClean="0"/>
              <a:t>Click to edit Master title style</a:t>
            </a:r>
            <a:endParaRPr lang="en-US" dirty="0"/>
          </a:p>
        </p:txBody>
      </p:sp>
      <p:sp>
        <p:nvSpPr>
          <p:cNvPr id="3" name="Date Placeholder 2"/>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406760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4043535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ltLang="ko-KR" smtClean="0"/>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ltLang="ko-KR" smtClean="0"/>
              <a:t>Edit Master text styles</a:t>
            </a:r>
          </a:p>
        </p:txBody>
      </p:sp>
      <p:sp>
        <p:nvSpPr>
          <p:cNvPr id="5" name="Date Placeholder 4"/>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380238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ltLang="ko-KR" smtClean="0"/>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ltLang="ko-KR" smtClean="0"/>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ltLang="ko-KR" smtClean="0"/>
              <a:t>Edit Master text styles</a:t>
            </a:r>
          </a:p>
        </p:txBody>
      </p:sp>
      <p:sp>
        <p:nvSpPr>
          <p:cNvPr id="5" name="Date Placeholder 4"/>
          <p:cNvSpPr>
            <a:spLocks noGrp="1"/>
          </p:cNvSpPr>
          <p:nvPr>
            <p:ph type="dt" sz="half" idx="10"/>
          </p:nvPr>
        </p:nvSpPr>
        <p:spPr/>
        <p:txBody>
          <a:bodyPr/>
          <a:lstStyle/>
          <a:p>
            <a:fld id="{ABBF283F-6133-4DFB-B8DD-C0D94F873EF2}" type="datetimeFigureOut">
              <a:rPr lang="ko-KR" altLang="en-US" smtClean="0"/>
              <a:t>2018-02-02</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410471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ltLang="ko-KR" smtClean="0"/>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ltLang="ko-KR" smtClean="0"/>
              <a:t>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ABBF283F-6133-4DFB-B8DD-C0D94F873EF2}" type="datetimeFigureOut">
              <a:rPr lang="ko-KR" altLang="en-US" smtClean="0"/>
              <a:t>2018-02-02</a:t>
            </a:fld>
            <a:endParaRPr lang="ko-KR"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1BD9F4F3-F152-4B0D-8691-96EE7B9DBB3A}" type="slidenum">
              <a:rPr lang="ko-KR" altLang="en-US" smtClean="0"/>
              <a:t>‹#›</a:t>
            </a:fld>
            <a:endParaRPr lang="ko-KR" altLang="en-US"/>
          </a:p>
        </p:txBody>
      </p:sp>
    </p:spTree>
    <p:extLst>
      <p:ext uri="{BB962C8B-B14F-4D97-AF65-F5344CB8AC3E}">
        <p14:creationId xmlns:p14="http://schemas.microsoft.com/office/powerpoint/2010/main" val="794635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1"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1"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1"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1"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1"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1"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1"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1"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1"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1"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1" hangingPunct="1">
        <a:defRPr sz="1890" kern="1200">
          <a:solidFill>
            <a:schemeClr val="tx1"/>
          </a:solidFill>
          <a:latin typeface="+mn-lt"/>
          <a:ea typeface="+mn-ea"/>
          <a:cs typeface="+mn-cs"/>
        </a:defRPr>
      </a:lvl1pPr>
      <a:lvl2pPr marL="480060" algn="l" defTabSz="960120" rtl="0" eaLnBrk="1" latinLnBrk="1" hangingPunct="1">
        <a:defRPr sz="1890" kern="1200">
          <a:solidFill>
            <a:schemeClr val="tx1"/>
          </a:solidFill>
          <a:latin typeface="+mn-lt"/>
          <a:ea typeface="+mn-ea"/>
          <a:cs typeface="+mn-cs"/>
        </a:defRPr>
      </a:lvl2pPr>
      <a:lvl3pPr marL="960120" algn="l" defTabSz="960120" rtl="0" eaLnBrk="1" latinLnBrk="1" hangingPunct="1">
        <a:defRPr sz="1890" kern="1200">
          <a:solidFill>
            <a:schemeClr val="tx1"/>
          </a:solidFill>
          <a:latin typeface="+mn-lt"/>
          <a:ea typeface="+mn-ea"/>
          <a:cs typeface="+mn-cs"/>
        </a:defRPr>
      </a:lvl3pPr>
      <a:lvl4pPr marL="1440180" algn="l" defTabSz="960120" rtl="0" eaLnBrk="1" latinLnBrk="1" hangingPunct="1">
        <a:defRPr sz="1890" kern="1200">
          <a:solidFill>
            <a:schemeClr val="tx1"/>
          </a:solidFill>
          <a:latin typeface="+mn-lt"/>
          <a:ea typeface="+mn-ea"/>
          <a:cs typeface="+mn-cs"/>
        </a:defRPr>
      </a:lvl4pPr>
      <a:lvl5pPr marL="1920240" algn="l" defTabSz="960120" rtl="0" eaLnBrk="1" latinLnBrk="1" hangingPunct="1">
        <a:defRPr sz="1890" kern="1200">
          <a:solidFill>
            <a:schemeClr val="tx1"/>
          </a:solidFill>
          <a:latin typeface="+mn-lt"/>
          <a:ea typeface="+mn-ea"/>
          <a:cs typeface="+mn-cs"/>
        </a:defRPr>
      </a:lvl5pPr>
      <a:lvl6pPr marL="2400300" algn="l" defTabSz="960120" rtl="0" eaLnBrk="1" latinLnBrk="1" hangingPunct="1">
        <a:defRPr sz="1890" kern="1200">
          <a:solidFill>
            <a:schemeClr val="tx1"/>
          </a:solidFill>
          <a:latin typeface="+mn-lt"/>
          <a:ea typeface="+mn-ea"/>
          <a:cs typeface="+mn-cs"/>
        </a:defRPr>
      </a:lvl6pPr>
      <a:lvl7pPr marL="2880360" algn="l" defTabSz="960120" rtl="0" eaLnBrk="1" latinLnBrk="1" hangingPunct="1">
        <a:defRPr sz="1890" kern="1200">
          <a:solidFill>
            <a:schemeClr val="tx1"/>
          </a:solidFill>
          <a:latin typeface="+mn-lt"/>
          <a:ea typeface="+mn-ea"/>
          <a:cs typeface="+mn-cs"/>
        </a:defRPr>
      </a:lvl7pPr>
      <a:lvl8pPr marL="3360420" algn="l" defTabSz="960120" rtl="0" eaLnBrk="1" latinLnBrk="1" hangingPunct="1">
        <a:defRPr sz="1890" kern="1200">
          <a:solidFill>
            <a:schemeClr val="tx1"/>
          </a:solidFill>
          <a:latin typeface="+mn-lt"/>
          <a:ea typeface="+mn-ea"/>
          <a:cs typeface="+mn-cs"/>
        </a:defRPr>
      </a:lvl8pPr>
      <a:lvl9pPr marL="3840480" algn="l" defTabSz="960120" rtl="0" eaLnBrk="1" latinLnBrk="1"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40000"/>
                <a:lumOff val="60000"/>
                <a:alpha val="50000"/>
              </a:schemeClr>
            </a:gs>
            <a:gs pos="49000">
              <a:schemeClr val="accent1">
                <a:lumMod val="99000"/>
                <a:lumOff val="1000"/>
              </a:schemeClr>
            </a:gs>
            <a:gs pos="86000">
              <a:schemeClr val="accent1">
                <a:lumMod val="60000"/>
              </a:schemeClr>
            </a:gs>
          </a:gsLst>
          <a:lin ang="16200000" scaled="0"/>
        </a:gradFill>
        <a:effectLst/>
      </p:bgPr>
    </p:bg>
    <p:spTree>
      <p:nvGrpSpPr>
        <p:cNvPr id="1" name=""/>
        <p:cNvGrpSpPr/>
        <p:nvPr/>
      </p:nvGrpSpPr>
      <p:grpSpPr>
        <a:xfrm>
          <a:off x="0" y="0"/>
          <a:ext cx="0" cy="0"/>
          <a:chOff x="0" y="0"/>
          <a:chExt cx="0" cy="0"/>
        </a:xfrm>
      </p:grpSpPr>
      <p:sp>
        <p:nvSpPr>
          <p:cNvPr id="2" name="Rectangle 1"/>
          <p:cNvSpPr/>
          <p:nvPr/>
        </p:nvSpPr>
        <p:spPr>
          <a:xfrm>
            <a:off x="541746" y="409817"/>
            <a:ext cx="7379200" cy="646331"/>
          </a:xfrm>
          <a:prstGeom prst="rect">
            <a:avLst/>
          </a:prstGeom>
        </p:spPr>
        <p:txBody>
          <a:bodyPr wrap="none">
            <a:spAutoFit/>
          </a:bodyPr>
          <a:lstStyle/>
          <a:p>
            <a:r>
              <a:rPr lang="en-US" altLang="ko-KR" sz="3600" b="1" dirty="0" err="1">
                <a:solidFill>
                  <a:srgbClr val="FFFF00"/>
                </a:solidFill>
                <a:effectLst>
                  <a:outerShdw blurRad="38100" dist="38100" dir="2700000" algn="tl">
                    <a:srgbClr val="000000">
                      <a:alpha val="43137"/>
                    </a:srgbClr>
                  </a:outerShdw>
                </a:effectLst>
                <a:latin typeface="Helvetica-Bold"/>
              </a:rPr>
              <a:t>Blockchain</a:t>
            </a:r>
            <a:r>
              <a:rPr lang="en-US" altLang="ko-KR" sz="3600" b="1" dirty="0">
                <a:solidFill>
                  <a:srgbClr val="FFFF00"/>
                </a:solidFill>
                <a:effectLst>
                  <a:outerShdw blurRad="38100" dist="38100" dir="2700000" algn="tl">
                    <a:srgbClr val="000000">
                      <a:alpha val="43137"/>
                    </a:srgbClr>
                  </a:outerShdw>
                </a:effectLst>
                <a:latin typeface="Helvetica-Bold"/>
              </a:rPr>
              <a:t> </a:t>
            </a:r>
            <a:r>
              <a:rPr lang="en-US" altLang="ko-KR" sz="3600" b="1" dirty="0" smtClean="0">
                <a:solidFill>
                  <a:srgbClr val="FFFF00"/>
                </a:solidFill>
                <a:effectLst>
                  <a:outerShdw blurRad="38100" dist="38100" dir="2700000" algn="tl">
                    <a:srgbClr val="000000">
                      <a:alpha val="43137"/>
                    </a:srgbClr>
                  </a:outerShdw>
                </a:effectLst>
                <a:latin typeface="Helvetica-Bold"/>
              </a:rPr>
              <a:t>and Cryptocurrencies</a:t>
            </a:r>
            <a:endParaRPr lang="ko-KR" altLang="en-US" sz="3600" dirty="0">
              <a:solidFill>
                <a:srgbClr val="FFFF00"/>
              </a:solidFill>
              <a:effectLst>
                <a:outerShdw blurRad="38100" dist="38100" dir="2700000" algn="tl">
                  <a:srgbClr val="000000">
                    <a:alpha val="43137"/>
                  </a:srgbClr>
                </a:outerShdw>
              </a:effectLst>
            </a:endParaRPr>
          </a:p>
        </p:txBody>
      </p:sp>
      <p:cxnSp>
        <p:nvCxnSpPr>
          <p:cNvPr id="34" name="Straight Connector 33"/>
          <p:cNvCxnSpPr/>
          <p:nvPr/>
        </p:nvCxnSpPr>
        <p:spPr>
          <a:xfrm>
            <a:off x="736110" y="1048387"/>
            <a:ext cx="808404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54465" y="1117503"/>
            <a:ext cx="808404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03744" y="5057825"/>
            <a:ext cx="9235849" cy="584775"/>
          </a:xfrm>
          <a:prstGeom prst="rect">
            <a:avLst/>
          </a:prstGeom>
        </p:spPr>
        <p:txBody>
          <a:bodyPr wrap="square">
            <a:spAutoFit/>
          </a:bodyPr>
          <a:lstStyle/>
          <a:p>
            <a:r>
              <a:rPr lang="ko-KR" altLang="en-US" sz="3200" i="1" dirty="0">
                <a:solidFill>
                  <a:srgbClr val="FFFF00"/>
                </a:solidFill>
                <a:effectLst>
                  <a:outerShdw blurRad="38100" dist="38100" dir="2700000" algn="tl">
                    <a:srgbClr val="000000">
                      <a:alpha val="43137"/>
                    </a:srgbClr>
                  </a:outerShdw>
                </a:effectLst>
              </a:rPr>
              <a:t>A New Paradigm to Lead the </a:t>
            </a:r>
            <a:r>
              <a:rPr lang="en-US" altLang="ko-KR" sz="3200" i="1" dirty="0" smtClean="0">
                <a:solidFill>
                  <a:srgbClr val="FFFF00"/>
                </a:solidFill>
                <a:effectLst>
                  <a:outerShdw blurRad="38100" dist="38100" dir="2700000" algn="tl">
                    <a:srgbClr val="000000">
                      <a:alpha val="43137"/>
                    </a:srgbClr>
                  </a:outerShdw>
                </a:effectLst>
              </a:rPr>
              <a:t>4</a:t>
            </a:r>
            <a:r>
              <a:rPr lang="ko-KR" altLang="en-US" sz="3200" i="1" dirty="0" smtClean="0">
                <a:solidFill>
                  <a:srgbClr val="FFFF00"/>
                </a:solidFill>
                <a:effectLst>
                  <a:outerShdw blurRad="38100" dist="38100" dir="2700000" algn="tl">
                    <a:srgbClr val="000000">
                      <a:alpha val="43137"/>
                    </a:srgbClr>
                  </a:outerShdw>
                </a:effectLst>
              </a:rPr>
              <a:t>th </a:t>
            </a:r>
            <a:r>
              <a:rPr lang="ko-KR" altLang="en-US" sz="3200" i="1" dirty="0">
                <a:solidFill>
                  <a:srgbClr val="FFFF00"/>
                </a:solidFill>
                <a:effectLst>
                  <a:outerShdw blurRad="38100" dist="38100" dir="2700000" algn="tl">
                    <a:srgbClr val="000000">
                      <a:alpha val="43137"/>
                    </a:srgbClr>
                  </a:outerShdw>
                </a:effectLst>
              </a:rPr>
              <a:t>Industrial </a:t>
            </a:r>
            <a:r>
              <a:rPr lang="ko-KR" altLang="en-US" sz="3200" i="1" dirty="0" smtClean="0">
                <a:solidFill>
                  <a:srgbClr val="FFFF00"/>
                </a:solidFill>
                <a:effectLst>
                  <a:outerShdw blurRad="38100" dist="38100" dir="2700000" algn="tl">
                    <a:srgbClr val="000000">
                      <a:alpha val="43137"/>
                    </a:srgbClr>
                  </a:outerShdw>
                </a:effectLst>
              </a:rPr>
              <a:t>Revolution</a:t>
            </a:r>
            <a:r>
              <a:rPr lang="en-US" altLang="ko-KR" sz="3200" i="1" dirty="0" smtClean="0">
                <a:solidFill>
                  <a:srgbClr val="FFFF00"/>
                </a:solidFill>
                <a:effectLst>
                  <a:outerShdw blurRad="38100" dist="38100" dir="2700000" algn="tl">
                    <a:srgbClr val="000000">
                      <a:alpha val="43137"/>
                    </a:srgbClr>
                  </a:outerShdw>
                </a:effectLst>
              </a:rPr>
              <a:t>!</a:t>
            </a:r>
            <a:endParaRPr lang="ko-KR" altLang="en-US" sz="3200" i="1" dirty="0">
              <a:solidFill>
                <a:srgbClr val="FFFF00"/>
              </a:solidFill>
              <a:effectLst>
                <a:outerShdw blurRad="38100" dist="38100" dir="2700000" algn="tl">
                  <a:srgbClr val="000000">
                    <a:alpha val="43137"/>
                  </a:srgbClr>
                </a:outerShdw>
              </a:effectLst>
            </a:endParaRPr>
          </a:p>
        </p:txBody>
      </p:sp>
      <p:sp>
        <p:nvSpPr>
          <p:cNvPr id="50" name="TextBox 49"/>
          <p:cNvSpPr txBox="1"/>
          <p:nvPr/>
        </p:nvSpPr>
        <p:spPr>
          <a:xfrm>
            <a:off x="338213" y="6177746"/>
            <a:ext cx="3575879" cy="5016758"/>
          </a:xfrm>
          <a:prstGeom prst="rect">
            <a:avLst/>
          </a:prstGeom>
          <a:noFill/>
        </p:spPr>
        <p:txBody>
          <a:bodyPr wrap="square" rtlCol="0">
            <a:spAutoFit/>
          </a:bodyPr>
          <a:lstStyle/>
          <a:p>
            <a:pPr marL="285750" indent="-285750">
              <a:buFont typeface="Arial" panose="020B0604020202020204" pitchFamily="34" charset="0"/>
              <a:buChar char="•"/>
            </a:pPr>
            <a:r>
              <a:rPr lang="en-US" altLang="ko-KR" sz="2000" b="1" dirty="0" smtClean="0">
                <a:solidFill>
                  <a:srgbClr val="002060"/>
                </a:solidFill>
                <a:sym typeface="Wingdings" panose="05000000000000000000" pitchFamily="2" charset="2"/>
              </a:rPr>
              <a:t>EECS</a:t>
            </a:r>
            <a:r>
              <a:rPr lang="en-US" altLang="ko-KR" sz="2000" b="1" dirty="0">
                <a:solidFill>
                  <a:srgbClr val="002060"/>
                </a:solidFill>
                <a:sym typeface="Wingdings" panose="05000000000000000000" pitchFamily="2" charset="2"/>
              </a:rPr>
              <a:t> </a:t>
            </a:r>
            <a:r>
              <a:rPr lang="en-US" altLang="ko-KR" sz="2000" b="1" dirty="0" smtClean="0">
                <a:solidFill>
                  <a:srgbClr val="002060"/>
                </a:solidFill>
                <a:sym typeface="Wingdings" panose="05000000000000000000" pitchFamily="2" charset="2"/>
              </a:rPr>
              <a:t>Special Topics </a:t>
            </a:r>
            <a:r>
              <a:rPr lang="en-US" altLang="ko-KR" sz="2000" b="1" dirty="0">
                <a:solidFill>
                  <a:srgbClr val="002060"/>
                </a:solidFill>
                <a:sym typeface="Wingdings" panose="05000000000000000000" pitchFamily="2" charset="2"/>
              </a:rPr>
              <a:t>Course </a:t>
            </a:r>
            <a:endParaRPr lang="en-US" altLang="ko-KR" sz="2000" b="1" dirty="0" smtClean="0">
              <a:solidFill>
                <a:srgbClr val="002060"/>
              </a:solidFill>
              <a:sym typeface="Wingdings" panose="05000000000000000000" pitchFamily="2" charset="2"/>
            </a:endParaRPr>
          </a:p>
          <a:p>
            <a:r>
              <a:rPr lang="en-US" altLang="ko-KR" sz="2000" b="1" dirty="0" smtClean="0">
                <a:solidFill>
                  <a:srgbClr val="002060"/>
                </a:solidFill>
                <a:sym typeface="Wingdings" panose="05000000000000000000" pitchFamily="2" charset="2"/>
              </a:rPr>
              <a:t>     Course </a:t>
            </a:r>
            <a:r>
              <a:rPr lang="en-US" altLang="ko-KR" sz="2000" b="1" dirty="0">
                <a:solidFill>
                  <a:srgbClr val="002060"/>
                </a:solidFill>
                <a:sym typeface="Wingdings" panose="05000000000000000000" pitchFamily="2" charset="2"/>
              </a:rPr>
              <a:t>No. EC 8401-01</a:t>
            </a:r>
            <a:endParaRPr lang="en-US" altLang="ko-KR" sz="2000" b="1" dirty="0" smtClean="0">
              <a:solidFill>
                <a:srgbClr val="002060"/>
              </a:solidFill>
              <a:sym typeface="Wingdings" panose="05000000000000000000" pitchFamily="2" charset="2"/>
            </a:endParaRPr>
          </a:p>
          <a:p>
            <a:r>
              <a:rPr lang="en-US" altLang="ko-KR" sz="2000" b="1" dirty="0" smtClean="0">
                <a:solidFill>
                  <a:srgbClr val="002060"/>
                </a:solidFill>
                <a:sym typeface="Wingdings" panose="05000000000000000000" pitchFamily="2" charset="2"/>
              </a:rPr>
              <a:t>     Prof. Heung-No Lee</a:t>
            </a:r>
          </a:p>
          <a:p>
            <a:r>
              <a:rPr lang="en-US" altLang="ko-KR" sz="2000" b="1" dirty="0" smtClean="0">
                <a:solidFill>
                  <a:srgbClr val="002060"/>
                </a:solidFill>
                <a:sym typeface="Wingdings" panose="05000000000000000000" pitchFamily="2" charset="2"/>
              </a:rPr>
              <a:t>     062-715-2237,          </a:t>
            </a:r>
          </a:p>
          <a:p>
            <a:r>
              <a:rPr lang="en-US" altLang="ko-KR" sz="2000" b="1" dirty="0">
                <a:solidFill>
                  <a:srgbClr val="002060"/>
                </a:solidFill>
                <a:sym typeface="Wingdings" panose="05000000000000000000" pitchFamily="2" charset="2"/>
              </a:rPr>
              <a:t> </a:t>
            </a:r>
            <a:r>
              <a:rPr lang="en-US" altLang="ko-KR" sz="2000" b="1" dirty="0" smtClean="0">
                <a:solidFill>
                  <a:srgbClr val="002060"/>
                </a:solidFill>
                <a:sym typeface="Wingdings" panose="05000000000000000000" pitchFamily="2" charset="2"/>
              </a:rPr>
              <a:t>    heungno@gist.ac.kr</a:t>
            </a:r>
            <a:r>
              <a:rPr lang="en-US" altLang="ko-KR" sz="2000" b="1" u="sng" dirty="0" smtClean="0">
                <a:solidFill>
                  <a:srgbClr val="002060"/>
                </a:solidFill>
                <a:sym typeface="Wingdings" panose="05000000000000000000" pitchFamily="2" charset="2"/>
              </a:rPr>
              <a:t/>
            </a:r>
            <a:br>
              <a:rPr lang="en-US" altLang="ko-KR" sz="2000" b="1" u="sng" dirty="0" smtClean="0">
                <a:solidFill>
                  <a:srgbClr val="002060"/>
                </a:solidFill>
                <a:sym typeface="Wingdings" panose="05000000000000000000" pitchFamily="2" charset="2"/>
              </a:rPr>
            </a:br>
            <a:endParaRPr lang="en-US" altLang="ko-KR" sz="2000" b="1" dirty="0" smtClean="0">
              <a:solidFill>
                <a:srgbClr val="002060"/>
              </a:solidFill>
            </a:endParaRPr>
          </a:p>
          <a:p>
            <a:pPr marL="285750" indent="-285750">
              <a:buFont typeface="Arial" panose="020B0604020202020204" pitchFamily="34" charset="0"/>
              <a:buChar char="•"/>
            </a:pPr>
            <a:r>
              <a:rPr lang="en-US" altLang="ko-KR" sz="2000" b="1" dirty="0" smtClean="0">
                <a:solidFill>
                  <a:srgbClr val="002060"/>
                </a:solidFill>
              </a:rPr>
              <a:t>Learn to create your own </a:t>
            </a:r>
            <a:r>
              <a:rPr lang="en-US" altLang="ko-KR" sz="2000" b="1" dirty="0" err="1" smtClean="0">
                <a:solidFill>
                  <a:srgbClr val="002060"/>
                </a:solidFill>
              </a:rPr>
              <a:t>blockchain</a:t>
            </a:r>
            <a:r>
              <a:rPr lang="en-US" altLang="ko-KR" sz="2000" b="1" dirty="0" smtClean="0">
                <a:solidFill>
                  <a:srgbClr val="002060"/>
                </a:solidFill>
              </a:rPr>
              <a:t> and cryptocurrency!</a:t>
            </a:r>
          </a:p>
          <a:p>
            <a:pPr marL="285750" indent="-285750">
              <a:buFont typeface="Arial" panose="020B0604020202020204" pitchFamily="34" charset="0"/>
              <a:buChar char="•"/>
            </a:pPr>
            <a:endParaRPr lang="en-US" altLang="ko-KR" sz="2000" b="1" dirty="0">
              <a:solidFill>
                <a:srgbClr val="002060"/>
              </a:solidFill>
            </a:endParaRPr>
          </a:p>
          <a:p>
            <a:pPr marL="285750" indent="-285750">
              <a:buFont typeface="Arial" panose="020B0604020202020204" pitchFamily="34" charset="0"/>
              <a:buChar char="•"/>
            </a:pPr>
            <a:r>
              <a:rPr lang="en-US" altLang="ko-KR" sz="2000" b="1" dirty="0" smtClean="0">
                <a:solidFill>
                  <a:srgbClr val="002060"/>
                </a:solidFill>
              </a:rPr>
              <a:t>Total no. of students is limited!</a:t>
            </a:r>
          </a:p>
          <a:p>
            <a:pPr marL="285750" indent="-285750">
              <a:buFont typeface="Arial" panose="020B0604020202020204" pitchFamily="34" charset="0"/>
              <a:buChar char="•"/>
            </a:pPr>
            <a:r>
              <a:rPr lang="ko-KR" altLang="en-US" sz="2000" b="1" dirty="0" err="1" smtClean="0">
                <a:solidFill>
                  <a:srgbClr val="002060"/>
                </a:solidFill>
              </a:rPr>
              <a:t>학부생</a:t>
            </a:r>
            <a:r>
              <a:rPr lang="ko-KR" altLang="en-US" sz="2000" b="1" dirty="0" smtClean="0">
                <a:solidFill>
                  <a:srgbClr val="002060"/>
                </a:solidFill>
              </a:rPr>
              <a:t> 청강 선착순 </a:t>
            </a:r>
            <a:r>
              <a:rPr lang="en-US" altLang="ko-KR" sz="2000" b="1" dirty="0" smtClean="0">
                <a:solidFill>
                  <a:srgbClr val="002060"/>
                </a:solidFill>
              </a:rPr>
              <a:t>6</a:t>
            </a:r>
            <a:r>
              <a:rPr lang="ko-KR" altLang="en-US" sz="2000" b="1" smtClean="0">
                <a:solidFill>
                  <a:srgbClr val="002060"/>
                </a:solidFill>
              </a:rPr>
              <a:t>명</a:t>
            </a:r>
            <a:r>
              <a:rPr lang="en-US" altLang="ko-KR" sz="2000" b="1" dirty="0" smtClean="0">
                <a:solidFill>
                  <a:srgbClr val="002060"/>
                </a:solidFill>
              </a:rPr>
              <a:t>! Show up at the first class.</a:t>
            </a:r>
          </a:p>
          <a:p>
            <a:r>
              <a:rPr lang="en-US" altLang="ko-KR" sz="2000" b="1" dirty="0" smtClean="0">
                <a:solidFill>
                  <a:srgbClr val="002060"/>
                </a:solidFill>
              </a:rPr>
              <a:t> </a:t>
            </a:r>
            <a:endParaRPr lang="en-US" altLang="ko-KR" sz="2000" b="1" i="1" dirty="0" smtClean="0">
              <a:solidFill>
                <a:srgbClr val="002060"/>
              </a:solidFill>
            </a:endParaRPr>
          </a:p>
          <a:p>
            <a:pPr marL="285750" indent="-285750">
              <a:buFont typeface="Arial" panose="020B0604020202020204" pitchFamily="34" charset="0"/>
              <a:buChar char="•"/>
            </a:pPr>
            <a:r>
              <a:rPr lang="en-US" altLang="ko-KR" sz="2000" b="1" i="1" dirty="0" smtClean="0">
                <a:solidFill>
                  <a:srgbClr val="002060"/>
                </a:solidFill>
              </a:rPr>
              <a:t>Enroll before it’s too late!</a:t>
            </a:r>
          </a:p>
        </p:txBody>
      </p:sp>
      <p:sp>
        <p:nvSpPr>
          <p:cNvPr id="51" name="TextBox 50"/>
          <p:cNvSpPr txBox="1"/>
          <p:nvPr/>
        </p:nvSpPr>
        <p:spPr>
          <a:xfrm>
            <a:off x="5164431" y="41934"/>
            <a:ext cx="4436769" cy="369332"/>
          </a:xfrm>
          <a:prstGeom prst="rect">
            <a:avLst/>
          </a:prstGeom>
          <a:noFill/>
        </p:spPr>
        <p:txBody>
          <a:bodyPr wrap="square" rtlCol="0">
            <a:spAutoFit/>
          </a:bodyPr>
          <a:lstStyle/>
          <a:p>
            <a:r>
              <a:rPr lang="en-US" altLang="ko-KR" b="1" smtClean="0">
                <a:solidFill>
                  <a:schemeClr val="accent4">
                    <a:lumMod val="40000"/>
                    <a:lumOff val="60000"/>
                  </a:schemeClr>
                </a:solidFill>
              </a:rPr>
              <a:t>E</a:t>
            </a:r>
            <a:r>
              <a:rPr lang="en-US" altLang="ko-KR" smtClean="0">
                <a:solidFill>
                  <a:schemeClr val="accent6">
                    <a:lumMod val="20000"/>
                    <a:lumOff val="80000"/>
                  </a:schemeClr>
                </a:solidFill>
              </a:rPr>
              <a:t>lectrical </a:t>
            </a:r>
            <a:r>
              <a:rPr lang="en-US" altLang="ko-KR" b="1" dirty="0" smtClean="0">
                <a:solidFill>
                  <a:schemeClr val="accent4">
                    <a:lumMod val="40000"/>
                    <a:lumOff val="60000"/>
                  </a:schemeClr>
                </a:solidFill>
              </a:rPr>
              <a:t>E</a:t>
            </a:r>
            <a:r>
              <a:rPr lang="en-US" altLang="ko-KR" dirty="0" smtClean="0">
                <a:solidFill>
                  <a:schemeClr val="accent6">
                    <a:lumMod val="20000"/>
                    <a:lumOff val="80000"/>
                  </a:schemeClr>
                </a:solidFill>
              </a:rPr>
              <a:t>ngineering and </a:t>
            </a:r>
            <a:r>
              <a:rPr lang="en-US" altLang="ko-KR" b="1" dirty="0" smtClean="0">
                <a:solidFill>
                  <a:schemeClr val="accent4">
                    <a:lumMod val="40000"/>
                    <a:lumOff val="60000"/>
                  </a:schemeClr>
                </a:solidFill>
              </a:rPr>
              <a:t>C</a:t>
            </a:r>
            <a:r>
              <a:rPr lang="en-US" altLang="ko-KR" dirty="0" smtClean="0">
                <a:solidFill>
                  <a:schemeClr val="accent6">
                    <a:lumMod val="20000"/>
                    <a:lumOff val="80000"/>
                  </a:schemeClr>
                </a:solidFill>
              </a:rPr>
              <a:t>omputer </a:t>
            </a:r>
            <a:r>
              <a:rPr lang="en-US" altLang="ko-KR" b="1" dirty="0" smtClean="0">
                <a:solidFill>
                  <a:schemeClr val="accent4">
                    <a:lumMod val="40000"/>
                    <a:lumOff val="60000"/>
                  </a:schemeClr>
                </a:solidFill>
              </a:rPr>
              <a:t>S</a:t>
            </a:r>
            <a:r>
              <a:rPr lang="en-US" altLang="ko-KR" dirty="0" smtClean="0">
                <a:solidFill>
                  <a:schemeClr val="accent6">
                    <a:lumMod val="20000"/>
                    <a:lumOff val="80000"/>
                  </a:schemeClr>
                </a:solidFill>
              </a:rPr>
              <a:t>cience</a:t>
            </a:r>
            <a:endParaRPr lang="ko-KR" altLang="en-US" dirty="0">
              <a:solidFill>
                <a:schemeClr val="accent6">
                  <a:lumMod val="20000"/>
                  <a:lumOff val="80000"/>
                </a:schemeClr>
              </a:solidFill>
            </a:endParaRPr>
          </a:p>
        </p:txBody>
      </p:sp>
      <p:grpSp>
        <p:nvGrpSpPr>
          <p:cNvPr id="4" name="Group 3"/>
          <p:cNvGrpSpPr/>
          <p:nvPr/>
        </p:nvGrpSpPr>
        <p:grpSpPr>
          <a:xfrm>
            <a:off x="1726411" y="1268684"/>
            <a:ext cx="6164705" cy="3698823"/>
            <a:chOff x="1726411" y="1268684"/>
            <a:chExt cx="6164705" cy="3698823"/>
          </a:xfrm>
        </p:grpSpPr>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6411" y="1268684"/>
              <a:ext cx="6164705" cy="3698823"/>
            </a:xfrm>
            <a:prstGeom prst="rect">
              <a:avLst/>
            </a:prstGeom>
          </p:spPr>
        </p:pic>
        <p:sp>
          <p:nvSpPr>
            <p:cNvPr id="3" name="Rectangle 2"/>
            <p:cNvSpPr/>
            <p:nvPr/>
          </p:nvSpPr>
          <p:spPr>
            <a:xfrm>
              <a:off x="3571875" y="2989718"/>
              <a:ext cx="2262188" cy="369750"/>
            </a:xfrm>
            <a:prstGeom prst="rect">
              <a:avLst/>
            </a:prstGeom>
            <a:solidFill>
              <a:srgbClr val="025C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3000" b="1" dirty="0" smtClean="0"/>
                <a:t>BLOCKCHAIN</a:t>
              </a:r>
              <a:endParaRPr lang="ko-KR" altLang="en-US" sz="3000" b="1" dirty="0"/>
            </a:p>
          </p:txBody>
        </p:sp>
      </p:grpSp>
      <p:graphicFrame>
        <p:nvGraphicFramePr>
          <p:cNvPr id="7" name="표 6"/>
          <p:cNvGraphicFramePr>
            <a:graphicFrameLocks noGrp="1"/>
          </p:cNvGraphicFramePr>
          <p:nvPr>
            <p:extLst>
              <p:ext uri="{D42A27DB-BD31-4B8C-83A1-F6EECF244321}">
                <p14:modId xmlns:p14="http://schemas.microsoft.com/office/powerpoint/2010/main" val="343001459"/>
              </p:ext>
            </p:extLst>
          </p:nvPr>
        </p:nvGraphicFramePr>
        <p:xfrm>
          <a:off x="4470400" y="5725236"/>
          <a:ext cx="4658565" cy="6939687"/>
        </p:xfrm>
        <a:graphic>
          <a:graphicData uri="http://schemas.openxmlformats.org/drawingml/2006/table">
            <a:tbl>
              <a:tblPr firstRow="1" firstCol="1" bandRow="1"/>
              <a:tblGrid>
                <a:gridCol w="885577">
                  <a:extLst>
                    <a:ext uri="{9D8B030D-6E8A-4147-A177-3AD203B41FA5}">
                      <a16:colId xmlns:a16="http://schemas.microsoft.com/office/drawing/2014/main" xmlns="" val="20000"/>
                    </a:ext>
                  </a:extLst>
                </a:gridCol>
                <a:gridCol w="663491">
                  <a:extLst>
                    <a:ext uri="{9D8B030D-6E8A-4147-A177-3AD203B41FA5}">
                      <a16:colId xmlns:a16="http://schemas.microsoft.com/office/drawing/2014/main" xmlns="" val="20001"/>
                    </a:ext>
                  </a:extLst>
                </a:gridCol>
                <a:gridCol w="455531">
                  <a:extLst>
                    <a:ext uri="{9D8B030D-6E8A-4147-A177-3AD203B41FA5}">
                      <a16:colId xmlns:a16="http://schemas.microsoft.com/office/drawing/2014/main" xmlns="" val="20002"/>
                    </a:ext>
                  </a:extLst>
                </a:gridCol>
                <a:gridCol w="386211">
                  <a:extLst>
                    <a:ext uri="{9D8B030D-6E8A-4147-A177-3AD203B41FA5}">
                      <a16:colId xmlns:a16="http://schemas.microsoft.com/office/drawing/2014/main" xmlns="" val="20003"/>
                    </a:ext>
                  </a:extLst>
                </a:gridCol>
                <a:gridCol w="527751">
                  <a:extLst>
                    <a:ext uri="{9D8B030D-6E8A-4147-A177-3AD203B41FA5}">
                      <a16:colId xmlns:a16="http://schemas.microsoft.com/office/drawing/2014/main" xmlns="" val="20004"/>
                    </a:ext>
                  </a:extLst>
                </a:gridCol>
                <a:gridCol w="393215">
                  <a:extLst>
                    <a:ext uri="{9D8B030D-6E8A-4147-A177-3AD203B41FA5}">
                      <a16:colId xmlns:a16="http://schemas.microsoft.com/office/drawing/2014/main" xmlns="" val="20005"/>
                    </a:ext>
                  </a:extLst>
                </a:gridCol>
                <a:gridCol w="188155">
                  <a:extLst>
                    <a:ext uri="{9D8B030D-6E8A-4147-A177-3AD203B41FA5}">
                      <a16:colId xmlns:a16="http://schemas.microsoft.com/office/drawing/2014/main" xmlns="" val="20006"/>
                    </a:ext>
                  </a:extLst>
                </a:gridCol>
                <a:gridCol w="406018">
                  <a:extLst>
                    <a:ext uri="{9D8B030D-6E8A-4147-A177-3AD203B41FA5}">
                      <a16:colId xmlns:a16="http://schemas.microsoft.com/office/drawing/2014/main" xmlns="" val="20007"/>
                    </a:ext>
                  </a:extLst>
                </a:gridCol>
                <a:gridCol w="752616">
                  <a:extLst>
                    <a:ext uri="{9D8B030D-6E8A-4147-A177-3AD203B41FA5}">
                      <a16:colId xmlns:a16="http://schemas.microsoft.com/office/drawing/2014/main" xmlns="" val="20008"/>
                    </a:ext>
                  </a:extLst>
                </a:gridCol>
              </a:tblGrid>
              <a:tr h="145855">
                <a:tc gridSpan="9">
                  <a:txBody>
                    <a:bodyPr/>
                    <a:lstStyle/>
                    <a:p>
                      <a:pPr algn="just" latinLnBrk="0">
                        <a:lnSpc>
                          <a:spcPct val="107000"/>
                        </a:lnSpc>
                        <a:spcAft>
                          <a:spcPts val="0"/>
                        </a:spcAft>
                      </a:pPr>
                      <a:r>
                        <a:rPr lang="en-US" sz="1000" b="1" kern="100" dirty="0">
                          <a:effectLst/>
                          <a:latin typeface="맑은 고딕" charset="-127"/>
                          <a:ea typeface="맑은 고딕" charset="-127"/>
                          <a:cs typeface="Times New Roman" charset="0"/>
                        </a:rPr>
                        <a:t>SYLLABUS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0"/>
                  </a:ext>
                </a:extLst>
              </a:tr>
              <a:tr h="387865">
                <a:tc>
                  <a:txBody>
                    <a:bodyPr/>
                    <a:lstStyle/>
                    <a:p>
                      <a:pPr algn="just" latinLnBrk="0">
                        <a:lnSpc>
                          <a:spcPct val="107000"/>
                        </a:lnSpc>
                        <a:spcAft>
                          <a:spcPts val="0"/>
                        </a:spcAft>
                      </a:pPr>
                      <a:r>
                        <a:rPr lang="en-US" sz="900" b="1" kern="100" dirty="0">
                          <a:effectLst/>
                          <a:latin typeface="맑은 고딕" charset="-127"/>
                          <a:ea typeface="맑은 고딕" charset="-127"/>
                          <a:cs typeface="Times New Roman" charset="0"/>
                        </a:rPr>
                        <a:t>Classification</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lnSpc>
                          <a:spcPct val="107000"/>
                        </a:lnSpc>
                        <a:spcAft>
                          <a:spcPts val="0"/>
                        </a:spcAft>
                      </a:pPr>
                      <a:r>
                        <a:rPr lang="en-US" sz="900" kern="100">
                          <a:effectLst/>
                          <a:latin typeface="맑은 고딕" charset="-127"/>
                          <a:ea typeface="맑은 고딕" charset="-127"/>
                          <a:cs typeface="Times New Roman" charset="0"/>
                        </a:rPr>
                        <a:t>Graduate School</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lnSpc>
                          <a:spcPct val="107000"/>
                        </a:lnSpc>
                        <a:spcAft>
                          <a:spcPts val="0"/>
                        </a:spcAft>
                      </a:pPr>
                      <a:r>
                        <a:rPr lang="en-US" sz="900" b="1" kern="100">
                          <a:effectLst/>
                          <a:latin typeface="맑은 고딕" charset="-127"/>
                          <a:ea typeface="맑은 고딕" charset="-127"/>
                          <a:cs typeface="Times New Roman" charset="0"/>
                        </a:rPr>
                        <a:t>Course No.</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lnSpc>
                          <a:spcPct val="107000"/>
                        </a:lnSpc>
                        <a:spcAft>
                          <a:spcPts val="0"/>
                        </a:spcAft>
                      </a:pPr>
                      <a:r>
                        <a:rPr lang="en-US" sz="900" kern="100" dirty="0">
                          <a:effectLst/>
                          <a:latin typeface="맑은 고딕" charset="-127"/>
                          <a:ea typeface="맑은 고딕" charset="-127"/>
                          <a:cs typeface="Times New Roman" charset="0"/>
                        </a:rPr>
                        <a:t>IC8201-01</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lnSpc>
                          <a:spcPct val="107000"/>
                        </a:lnSpc>
                        <a:spcAft>
                          <a:spcPts val="0"/>
                        </a:spcAft>
                      </a:pPr>
                      <a:r>
                        <a:rPr lang="en-US" sz="900" b="1" kern="100">
                          <a:effectLst/>
                          <a:latin typeface="맑은 고딕" charset="-127"/>
                          <a:ea typeface="맑은 고딕" charset="-127"/>
                          <a:cs typeface="Times New Roman" charset="0"/>
                        </a:rPr>
                        <a:t>Hrs:E:Credits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lnSpc>
                          <a:spcPct val="107000"/>
                        </a:lnSpc>
                        <a:spcAft>
                          <a:spcPts val="0"/>
                        </a:spcAft>
                      </a:pPr>
                      <a:r>
                        <a:rPr lang="en-US" sz="900" kern="100">
                          <a:effectLst/>
                          <a:latin typeface="맑은 고딕" charset="-127"/>
                          <a:ea typeface="맑은 고딕" charset="-127"/>
                          <a:cs typeface="Times New Roman" charset="0"/>
                        </a:rPr>
                        <a:t>3/0/3</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just" latinLnBrk="0">
                        <a:lnSpc>
                          <a:spcPct val="107000"/>
                        </a:lnSpc>
                        <a:spcAft>
                          <a:spcPts val="0"/>
                        </a:spcAft>
                      </a:pPr>
                      <a:r>
                        <a:rPr lang="en-US" sz="900" b="1" kern="100" dirty="0">
                          <a:effectLst/>
                          <a:latin typeface="맑은 고딕" charset="-127"/>
                          <a:ea typeface="맑은 고딕" charset="-127"/>
                          <a:cs typeface="Times New Roman" charset="0"/>
                        </a:rPr>
                        <a:t>Instructor</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lnSpc>
                          <a:spcPct val="107000"/>
                        </a:lnSpc>
                        <a:spcAft>
                          <a:spcPts val="0"/>
                        </a:spcAft>
                      </a:pPr>
                      <a:r>
                        <a:rPr lang="en-US" sz="900" kern="100">
                          <a:effectLst/>
                          <a:latin typeface="맑은 고딕" charset="-127"/>
                          <a:ea typeface="맑은 고딕" charset="-127"/>
                          <a:cs typeface="Times New Roman" charset="0"/>
                        </a:rPr>
                        <a:t>Lee, Heung-No</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143666">
                <a:tc rowSpan="2">
                  <a:txBody>
                    <a:bodyPr/>
                    <a:lstStyle/>
                    <a:p>
                      <a:pPr algn="just" latinLnBrk="0">
                        <a:lnSpc>
                          <a:spcPct val="107000"/>
                        </a:lnSpc>
                        <a:spcAft>
                          <a:spcPts val="0"/>
                        </a:spcAft>
                      </a:pPr>
                      <a:r>
                        <a:rPr lang="en-US" sz="1000" b="1" kern="100" dirty="0">
                          <a:effectLst/>
                          <a:latin typeface="맑은 고딕" charset="-127"/>
                          <a:ea typeface="맑은 고딕" charset="-127"/>
                          <a:cs typeface="Times New Roman" charset="0"/>
                        </a:rPr>
                        <a:t>Course</a:t>
                      </a:r>
                      <a:br>
                        <a:rPr lang="en-US" sz="1000" b="1" kern="100" dirty="0">
                          <a:effectLst/>
                          <a:latin typeface="맑은 고딕" charset="-127"/>
                          <a:ea typeface="맑은 고딕" charset="-127"/>
                          <a:cs typeface="Times New Roman" charset="0"/>
                        </a:rPr>
                      </a:br>
                      <a:r>
                        <a:rPr lang="en-US" sz="1000" b="1" kern="100" dirty="0">
                          <a:effectLst/>
                          <a:latin typeface="맑은 고딕" charset="-127"/>
                          <a:ea typeface="맑은 고딕" charset="-127"/>
                          <a:cs typeface="Times New Roman" charset="0"/>
                        </a:rPr>
                        <a:t>Title</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Korean</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pPr algn="just" latinLnBrk="0">
                        <a:lnSpc>
                          <a:spcPct val="107000"/>
                        </a:lnSpc>
                        <a:spcAft>
                          <a:spcPts val="0"/>
                        </a:spcAft>
                      </a:pPr>
                      <a:r>
                        <a:rPr lang="ko-KR" sz="1000" b="1" kern="100">
                          <a:effectLst/>
                          <a:latin typeface="맑은 고딕" charset="-127"/>
                          <a:ea typeface="맑은 고딕" charset="-127"/>
                          <a:cs typeface="Times New Roman" charset="0"/>
                        </a:rPr>
                        <a:t>블록체인과 비트코인</a:t>
                      </a:r>
                      <a:r>
                        <a:rPr lang="en-US" sz="1000" b="1" kern="100">
                          <a:effectLst/>
                          <a:latin typeface="맑은 고딕" charset="-127"/>
                          <a:ea typeface="맑은 고딕" charset="-127"/>
                          <a:cs typeface="Times New Roman" charset="0"/>
                        </a:rPr>
                        <a:t>/</a:t>
                      </a:r>
                      <a:r>
                        <a:rPr lang="ko-KR" sz="1000" b="1" kern="100">
                          <a:effectLst/>
                          <a:latin typeface="맑은 고딕" charset="-127"/>
                          <a:ea typeface="맑은 고딕" charset="-127"/>
                          <a:cs typeface="Times New Roman" charset="0"/>
                        </a:rPr>
                        <a:t>이터리움 응용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2"/>
                  </a:ext>
                </a:extLst>
              </a:tr>
              <a:tr h="143666">
                <a:tc vMerge="1">
                  <a:txBody>
                    <a:bodyPr/>
                    <a:lstStyle/>
                    <a:p>
                      <a:pPr latinLnBrk="1"/>
                      <a:endParaRPr lang="ko-KR" altLang="en-US"/>
                    </a:p>
                  </a:txBody>
                  <a:tcPr/>
                </a:tc>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English</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pPr algn="just" latinLnBrk="0">
                        <a:lnSpc>
                          <a:spcPct val="107000"/>
                        </a:lnSpc>
                        <a:spcAft>
                          <a:spcPts val="0"/>
                        </a:spcAft>
                      </a:pPr>
                      <a:r>
                        <a:rPr lang="en-US" sz="1000" b="1" kern="100" dirty="0" err="1">
                          <a:effectLst/>
                          <a:latin typeface="맑은 고딕" charset="-127"/>
                          <a:ea typeface="맑은 고딕" charset="-127"/>
                          <a:cs typeface="Times New Roman" charset="0"/>
                        </a:rPr>
                        <a:t>Blockchain</a:t>
                      </a:r>
                      <a:r>
                        <a:rPr lang="en-US" sz="1000" b="1" kern="100" dirty="0">
                          <a:effectLst/>
                          <a:latin typeface="맑은 고딕" charset="-127"/>
                          <a:ea typeface="맑은 고딕" charset="-127"/>
                          <a:cs typeface="Times New Roman" charset="0"/>
                        </a:rPr>
                        <a:t> with Bitcoin and </a:t>
                      </a:r>
                      <a:r>
                        <a:rPr lang="en-US" sz="1000" b="1" kern="100" dirty="0" err="1">
                          <a:effectLst/>
                          <a:latin typeface="맑은 고딕" charset="-127"/>
                          <a:ea typeface="맑은 고딕" charset="-127"/>
                          <a:cs typeface="Times New Roman" charset="0"/>
                        </a:rPr>
                        <a:t>Ethereum</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3"/>
                  </a:ext>
                </a:extLst>
              </a:tr>
              <a:tr h="1292994">
                <a:tc>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Course </a:t>
                      </a:r>
                      <a:br>
                        <a:rPr lang="en-US" sz="1000" b="1" kern="100">
                          <a:effectLst/>
                          <a:latin typeface="맑은 고딕" charset="-127"/>
                          <a:ea typeface="맑은 고딕" charset="-127"/>
                          <a:cs typeface="Times New Roman" charset="0"/>
                        </a:rPr>
                      </a:br>
                      <a:r>
                        <a:rPr lang="en-US" sz="1000" b="1" kern="100">
                          <a:effectLst/>
                          <a:latin typeface="맑은 고딕" charset="-127"/>
                          <a:ea typeface="맑은 고딕" charset="-127"/>
                          <a:cs typeface="Times New Roman" charset="0"/>
                        </a:rPr>
                        <a:t>Outline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just" latinLnBrk="0">
                        <a:lnSpc>
                          <a:spcPct val="107000"/>
                        </a:lnSpc>
                        <a:spcAft>
                          <a:spcPts val="0"/>
                        </a:spcAft>
                      </a:pPr>
                      <a:r>
                        <a:rPr lang="en-US" sz="1000" kern="100" dirty="0">
                          <a:effectLst/>
                          <a:latin typeface="맑은 고딕" charset="-127"/>
                          <a:ea typeface="맑은 고딕" charset="-127"/>
                          <a:cs typeface="Times New Roman" charset="0"/>
                        </a:rPr>
                        <a:t>This course aims to give an introduction to </a:t>
                      </a:r>
                      <a:r>
                        <a:rPr lang="en-US" sz="1000" kern="100" dirty="0" err="1">
                          <a:effectLst/>
                          <a:latin typeface="맑은 고딕" charset="-127"/>
                          <a:ea typeface="맑은 고딕" charset="-127"/>
                          <a:cs typeface="Times New Roman" charset="0"/>
                        </a:rPr>
                        <a:t>blockchain</a:t>
                      </a:r>
                      <a:r>
                        <a:rPr lang="en-US" sz="1000" kern="100" dirty="0">
                          <a:effectLst/>
                          <a:latin typeface="맑은 고딕" charset="-127"/>
                          <a:ea typeface="맑은 고딕" charset="-127"/>
                          <a:cs typeface="Times New Roman" charset="0"/>
                        </a:rPr>
                        <a:t> technology and its applications. </a:t>
                      </a:r>
                      <a:r>
                        <a:rPr lang="en-US" sz="1000" kern="100" dirty="0" err="1">
                          <a:effectLst/>
                          <a:latin typeface="맑은 고딕" charset="-127"/>
                          <a:ea typeface="맑은 고딕" charset="-127"/>
                          <a:cs typeface="Times New Roman" charset="0"/>
                        </a:rPr>
                        <a:t>Blockchain</a:t>
                      </a:r>
                      <a:r>
                        <a:rPr lang="en-US" sz="1000" kern="100" dirty="0">
                          <a:effectLst/>
                          <a:latin typeface="맑은 고딕" charset="-127"/>
                          <a:ea typeface="맑은 고딕" charset="-127"/>
                          <a:cs typeface="Times New Roman" charset="0"/>
                        </a:rPr>
                        <a:t> applications of interest include cryptocurrencies, governance and vote systems, transfer of rights and patents, and </a:t>
                      </a:r>
                      <a:r>
                        <a:rPr lang="en-US" sz="1000" kern="100" dirty="0" err="1">
                          <a:effectLst/>
                          <a:latin typeface="맑은 고딕" charset="-127"/>
                          <a:ea typeface="맑은 고딕" charset="-127"/>
                          <a:cs typeface="Times New Roman" charset="0"/>
                        </a:rPr>
                        <a:t>prosuming</a:t>
                      </a:r>
                      <a:r>
                        <a:rPr lang="en-US" sz="1000" kern="100" dirty="0">
                          <a:effectLst/>
                          <a:latin typeface="맑은 고딕" charset="-127"/>
                          <a:ea typeface="맑은 고딕" charset="-127"/>
                          <a:cs typeface="Times New Roman" charset="0"/>
                        </a:rPr>
                        <a:t> of energy/data and other valuable commodities. A detailed coverage of Bitcoin and </a:t>
                      </a:r>
                      <a:r>
                        <a:rPr lang="en-US" sz="1000" kern="100" dirty="0" err="1">
                          <a:effectLst/>
                          <a:latin typeface="맑은 고딕" charset="-127"/>
                          <a:ea typeface="맑은 고딕" charset="-127"/>
                          <a:cs typeface="Times New Roman" charset="0"/>
                        </a:rPr>
                        <a:t>Ethereum</a:t>
                      </a:r>
                      <a:r>
                        <a:rPr lang="en-US" sz="1000" kern="100" dirty="0">
                          <a:effectLst/>
                          <a:latin typeface="맑은 고딕" charset="-127"/>
                          <a:ea typeface="맑은 고딕" charset="-127"/>
                          <a:cs typeface="Times New Roman" charset="0"/>
                        </a:rPr>
                        <a:t> system will be given. At the end of the course, the students will be able to program and run their own version of </a:t>
                      </a:r>
                      <a:r>
                        <a:rPr lang="en-US" sz="1000" kern="100" dirty="0" err="1">
                          <a:effectLst/>
                          <a:latin typeface="맑은 고딕" charset="-127"/>
                          <a:ea typeface="맑은 고딕" charset="-127"/>
                          <a:cs typeface="Times New Roman" charset="0"/>
                        </a:rPr>
                        <a:t>blockchain</a:t>
                      </a:r>
                      <a:r>
                        <a:rPr lang="en-US" sz="1000" kern="100" dirty="0">
                          <a:effectLst/>
                          <a:latin typeface="맑은 고딕" charset="-127"/>
                          <a:ea typeface="맑은 고딕" charset="-127"/>
                          <a:cs typeface="Times New Roman" charset="0"/>
                        </a:rPr>
                        <a:t> system for an application of their own interest. </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4"/>
                  </a:ext>
                </a:extLst>
              </a:tr>
              <a:tr h="241480">
                <a:tc>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Prerequisite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C/C++/Java Program</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5"/>
                  </a:ext>
                </a:extLst>
              </a:tr>
              <a:tr h="287332">
                <a:tc>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Textbook/</a:t>
                      </a:r>
                      <a:endParaRPr lang="ko-KR" sz="1000" kern="100">
                        <a:effectLst/>
                        <a:latin typeface="맑은 고딕" charset="-127"/>
                        <a:ea typeface="맑은 고딕" charset="-127"/>
                        <a:cs typeface="Times New Roman" charset="0"/>
                      </a:endParaRPr>
                    </a:p>
                    <a:p>
                      <a:pPr algn="just" latinLnBrk="0">
                        <a:lnSpc>
                          <a:spcPct val="107000"/>
                        </a:lnSpc>
                        <a:spcAft>
                          <a:spcPts val="0"/>
                        </a:spcAft>
                      </a:pPr>
                      <a:r>
                        <a:rPr lang="en-US" sz="1000" b="1" kern="100">
                          <a:effectLst/>
                          <a:latin typeface="맑은 고딕" charset="-127"/>
                          <a:ea typeface="맑은 고딕" charset="-127"/>
                          <a:cs typeface="Times New Roman" charset="0"/>
                        </a:rPr>
                        <a:t>References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just" latinLnBrk="0">
                        <a:lnSpc>
                          <a:spcPct val="107000"/>
                        </a:lnSpc>
                        <a:spcAft>
                          <a:spcPts val="0"/>
                        </a:spcAft>
                      </a:pPr>
                      <a:r>
                        <a:rPr lang="en-US" sz="1000" kern="100" dirty="0">
                          <a:effectLst/>
                          <a:latin typeface="맑은 고딕" charset="-127"/>
                          <a:ea typeface="맑은 고딕" charset="-127"/>
                          <a:cs typeface="Times New Roman" charset="0"/>
                        </a:rPr>
                        <a:t>Points to reference materials will be given inside class. </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6"/>
                  </a:ext>
                </a:extLst>
              </a:tr>
              <a:tr h="603700">
                <a:tc>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Etcetera</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Flipped learning via online lectures such as Coursera courses, i.e., Bitcoin and Cryptocurrency Technologies by Arvind Narayanan, Princeton University, and Youtube materials will also be utilized for certain parts of the lecture.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7"/>
                  </a:ext>
                </a:extLst>
              </a:tr>
              <a:tr h="143666">
                <a:tc gridSpan="9">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Weekly Course Schedule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extLst>
                  <a:ext uri="{0D108BD9-81ED-4DB2-BD59-A6C34878D82A}">
                    <a16:rowId xmlns:a16="http://schemas.microsoft.com/office/drawing/2014/main" xmlns="" val="10008"/>
                  </a:ext>
                </a:extLst>
              </a:tr>
              <a:tr h="143666">
                <a:tc>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Week</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Description</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en-US" sz="1000" b="1" kern="100">
                          <a:effectLst/>
                          <a:latin typeface="맑은 고딕" charset="-127"/>
                          <a:ea typeface="맑은 고딕" charset="-127"/>
                          <a:cs typeface="Times New Roman" charset="0"/>
                        </a:rPr>
                        <a:t>*Remarks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9"/>
                  </a:ext>
                </a:extLst>
              </a:tr>
              <a:tr h="177921">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1st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dirty="0">
                          <a:effectLst/>
                          <a:latin typeface="맑은 고딕" charset="-127"/>
                          <a:ea typeface="맑은 고딕" charset="-127"/>
                          <a:cs typeface="Times New Roman" charset="0"/>
                        </a:rPr>
                        <a:t>Introduction to Bitcoin</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r h="241480">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2nd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Transactions, Timestamp, Bitcoin Network</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1"/>
                  </a:ext>
                </a:extLst>
              </a:tr>
              <a:tr h="287332">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3rd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Incentive and Decentralization Mechanism of Bitcoin</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HW#1 due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2"/>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4th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How to Store and Use Bitcoins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3"/>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5th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Secure Hash Functions and Mining</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HW#2 due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4"/>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6th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Bitcoin Privacy</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5"/>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7th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Possible Attacks and Counter Measures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6"/>
                  </a:ext>
                </a:extLst>
              </a:tr>
              <a:tr h="287332">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8th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Alternative Mining Puzzles (Coursera)</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Bitcoin Project 1 due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7"/>
                  </a:ext>
                </a:extLst>
              </a:tr>
              <a:tr h="287332">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9th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Altcoins and Cryptocurrency Ecosystem (Coursera)</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8"/>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10th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Blockchain Platform</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19"/>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11th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Introduction to Ethereum System</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HW#3 due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20"/>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12th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Token System</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21"/>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13th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Smart Contracts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HW#4 due</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22"/>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14th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Other Blockchain Applictions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23"/>
                  </a:ext>
                </a:extLst>
              </a:tr>
              <a:tr h="143666">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15th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Community, Politics, Social Impacts</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ko-KR" sz="1000" kern="100">
                          <a:effectLst/>
                          <a:latin typeface="맑은 고딕" charset="-127"/>
                          <a:ea typeface="맑은 고딕" charset="-127"/>
                          <a:cs typeface="Times New Roman"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24"/>
                  </a:ext>
                </a:extLst>
              </a:tr>
              <a:tr h="241480">
                <a:tc>
                  <a:txBody>
                    <a:bodyPr/>
                    <a:lstStyle/>
                    <a:p>
                      <a:pPr algn="just" latinLnBrk="0">
                        <a:lnSpc>
                          <a:spcPct val="107000"/>
                        </a:lnSpc>
                        <a:spcAft>
                          <a:spcPts val="0"/>
                        </a:spcAft>
                      </a:pPr>
                      <a:r>
                        <a:rPr lang="en-US" sz="1000" kern="100">
                          <a:effectLst/>
                          <a:latin typeface="맑은 고딕" charset="-127"/>
                          <a:ea typeface="맑은 고딕" charset="-127"/>
                          <a:cs typeface="Times New Roman" charset="0"/>
                        </a:rPr>
                        <a:t>16th </a:t>
                      </a:r>
                      <a:endParaRPr lang="ko-KR" sz="1000" kern="10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just" latinLnBrk="0">
                        <a:lnSpc>
                          <a:spcPct val="107000"/>
                        </a:lnSpc>
                        <a:spcAft>
                          <a:spcPts val="0"/>
                        </a:spcAft>
                      </a:pPr>
                      <a:r>
                        <a:rPr lang="en-US" sz="1000" kern="100" dirty="0">
                          <a:effectLst/>
                          <a:latin typeface="맑은 고딕" charset="-127"/>
                          <a:ea typeface="맑은 고딕" charset="-127"/>
                          <a:cs typeface="Times New Roman" charset="0"/>
                        </a:rPr>
                        <a:t>Regulations</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just" latinLnBrk="0">
                        <a:lnSpc>
                          <a:spcPct val="107000"/>
                        </a:lnSpc>
                        <a:spcAft>
                          <a:spcPts val="0"/>
                        </a:spcAft>
                      </a:pPr>
                      <a:r>
                        <a:rPr lang="en-US" sz="1000" kern="100" dirty="0">
                          <a:effectLst/>
                          <a:latin typeface="맑은 고딕" charset="-127"/>
                          <a:ea typeface="맑은 고딕" charset="-127"/>
                          <a:cs typeface="Times New Roman" charset="0"/>
                        </a:rPr>
                        <a:t>Final Project Due</a:t>
                      </a: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just" latinLnBrk="0">
                        <a:lnSpc>
                          <a:spcPct val="107000"/>
                        </a:lnSpc>
                        <a:spcAft>
                          <a:spcPts val="0"/>
                        </a:spcAft>
                      </a:pPr>
                      <a:endParaRPr lang="ko-KR" sz="1000" kern="100" dirty="0">
                        <a:effectLst/>
                        <a:latin typeface="맑은 고딕" charset="-127"/>
                        <a:ea typeface="맑은 고딕" charset="-127"/>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25"/>
                  </a:ext>
                </a:extLst>
              </a:tr>
            </a:tbl>
          </a:graphicData>
        </a:graphic>
      </p:graphicFrame>
      <p:sp>
        <p:nvSpPr>
          <p:cNvPr id="22" name="TextBox 50"/>
          <p:cNvSpPr txBox="1"/>
          <p:nvPr/>
        </p:nvSpPr>
        <p:spPr>
          <a:xfrm>
            <a:off x="33631" y="31774"/>
            <a:ext cx="4436769" cy="369332"/>
          </a:xfrm>
          <a:prstGeom prst="rect">
            <a:avLst/>
          </a:prstGeom>
          <a:noFill/>
        </p:spPr>
        <p:txBody>
          <a:bodyPr wrap="square" rtlCol="0">
            <a:spAutoFit/>
          </a:bodyPr>
          <a:lstStyle/>
          <a:p>
            <a:r>
              <a:rPr lang="en-US" altLang="ko-KR" b="1" dirty="0" smtClean="0">
                <a:solidFill>
                  <a:schemeClr val="accent4">
                    <a:lumMod val="40000"/>
                    <a:lumOff val="60000"/>
                  </a:schemeClr>
                </a:solidFill>
              </a:rPr>
              <a:t>2018</a:t>
            </a:r>
            <a:r>
              <a:rPr lang="ko-KR" altLang="en-US" b="1" dirty="0" smtClean="0">
                <a:solidFill>
                  <a:schemeClr val="accent4">
                    <a:lumMod val="40000"/>
                    <a:lumOff val="60000"/>
                  </a:schemeClr>
                </a:solidFill>
              </a:rPr>
              <a:t> </a:t>
            </a:r>
            <a:r>
              <a:rPr lang="en-US" altLang="ko-KR" b="1" dirty="0" smtClean="0">
                <a:solidFill>
                  <a:schemeClr val="accent4">
                    <a:lumMod val="40000"/>
                    <a:lumOff val="60000"/>
                  </a:schemeClr>
                </a:solidFill>
              </a:rPr>
              <a:t>SPRING COURSE</a:t>
            </a:r>
            <a:endParaRPr lang="ko-KR" altLang="en-US" dirty="0">
              <a:solidFill>
                <a:schemeClr val="accent6">
                  <a:lumMod val="20000"/>
                  <a:lumOff val="80000"/>
                </a:schemeClr>
              </a:solidFill>
            </a:endParaRPr>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25011" t="39735" r="26917" b="40512"/>
          <a:stretch/>
        </p:blipFill>
        <p:spPr>
          <a:xfrm>
            <a:off x="2126153" y="12189252"/>
            <a:ext cx="1652097" cy="509137"/>
          </a:xfrm>
          <a:prstGeom prst="rect">
            <a:avLst/>
          </a:prstGeom>
        </p:spPr>
      </p:pic>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37144" t="45658" r="37459" b="45875"/>
          <a:stretch/>
        </p:blipFill>
        <p:spPr>
          <a:xfrm>
            <a:off x="33631" y="12220065"/>
            <a:ext cx="1891652" cy="472913"/>
          </a:xfrm>
          <a:prstGeom prst="rect">
            <a:avLst/>
          </a:prstGeom>
        </p:spPr>
      </p:pic>
      <p:cxnSp>
        <p:nvCxnSpPr>
          <p:cNvPr id="20" name="Straight Connector 34"/>
          <p:cNvCxnSpPr/>
          <p:nvPr/>
        </p:nvCxnSpPr>
        <p:spPr>
          <a:xfrm>
            <a:off x="659904" y="1041301"/>
            <a:ext cx="808404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879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4609</TotalTime>
  <Words>314</Words>
  <Application>Microsoft Office PowerPoint</Application>
  <PresentationFormat>A3 용지(297x420mm)</PresentationFormat>
  <Paragraphs>91</Paragraphs>
  <Slides>1</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vt:i4>
      </vt:variant>
    </vt:vector>
  </HeadingPairs>
  <TitlesOfParts>
    <vt:vector size="9" baseType="lpstr">
      <vt:lpstr>Helvetica-Bold</vt:lpstr>
      <vt:lpstr>맑은 고딕</vt:lpstr>
      <vt:lpstr>Arial</vt:lpstr>
      <vt:lpstr>Calibri</vt:lpstr>
      <vt:lpstr>Calibri Light</vt:lpstr>
      <vt:lpstr>Times New Roman</vt:lpstr>
      <vt:lpstr>Wingdings</vt:lpstr>
      <vt:lpstr>Office Theme</vt:lpstr>
      <vt:lpstr>PowerPoint 프레젠테이션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사용자</dc:creator>
  <cp:lastModifiedBy>admin</cp:lastModifiedBy>
  <cp:revision>56</cp:revision>
  <cp:lastPrinted>2018-02-02T05:03:16Z</cp:lastPrinted>
  <dcterms:created xsi:type="dcterms:W3CDTF">2018-01-10T07:14:09Z</dcterms:created>
  <dcterms:modified xsi:type="dcterms:W3CDTF">2018-02-04T02:00:53Z</dcterms:modified>
</cp:coreProperties>
</file>