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358" r:id="rId3"/>
    <p:sldId id="293" r:id="rId4"/>
    <p:sldId id="335" r:id="rId5"/>
    <p:sldId id="334" r:id="rId6"/>
    <p:sldId id="336" r:id="rId7"/>
    <p:sldId id="295" r:id="rId8"/>
    <p:sldId id="338" r:id="rId9"/>
    <p:sldId id="337" r:id="rId10"/>
    <p:sldId id="339" r:id="rId11"/>
    <p:sldId id="340" r:id="rId12"/>
    <p:sldId id="341" r:id="rId13"/>
    <p:sldId id="342" r:id="rId14"/>
    <p:sldId id="343" r:id="rId15"/>
    <p:sldId id="345" r:id="rId16"/>
    <p:sldId id="346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9" r:id="rId28"/>
  </p:sldIdLst>
  <p:sldSz cx="9144000" cy="6858000" type="screen4x3"/>
  <p:notesSz cx="6718300" cy="9855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FF"/>
    <a:srgbClr val="853F91"/>
    <a:srgbClr val="E21EAA"/>
    <a:srgbClr val="A50021"/>
    <a:srgbClr val="FF0000"/>
    <a:srgbClr val="CC0000"/>
    <a:srgbClr val="C0C0C0"/>
    <a:srgbClr val="DDDDD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9336" autoAdjust="0"/>
  </p:normalViewPr>
  <p:slideViewPr>
    <p:cSldViewPr>
      <p:cViewPr varScale="1">
        <p:scale>
          <a:sx n="113" d="100"/>
          <a:sy n="11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96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05486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r">
              <a:defRPr sz="1200"/>
            </a:lvl1pPr>
          </a:lstStyle>
          <a:p>
            <a:fld id="{BE26717A-F7CF-4833-8842-27875AD98656}" type="datetimeFigureOut">
              <a:rPr lang="ko-KR" altLang="en-US" smtClean="0"/>
              <a:pPr/>
              <a:t>2012-11-19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05486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r">
              <a:defRPr sz="1200"/>
            </a:lvl1pPr>
          </a:lstStyle>
          <a:p>
            <a:fld id="{EF34F0CF-F84A-4423-8C46-AA99D7B24E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488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05486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r">
              <a:defRPr sz="1200"/>
            </a:lvl1pPr>
          </a:lstStyle>
          <a:p>
            <a:fld id="{DA71B965-BF29-4B96-910F-87743BCAA42E}" type="datetimeFigureOut">
              <a:rPr lang="ko-KR" altLang="en-US" smtClean="0"/>
              <a:pPr/>
              <a:t>2012-11-19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1363"/>
            <a:ext cx="4921250" cy="3692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7" tIns="45439" rIns="90877" bIns="4543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1830" y="4681222"/>
            <a:ext cx="5374640" cy="4434841"/>
          </a:xfrm>
          <a:prstGeom prst="rect">
            <a:avLst/>
          </a:prstGeom>
        </p:spPr>
        <p:txBody>
          <a:bodyPr vert="horz" lIns="90877" tIns="45439" rIns="90877" bIns="4543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05486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r">
              <a:defRPr sz="1200"/>
            </a:lvl1pPr>
          </a:lstStyle>
          <a:p>
            <a:fld id="{AC8AAA75-3836-41D6-94E7-6583A98A26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375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Good afternoon everyone~</a:t>
            </a:r>
          </a:p>
          <a:p>
            <a:pPr defTabSz="913598">
              <a:defRPr/>
            </a:pPr>
            <a:r>
              <a:rPr lang="en-US" altLang="ko-KR" dirty="0" smtClean="0">
                <a:ea typeface="굴림" charset="-127"/>
              </a:rPr>
              <a:t>First of all, thank you for attending my MS defense presentation.</a:t>
            </a:r>
            <a:endParaRPr lang="en-US" altLang="ko-KR" baseline="0" dirty="0" smtClean="0"/>
          </a:p>
          <a:p>
            <a:r>
              <a:rPr lang="en-US" altLang="ko-KR" baseline="0" dirty="0" smtClean="0"/>
              <a:t>My name is </a:t>
            </a:r>
            <a:r>
              <a:rPr lang="en-US" altLang="ko-KR" baseline="0" dirty="0" err="1" smtClean="0"/>
              <a:t>Younghak</a:t>
            </a:r>
            <a:r>
              <a:rPr lang="en-US" altLang="ko-KR" baseline="0" dirty="0" smtClean="0"/>
              <a:t> Shin</a:t>
            </a:r>
          </a:p>
          <a:p>
            <a:r>
              <a:rPr lang="en-US" altLang="ko-KR" baseline="0" dirty="0" err="1" smtClean="0"/>
              <a:t>Im</a:t>
            </a:r>
            <a:r>
              <a:rPr lang="en-US" altLang="ko-KR" baseline="0" dirty="0" smtClean="0"/>
              <a:t> a member of INFONET lab. at GIST</a:t>
            </a:r>
          </a:p>
          <a:p>
            <a:pPr eaLnBrk="1" hangingPunct="1"/>
            <a:r>
              <a:rPr lang="en-US" altLang="ko-KR" dirty="0" smtClean="0">
                <a:ea typeface="굴림" charset="-127"/>
              </a:rPr>
              <a:t>The title of my thesis is this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8945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 marL="36000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536" y="1052736"/>
            <a:ext cx="8229600" cy="5289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>
            <a:lvl1pPr marL="36000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7815"/>
            <a:ext cx="4561242" cy="2474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72000" y="0"/>
            <a:ext cx="457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13067" y="6609531"/>
            <a:ext cx="2702355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0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INFONET,   GIST</a:t>
            </a:r>
            <a:endParaRPr lang="ko-KR" altLang="en-US" sz="1400" b="0" dirty="0"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89288" y="6609531"/>
            <a:ext cx="346688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492771" y="6609531"/>
            <a:ext cx="2653792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Nov 20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,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2012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                </a:t>
            </a:r>
            <a:r>
              <a:rPr lang="en-US" altLang="ko-KR" sz="1400" baseline="0" dirty="0" smtClean="0">
                <a:solidFill>
                  <a:schemeClr val="bg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/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27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Tx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95536" y="980728"/>
            <a:ext cx="8280920" cy="1440160"/>
          </a:xfrm>
          <a:prstGeom prst="roundRect">
            <a:avLst>
              <a:gd name="adj" fmla="val 23579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>
                <a:latin typeface="Adobe 고딕 Std B" pitchFamily="34" charset="-127"/>
                <a:ea typeface="Adobe 고딕 Std B" pitchFamily="34" charset="-127"/>
              </a:rPr>
              <a:t>An EEG-Based BCI System for 2-D Cursor Control</a:t>
            </a:r>
          </a:p>
          <a:p>
            <a:r>
              <a:rPr lang="en-US" altLang="ko-KR" sz="2400" dirty="0">
                <a:latin typeface="Adobe 고딕 Std B" pitchFamily="34" charset="-127"/>
                <a:ea typeface="Adobe 고딕 Std B" pitchFamily="34" charset="-127"/>
              </a:rPr>
              <a:t>by Combining Mu/Beta Rhythm and P300 </a:t>
            </a:r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Potential</a:t>
            </a: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Yuanqing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Li et 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314096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IEEE Trans. Biomedical </a:t>
            </a:r>
            <a:r>
              <a:rPr lang="en-US" altLang="ko-KR" sz="2400" b="1" dirty="0">
                <a:latin typeface="Arial" pitchFamily="34" charset="0"/>
                <a:ea typeface="HY강B" pitchFamily="18" charset="-127"/>
                <a:cs typeface="Arial" pitchFamily="34" charset="0"/>
              </a:rPr>
              <a:t>E</a:t>
            </a:r>
            <a:r>
              <a:rPr lang="en-US" altLang="ko-KR" sz="2400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ng. (2010.10)</a:t>
            </a:r>
          </a:p>
          <a:p>
            <a:pPr algn="ctr"/>
            <a:endParaRPr lang="en-US" altLang="ko-KR" b="1" dirty="0" smtClean="0"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Presenter : </a:t>
            </a:r>
            <a:r>
              <a:rPr lang="en-US" altLang="ko-KR" b="1" dirty="0" err="1" smtClean="0">
                <a:latin typeface="Arial" pitchFamily="34" charset="0"/>
                <a:ea typeface="HY강B" pitchFamily="18" charset="-127"/>
                <a:cs typeface="Arial" pitchFamily="34" charset="0"/>
              </a:rPr>
              <a:t>Younghak</a:t>
            </a:r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 Shin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31684"/>
            <a:ext cx="2935153" cy="6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1547664" y="443711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 smtClean="0"/>
              <a:t>GIST, Dept. of Information and Communication, INFONET Lab.</a:t>
            </a:r>
            <a:endParaRPr lang="ko-KR" altLang="en-US" sz="1600" dirty="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ransition advTm="227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Test trial</a:t>
            </a:r>
          </a:p>
          <a:p>
            <a:r>
              <a:rPr lang="en-US" altLang="ko-KR" dirty="0" smtClean="0"/>
              <a:t>A trial </a:t>
            </a:r>
            <a:r>
              <a:rPr lang="en-US" altLang="ko-KR" dirty="0"/>
              <a:t>begins when a target and a cursor appear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At 100 </a:t>
            </a:r>
            <a:r>
              <a:rPr lang="en-US" altLang="ko-KR" dirty="0" err="1"/>
              <a:t>ms</a:t>
            </a:r>
            <a:r>
              <a:rPr lang="en-US" altLang="ko-KR" dirty="0"/>
              <a:t> </a:t>
            </a:r>
            <a:r>
              <a:rPr lang="en-US" altLang="ko-KR" dirty="0" smtClean="0"/>
              <a:t>later, the </a:t>
            </a:r>
            <a:r>
              <a:rPr lang="en-US" altLang="ko-KR" dirty="0"/>
              <a:t>eight buttons begin to flash alternately in a random order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Each button is intensified for 100 </a:t>
            </a:r>
            <a:r>
              <a:rPr lang="en-US" altLang="ko-KR" dirty="0" err="1"/>
              <a:t>ms</a:t>
            </a:r>
            <a:r>
              <a:rPr lang="en-US" altLang="ko-KR" dirty="0"/>
              <a:t>, while the time </a:t>
            </a:r>
            <a:r>
              <a:rPr lang="en-US" altLang="ko-KR" dirty="0" smtClean="0"/>
              <a:t>interval between </a:t>
            </a:r>
            <a:r>
              <a:rPr lang="en-US" altLang="ko-KR" dirty="0"/>
              <a:t>two consecutive button flashes is </a:t>
            </a:r>
            <a:r>
              <a:rPr lang="en-US" altLang="ko-KR" dirty="0" smtClean="0"/>
              <a:t>120 </a:t>
            </a:r>
            <a:r>
              <a:rPr lang="en-US" altLang="ko-KR" dirty="0" err="1"/>
              <a:t>ms</a:t>
            </a:r>
            <a:r>
              <a:rPr lang="en-US" altLang="ko-KR" dirty="0" err="1" smtClean="0"/>
              <a:t>.</a:t>
            </a:r>
            <a:endParaRPr lang="en-US" altLang="ko-KR" dirty="0" smtClean="0"/>
          </a:p>
          <a:p>
            <a:r>
              <a:rPr lang="en-US" altLang="ko-KR" dirty="0"/>
              <a:t>The trial ends when the cursor hits the target </a:t>
            </a:r>
            <a:r>
              <a:rPr lang="en-US" altLang="ko-KR" dirty="0" smtClean="0"/>
              <a:t>or when </a:t>
            </a:r>
            <a:r>
              <a:rPr lang="en-US" altLang="ko-KR" dirty="0"/>
              <a:t>the 60-s timeout limit occurs. </a:t>
            </a:r>
            <a:endParaRPr lang="en-US" altLang="ko-KR" dirty="0" smtClean="0"/>
          </a:p>
          <a:p>
            <a:r>
              <a:rPr lang="en-US" altLang="ko-KR" dirty="0" smtClean="0"/>
              <a:t>The interval </a:t>
            </a:r>
            <a:r>
              <a:rPr lang="en-US" altLang="ko-KR" dirty="0"/>
              <a:t>between </a:t>
            </a:r>
            <a:r>
              <a:rPr lang="en-US" altLang="ko-KR" dirty="0" smtClean="0"/>
              <a:t>two consecutive </a:t>
            </a:r>
            <a:r>
              <a:rPr lang="en-US" altLang="ko-KR" dirty="0"/>
              <a:t>trials is 2 s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The cursor’s position is updated every 200 </a:t>
            </a:r>
            <a:r>
              <a:rPr lang="en-US" altLang="ko-KR" dirty="0" err="1" smtClean="0"/>
              <a:t>ms</a:t>
            </a:r>
            <a:r>
              <a:rPr lang="en-US" altLang="ko-KR" dirty="0" smtClean="0"/>
              <a:t>; </a:t>
            </a:r>
            <a:r>
              <a:rPr lang="en-US" altLang="ko-KR" dirty="0"/>
              <a:t>the user is able to control the </a:t>
            </a:r>
            <a:r>
              <a:rPr lang="en-US" altLang="ko-KR" dirty="0" smtClean="0"/>
              <a:t>cursor’s movement at </a:t>
            </a:r>
            <a:r>
              <a:rPr lang="en-US" altLang="ko-KR" dirty="0"/>
              <a:t>any time at </a:t>
            </a:r>
            <a:r>
              <a:rPr lang="en-US" altLang="ko-KR" dirty="0" smtClean="0"/>
              <a:t>will (self-paced)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85184"/>
            <a:ext cx="2391717" cy="152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-</a:t>
            </a:r>
            <a:r>
              <a:rPr lang="en-US" altLang="ko-KR" dirty="0" smtClean="0"/>
              <a:t> </a:t>
            </a:r>
            <a:r>
              <a:rPr lang="en-US" altLang="ko-KR" dirty="0"/>
              <a:t>Control of Vertical Movement Based on P300 </a:t>
            </a:r>
            <a:r>
              <a:rPr lang="en-US" altLang="ko-KR" dirty="0" smtClean="0"/>
              <a:t>Potential</a:t>
            </a:r>
          </a:p>
          <a:p>
            <a:r>
              <a:rPr lang="en-US" altLang="ko-KR" sz="1800" dirty="0"/>
              <a:t>Let </a:t>
            </a:r>
            <a:r>
              <a:rPr lang="en-US" altLang="ko-KR" sz="1800" i="1" dirty="0"/>
              <a:t>c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</a:t>
            </a:r>
            <a:r>
              <a:rPr lang="en-US" altLang="ko-KR" sz="1800" i="1" dirty="0"/>
              <a:t>∈ {</a:t>
            </a:r>
            <a:r>
              <a:rPr lang="en-US" altLang="ko-KR" sz="1800" dirty="0"/>
              <a:t>1</a:t>
            </a:r>
            <a:r>
              <a:rPr lang="en-US" altLang="ko-KR" sz="1800" i="1" dirty="0"/>
              <a:t>,−</a:t>
            </a:r>
            <a:r>
              <a:rPr lang="en-US" altLang="ko-KR" sz="1800" dirty="0"/>
              <a:t>1</a:t>
            </a:r>
            <a:r>
              <a:rPr lang="en-US" altLang="ko-KR" sz="1800" i="1" dirty="0"/>
              <a:t>, </a:t>
            </a:r>
            <a:r>
              <a:rPr lang="en-US" altLang="ko-KR" sz="1800" dirty="0"/>
              <a:t>0</a:t>
            </a:r>
            <a:r>
              <a:rPr lang="en-US" altLang="ko-KR" sz="1800" i="1" dirty="0"/>
              <a:t>} </a:t>
            </a:r>
            <a:r>
              <a:rPr lang="en-US" altLang="ko-KR" sz="1800" dirty="0"/>
              <a:t>represents </a:t>
            </a:r>
            <a:r>
              <a:rPr lang="en-US" altLang="ko-KR" sz="1800" dirty="0" smtClean="0"/>
              <a:t>the output</a:t>
            </a:r>
            <a:r>
              <a:rPr lang="en-US" altLang="ko-KR" sz="1800" dirty="0"/>
              <a:t>: 1 for “down,” </a:t>
            </a:r>
            <a:r>
              <a:rPr lang="en-US" altLang="ko-KR" sz="1800" i="1" dirty="0"/>
              <a:t>−</a:t>
            </a:r>
            <a:r>
              <a:rPr lang="en-US" altLang="ko-KR" sz="1800" dirty="0"/>
              <a:t>1 for “up,” and 0 for “stop” (</a:t>
            </a:r>
            <a:r>
              <a:rPr lang="en-US" altLang="ko-KR" sz="1800" dirty="0" smtClean="0"/>
              <a:t>applied to </a:t>
            </a:r>
            <a:r>
              <a:rPr lang="en-US" altLang="ko-KR" sz="1800" dirty="0"/>
              <a:t>vertical movement only</a:t>
            </a:r>
            <a:r>
              <a:rPr lang="en-US" altLang="ko-KR" sz="1800" dirty="0" smtClean="0"/>
              <a:t>).</a:t>
            </a:r>
          </a:p>
          <a:p>
            <a:r>
              <a:rPr lang="en-US" altLang="ko-KR" sz="1800" dirty="0"/>
              <a:t>The vertical movement </a:t>
            </a:r>
            <a:r>
              <a:rPr lang="en-US" altLang="ko-KR" sz="1800" dirty="0" smtClean="0"/>
              <a:t>model: </a:t>
            </a:r>
            <a:r>
              <a:rPr lang="en-US" altLang="ko-KR" sz="1800" i="1" dirty="0"/>
              <a:t>y</a:t>
            </a:r>
            <a:r>
              <a:rPr lang="en-US" altLang="ko-KR" sz="1800" dirty="0"/>
              <a:t>(</a:t>
            </a:r>
            <a:r>
              <a:rPr lang="en-US" altLang="ko-KR" sz="1800" i="1" dirty="0"/>
              <a:t>k </a:t>
            </a:r>
            <a:r>
              <a:rPr lang="en-US" altLang="ko-KR" sz="1800" dirty="0"/>
              <a:t>+ 1) = </a:t>
            </a:r>
            <a:r>
              <a:rPr lang="en-US" altLang="ko-KR" sz="1800" i="1" dirty="0"/>
              <a:t>y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+ </a:t>
            </a:r>
            <a:r>
              <a:rPr lang="en-US" altLang="ko-KR" sz="1800" i="1" dirty="0" smtClean="0"/>
              <a:t>c</a:t>
            </a:r>
            <a:r>
              <a:rPr lang="en-US" altLang="ko-KR" sz="1800" dirty="0" smtClean="0"/>
              <a:t>(</a:t>
            </a:r>
            <a:r>
              <a:rPr lang="en-US" altLang="ko-KR" sz="1800" i="1" dirty="0" smtClean="0"/>
              <a:t>k</a:t>
            </a:r>
            <a:r>
              <a:rPr lang="en-US" altLang="ko-KR" sz="1800" dirty="0" smtClean="0"/>
              <a:t>)</a:t>
            </a:r>
            <a:r>
              <a:rPr lang="en-US" altLang="ko-KR" sz="1800" i="1" dirty="0" smtClean="0"/>
              <a:t>v</a:t>
            </a:r>
            <a:r>
              <a:rPr lang="en-US" altLang="ko-KR" sz="1000" dirty="0" smtClean="0"/>
              <a:t>0</a:t>
            </a:r>
          </a:p>
          <a:p>
            <a:r>
              <a:rPr lang="en-US" altLang="ko-KR" sz="1800" dirty="0"/>
              <a:t>where </a:t>
            </a:r>
            <a:r>
              <a:rPr lang="en-US" altLang="ko-KR" sz="1800" i="1" dirty="0">
                <a:solidFill>
                  <a:srgbClr val="FF0000"/>
                </a:solidFill>
              </a:rPr>
              <a:t>y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en-US" altLang="ko-KR" sz="1800" i="1" dirty="0">
                <a:solidFill>
                  <a:srgbClr val="FF0000"/>
                </a:solidFill>
              </a:rPr>
              <a:t>k</a:t>
            </a:r>
            <a:r>
              <a:rPr lang="en-US" altLang="ko-KR" sz="1800" dirty="0">
                <a:solidFill>
                  <a:srgbClr val="FF0000"/>
                </a:solidFill>
              </a:rPr>
              <a:t>) represents the vertical position at the 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k-</a:t>
            </a:r>
            <a:r>
              <a:rPr lang="en-US" altLang="ko-KR" sz="1800" dirty="0" err="1" smtClean="0">
                <a:solidFill>
                  <a:srgbClr val="FF0000"/>
                </a:solidFill>
              </a:rPr>
              <a:t>th</a:t>
            </a:r>
            <a:r>
              <a:rPr lang="en-US" altLang="ko-KR" sz="1800" dirty="0" smtClean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update</a:t>
            </a:r>
            <a:r>
              <a:rPr lang="en-US" altLang="ko-KR" sz="1800" dirty="0"/>
              <a:t>, </a:t>
            </a:r>
            <a:r>
              <a:rPr lang="en-US" altLang="ko-KR" sz="1800" dirty="0" smtClean="0"/>
              <a:t>at a </a:t>
            </a:r>
            <a:r>
              <a:rPr lang="en-US" altLang="ko-KR" sz="1800" dirty="0"/>
              <a:t>fixed interval of 200 </a:t>
            </a:r>
            <a:r>
              <a:rPr lang="en-US" altLang="ko-KR" sz="1800" dirty="0" err="1"/>
              <a:t>ms</a:t>
            </a:r>
            <a:r>
              <a:rPr lang="en-US" altLang="ko-KR" sz="1800" dirty="0"/>
              <a:t> and </a:t>
            </a:r>
            <a:r>
              <a:rPr lang="en-US" altLang="ko-KR" sz="1800" i="1" dirty="0"/>
              <a:t>v</a:t>
            </a:r>
            <a:r>
              <a:rPr lang="en-US" altLang="ko-KR" sz="1050" dirty="0"/>
              <a:t>0</a:t>
            </a:r>
            <a:r>
              <a:rPr lang="en-US" altLang="ko-KR" sz="1800" dirty="0"/>
              <a:t> is a positive speed constant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If the </a:t>
            </a:r>
            <a:r>
              <a:rPr lang="en-US" altLang="ko-KR" sz="1800" dirty="0"/>
              <a:t>output </a:t>
            </a:r>
            <a:r>
              <a:rPr lang="en-US" altLang="ko-KR" sz="1800" i="1" dirty="0"/>
              <a:t>c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is 0, the cursor stops vertical movement; if </a:t>
            </a:r>
            <a:r>
              <a:rPr lang="en-US" altLang="ko-KR" sz="1800" dirty="0" smtClean="0"/>
              <a:t>the output </a:t>
            </a:r>
            <a:r>
              <a:rPr lang="en-US" altLang="ko-KR" sz="1800" dirty="0"/>
              <a:t>is 1 or </a:t>
            </a:r>
            <a:r>
              <a:rPr lang="en-US" altLang="ko-KR" sz="1800" i="1" dirty="0"/>
              <a:t>−</a:t>
            </a:r>
            <a:r>
              <a:rPr lang="en-US" altLang="ko-KR" sz="1800" dirty="0"/>
              <a:t>1, the cursor moves up or down at a speed of </a:t>
            </a:r>
            <a:r>
              <a:rPr lang="en-US" altLang="ko-KR" sz="1800" dirty="0" smtClean="0"/>
              <a:t>10 pixels </a:t>
            </a:r>
            <a:r>
              <a:rPr lang="en-US" altLang="ko-KR" sz="1800" dirty="0"/>
              <a:t>every </a:t>
            </a:r>
            <a:r>
              <a:rPr lang="en-US" altLang="ko-KR" sz="1800" dirty="0" smtClean="0"/>
              <a:t>200 </a:t>
            </a:r>
            <a:r>
              <a:rPr lang="en-US" altLang="ko-KR" sz="1800" dirty="0" err="1"/>
              <a:t>ms</a:t>
            </a:r>
            <a:r>
              <a:rPr lang="en-US" altLang="ko-KR" sz="1800" dirty="0" err="1" smtClean="0"/>
              <a:t>.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0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sz="1800" dirty="0"/>
              <a:t>-</a:t>
            </a:r>
            <a:r>
              <a:rPr lang="en-US" altLang="ko-KR" sz="1800" dirty="0" smtClean="0"/>
              <a:t> Algorithm (vertical)</a:t>
            </a:r>
          </a:p>
          <a:p>
            <a:pPr>
              <a:buAutoNum type="arabicPeriod"/>
            </a:pPr>
            <a:r>
              <a:rPr lang="en-US" altLang="ko-KR" sz="1800" dirty="0" smtClean="0"/>
              <a:t>Feature extraction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30 </a:t>
            </a:r>
            <a:r>
              <a:rPr lang="en-US" altLang="ko-KR" sz="1600" dirty="0"/>
              <a:t>channel EEG signals are filtered </a:t>
            </a:r>
            <a:r>
              <a:rPr lang="en-US" altLang="ko-KR" sz="1600" dirty="0" smtClean="0"/>
              <a:t>in the </a:t>
            </a:r>
            <a:r>
              <a:rPr lang="en-US" altLang="ko-KR" sz="1600" dirty="0"/>
              <a:t>range of 0.1–20 </a:t>
            </a:r>
            <a:r>
              <a:rPr lang="en-US" altLang="ko-KR" sz="1600" dirty="0" smtClean="0"/>
              <a:t>Hz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Extract a segment </a:t>
            </a:r>
            <a:r>
              <a:rPr lang="en-US" altLang="ko-KR" sz="1600" dirty="0" smtClean="0"/>
              <a:t>from </a:t>
            </a:r>
            <a:r>
              <a:rPr lang="en-US" altLang="ko-KR" sz="1600" dirty="0"/>
              <a:t>0 </a:t>
            </a:r>
            <a:r>
              <a:rPr lang="en-US" altLang="ko-KR" sz="1600" dirty="0" smtClean="0"/>
              <a:t>to 600 </a:t>
            </a:r>
            <a:r>
              <a:rPr lang="en-US" altLang="ko-KR" sz="1600" dirty="0" err="1"/>
              <a:t>ms</a:t>
            </a:r>
            <a:r>
              <a:rPr lang="en-US" altLang="ko-KR" sz="1600" dirty="0"/>
              <a:t> after a button </a:t>
            </a:r>
            <a:r>
              <a:rPr lang="en-US" altLang="ko-KR" sz="1600" dirty="0" smtClean="0"/>
              <a:t>flashes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The </a:t>
            </a:r>
            <a:r>
              <a:rPr lang="en-US" altLang="ko-KR" sz="1600" dirty="0" smtClean="0"/>
              <a:t>obtained data </a:t>
            </a:r>
            <a:r>
              <a:rPr lang="en-US" altLang="ko-KR" sz="1600" dirty="0"/>
              <a:t>vector is denoted as </a:t>
            </a:r>
            <a:r>
              <a:rPr lang="en-US" altLang="ko-KR" sz="1600" i="1" dirty="0" err="1"/>
              <a:t>P</a:t>
            </a:r>
            <a:r>
              <a:rPr lang="en-US" altLang="ko-KR" sz="1200" i="1" dirty="0" err="1"/>
              <a:t>a</a:t>
            </a:r>
            <a:r>
              <a:rPr lang="en-US" altLang="ko-KR" sz="1000" i="1" dirty="0" err="1"/>
              <a:t>i</a:t>
            </a:r>
            <a:r>
              <a:rPr lang="en-US" altLang="ko-KR" sz="1200" i="1" dirty="0" err="1"/>
              <a:t>,j,q</a:t>
            </a:r>
            <a:r>
              <a:rPr lang="en-US" altLang="ko-KR" sz="1600" dirty="0"/>
              <a:t> , </a:t>
            </a:r>
            <a:r>
              <a:rPr lang="en-US" altLang="ko-KR" sz="1600" dirty="0" smtClean="0"/>
              <a:t>where </a:t>
            </a:r>
            <a:r>
              <a:rPr lang="en-US" altLang="ko-KR" sz="1200" i="1" dirty="0" err="1" smtClean="0"/>
              <a:t>i</a:t>
            </a:r>
            <a:r>
              <a:rPr lang="en-US" altLang="ko-KR" sz="1200" i="1" dirty="0"/>
              <a:t>, j, </a:t>
            </a:r>
            <a:r>
              <a:rPr lang="en-US" altLang="ko-KR" sz="1600" dirty="0"/>
              <a:t>and </a:t>
            </a:r>
            <a:r>
              <a:rPr lang="en-US" altLang="ko-KR" sz="1200" i="1" dirty="0"/>
              <a:t>q</a:t>
            </a:r>
            <a:r>
              <a:rPr lang="en-US" altLang="ko-KR" sz="1600" i="1" dirty="0"/>
              <a:t> </a:t>
            </a:r>
            <a:r>
              <a:rPr lang="en-US" altLang="ko-KR" sz="1600" dirty="0"/>
              <a:t>represent the </a:t>
            </a:r>
            <a:r>
              <a:rPr lang="en-US" altLang="ko-KR" sz="1200" i="1" dirty="0" err="1" smtClean="0"/>
              <a:t>i</a:t>
            </a:r>
            <a:r>
              <a:rPr lang="en-US" altLang="ko-KR" sz="1200" i="1" dirty="0" smtClean="0"/>
              <a:t>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channel, the </a:t>
            </a:r>
            <a:r>
              <a:rPr lang="en-US" altLang="ko-KR" sz="1200" i="1" dirty="0" smtClean="0"/>
              <a:t>j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button </a:t>
            </a:r>
            <a:r>
              <a:rPr lang="en-US" altLang="ko-KR" sz="1600" dirty="0"/>
              <a:t>associated with this flash, and </a:t>
            </a:r>
            <a:r>
              <a:rPr lang="en-US" altLang="ko-KR" sz="1600" dirty="0" smtClean="0"/>
              <a:t>the </a:t>
            </a:r>
            <a:r>
              <a:rPr lang="en-US" altLang="ko-KR" sz="1200" i="1" dirty="0" smtClean="0"/>
              <a:t>q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round</a:t>
            </a:r>
            <a:r>
              <a:rPr lang="en-US" altLang="ko-KR" sz="1600" dirty="0" smtClean="0"/>
              <a:t>,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Construct a feature vector </a:t>
            </a:r>
            <a:r>
              <a:rPr lang="en-US" altLang="ko-KR" sz="1600" dirty="0" smtClean="0"/>
              <a:t>corresponding to </a:t>
            </a:r>
            <a:r>
              <a:rPr lang="en-US" altLang="ko-KR" sz="1600" dirty="0"/>
              <a:t>the </a:t>
            </a:r>
            <a:r>
              <a:rPr lang="en-US" altLang="ko-KR" sz="1200" i="1" dirty="0" smtClean="0"/>
              <a:t>j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button and the </a:t>
            </a:r>
            <a:r>
              <a:rPr lang="en-US" altLang="ko-KR" sz="1200" i="1" dirty="0" smtClean="0"/>
              <a:t>q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round </a:t>
            </a:r>
            <a:r>
              <a:rPr lang="en-US" altLang="ko-KR" sz="1600" dirty="0" smtClean="0"/>
              <a:t>by concatenating </a:t>
            </a:r>
            <a:r>
              <a:rPr lang="en-US" altLang="ko-KR" sz="1600" dirty="0"/>
              <a:t>the vectors </a:t>
            </a:r>
            <a:r>
              <a:rPr lang="en-US" altLang="ko-KR" sz="1600" i="1" dirty="0" err="1">
                <a:solidFill>
                  <a:prstClr val="black"/>
                </a:solidFill>
                <a:ea typeface="HY견고딕" pitchFamily="18" charset="-127"/>
              </a:rPr>
              <a:t>P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a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i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,j,q</a:t>
            </a:r>
            <a:r>
              <a:rPr lang="en-US" altLang="ko-KR" sz="1600" dirty="0" smtClean="0"/>
              <a:t> from all </a:t>
            </a:r>
            <a:r>
              <a:rPr lang="en-US" altLang="ko-KR" sz="1600" dirty="0"/>
              <a:t>channels, i.e., </a:t>
            </a:r>
            <a:endParaRPr lang="en-US" altLang="ko-KR" sz="1600" dirty="0" smtClean="0"/>
          </a:p>
          <a:p>
            <a:pPr marL="457200" lvl="1" indent="0" algn="ctr">
              <a:buNone/>
            </a:pPr>
            <a:r>
              <a:rPr lang="en-US" altLang="ko-KR" sz="1600" i="1" dirty="0" err="1" smtClean="0"/>
              <a:t>F</a:t>
            </a:r>
            <a:r>
              <a:rPr lang="en-US" altLang="ko-KR" sz="1200" i="1" dirty="0" err="1" smtClean="0"/>
              <a:t>e</a:t>
            </a:r>
            <a:r>
              <a:rPr lang="en-US" altLang="ko-KR" sz="1000" i="1" dirty="0" err="1" smtClean="0"/>
              <a:t>j</a:t>
            </a:r>
            <a:r>
              <a:rPr lang="en-US" altLang="ko-KR" sz="1200" i="1" dirty="0" err="1" smtClean="0"/>
              <a:t>,</a:t>
            </a:r>
            <a:r>
              <a:rPr lang="en-US" altLang="ko-KR" sz="1000" i="1" dirty="0" err="1" smtClean="0"/>
              <a:t>q</a:t>
            </a:r>
            <a:r>
              <a:rPr lang="en-US" altLang="ko-KR" sz="1600" i="1" dirty="0" smtClean="0"/>
              <a:t> </a:t>
            </a:r>
            <a:r>
              <a:rPr lang="en-US" altLang="ko-KR" sz="1600" dirty="0" smtClean="0"/>
              <a:t>= [</a:t>
            </a:r>
            <a:r>
              <a:rPr lang="en-US" altLang="ko-KR" sz="1600" i="1" dirty="0"/>
              <a:t>P</a:t>
            </a:r>
            <a:r>
              <a:rPr lang="en-US" altLang="ko-KR" sz="1200" i="1" dirty="0"/>
              <a:t>a</a:t>
            </a:r>
            <a:r>
              <a:rPr lang="en-US" altLang="ko-KR" sz="1000" i="1" dirty="0"/>
              <a:t>1</a:t>
            </a:r>
            <a:r>
              <a:rPr lang="en-US" altLang="ko-KR" sz="1200" i="1" dirty="0"/>
              <a:t>,j,q </a:t>
            </a:r>
            <a:r>
              <a:rPr lang="en-US" altLang="ko-KR" sz="1600" i="1" dirty="0"/>
              <a:t>, . . . </a:t>
            </a:r>
            <a:r>
              <a:rPr lang="en-US" altLang="ko-KR" sz="1600" i="1" dirty="0" smtClean="0"/>
              <a:t>,P</a:t>
            </a:r>
            <a:r>
              <a:rPr lang="en-US" altLang="ko-KR" sz="1200" i="1" dirty="0" smtClean="0"/>
              <a:t>a</a:t>
            </a:r>
            <a:r>
              <a:rPr lang="en-US" altLang="ko-KR" sz="1000" i="1" dirty="0" smtClean="0"/>
              <a:t>30</a:t>
            </a:r>
            <a:r>
              <a:rPr lang="en-US" altLang="ko-KR" sz="1200" i="1" dirty="0" smtClean="0"/>
              <a:t>,j,q</a:t>
            </a:r>
            <a:r>
              <a:rPr lang="en-US" altLang="ko-KR" sz="1600" i="1" dirty="0" smtClean="0"/>
              <a:t> </a:t>
            </a:r>
            <a:r>
              <a:rPr lang="en-US" altLang="ko-KR" sz="1600" dirty="0" smtClean="0"/>
              <a:t>].</a:t>
            </a:r>
          </a:p>
          <a:p>
            <a:pPr marL="457200" lvl="1" indent="0" algn="ctr">
              <a:buNone/>
            </a:pPr>
            <a:endParaRPr lang="en-US" altLang="ko-KR" sz="1600" dirty="0" smtClean="0"/>
          </a:p>
          <a:p>
            <a:pPr marL="57150" indent="0" algn="just">
              <a:buNone/>
            </a:pPr>
            <a:r>
              <a:rPr lang="en-US" altLang="ko-KR" sz="1800" dirty="0" smtClean="0"/>
              <a:t>2. </a:t>
            </a:r>
            <a:r>
              <a:rPr lang="fr-FR" altLang="ko-KR" sz="1800" dirty="0"/>
              <a:t>Train a support vector machine (SVM) classifier</a:t>
            </a:r>
            <a:r>
              <a:rPr lang="fr-FR" altLang="ko-KR" sz="1800" dirty="0" smtClean="0"/>
              <a:t>.</a:t>
            </a:r>
          </a:p>
          <a:p>
            <a:pPr marL="857250" lvl="1" indent="-400050" algn="just">
              <a:buFont typeface="+mj-lt"/>
              <a:buAutoNum type="romanUcPeriod"/>
            </a:pPr>
            <a:r>
              <a:rPr lang="en-US" altLang="ko-KR" sz="1600" dirty="0" smtClean="0"/>
              <a:t>Using </a:t>
            </a:r>
            <a:r>
              <a:rPr lang="en-US" altLang="ko-KR" sz="1600" dirty="0"/>
              <a:t>the feature </a:t>
            </a:r>
            <a:r>
              <a:rPr lang="en-US" altLang="ko-KR" sz="1600" dirty="0" smtClean="0"/>
              <a:t>vectors of </a:t>
            </a:r>
            <a:r>
              <a:rPr lang="en-US" altLang="ko-KR" sz="1600" dirty="0"/>
              <a:t>the training dataset </a:t>
            </a:r>
            <a:r>
              <a:rPr lang="en-US" altLang="ko-KR" sz="1600" dirty="0" smtClean="0"/>
              <a:t>{</a:t>
            </a:r>
            <a:r>
              <a:rPr lang="en-US" altLang="ko-KR" sz="1600" i="1" dirty="0" err="1">
                <a:solidFill>
                  <a:prstClr val="black"/>
                </a:solidFill>
                <a:ea typeface="HY견고딕" pitchFamily="18" charset="-127"/>
              </a:rPr>
              <a:t>F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e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j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,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q</a:t>
            </a:r>
            <a:r>
              <a:rPr lang="en-US" altLang="ko-KR" sz="1600" dirty="0" smtClean="0"/>
              <a:t>, </a:t>
            </a:r>
            <a:r>
              <a:rPr lang="en-US" altLang="ko-KR" sz="1200" i="1" dirty="0"/>
              <a:t>j</a:t>
            </a:r>
            <a:r>
              <a:rPr lang="en-US" altLang="ko-KR" sz="1600" dirty="0"/>
              <a:t> = 1, . . . , 8; </a:t>
            </a:r>
            <a:r>
              <a:rPr lang="en-US" altLang="ko-KR" sz="1200" i="1" dirty="0"/>
              <a:t>q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=1</a:t>
            </a:r>
            <a:r>
              <a:rPr lang="en-US" altLang="ko-KR" sz="1600" dirty="0"/>
              <a:t>, . . . , 64} and their corresponding labels, we </a:t>
            </a:r>
            <a:r>
              <a:rPr lang="en-US" altLang="ko-KR" sz="1600" dirty="0" smtClean="0"/>
              <a:t>train an </a:t>
            </a:r>
            <a:r>
              <a:rPr lang="en-US" altLang="ko-KR" sz="1600" dirty="0"/>
              <a:t>SVM classifier</a:t>
            </a:r>
            <a:r>
              <a:rPr lang="en-US" altLang="ko-KR" sz="1600" dirty="0" smtClean="0"/>
              <a:t>.</a:t>
            </a:r>
          </a:p>
          <a:p>
            <a:pPr marL="857250" lvl="1" indent="-400050" algn="just">
              <a:buFont typeface="+mj-lt"/>
              <a:buAutoNum type="romanUcPeriod"/>
            </a:pPr>
            <a:r>
              <a:rPr lang="en-US" altLang="ko-KR" sz="1600" dirty="0"/>
              <a:t>If the subject is focusing on </a:t>
            </a:r>
            <a:r>
              <a:rPr lang="en-US" altLang="ko-KR" sz="1600" dirty="0" smtClean="0"/>
              <a:t>the </a:t>
            </a:r>
            <a:r>
              <a:rPr lang="en-US" altLang="ko-KR" sz="1200" i="1" dirty="0" smtClean="0"/>
              <a:t>j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button in the </a:t>
            </a:r>
            <a:r>
              <a:rPr lang="en-US" altLang="ko-KR" sz="1200" i="1" dirty="0" smtClean="0"/>
              <a:t>q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round, </a:t>
            </a:r>
          </a:p>
          <a:p>
            <a:pPr marL="457200" lvl="1" indent="0" algn="just">
              <a:buNone/>
            </a:pPr>
            <a:r>
              <a:rPr lang="en-US" altLang="ko-KR" sz="1600" dirty="0" smtClean="0"/>
              <a:t>       then </a:t>
            </a:r>
            <a:r>
              <a:rPr lang="en-US" altLang="ko-KR" sz="1600" dirty="0"/>
              <a:t>the label of </a:t>
            </a:r>
            <a:r>
              <a:rPr lang="en-US" altLang="ko-KR" sz="1600" i="1" dirty="0" err="1">
                <a:solidFill>
                  <a:prstClr val="black"/>
                </a:solidFill>
                <a:ea typeface="HY견고딕" pitchFamily="18" charset="-127"/>
              </a:rPr>
              <a:t>F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e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j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,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q</a:t>
            </a:r>
            <a:r>
              <a:rPr lang="en-US" altLang="ko-KR" sz="1600" dirty="0" smtClean="0"/>
              <a:t> is 1 (</a:t>
            </a:r>
            <a:r>
              <a:rPr lang="en-US" altLang="ko-KR" sz="1600" dirty="0" smtClean="0">
                <a:solidFill>
                  <a:srgbClr val="FF0000"/>
                </a:solidFill>
              </a:rPr>
              <a:t>p300 presence</a:t>
            </a:r>
            <a:r>
              <a:rPr lang="en-US" altLang="ko-KR" sz="1600" dirty="0" smtClean="0"/>
              <a:t>), </a:t>
            </a:r>
          </a:p>
          <a:p>
            <a:pPr marL="457200" lvl="1" indent="0" algn="just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while </a:t>
            </a:r>
            <a:r>
              <a:rPr lang="en-US" altLang="ko-KR" sz="1600" dirty="0"/>
              <a:t>the labels of</a:t>
            </a:r>
            <a:r>
              <a:rPr lang="en-US" altLang="ko-KR" sz="1600" i="1" dirty="0"/>
              <a:t> </a:t>
            </a:r>
            <a:r>
              <a:rPr lang="en-US" altLang="ko-KR" sz="1600" i="1" dirty="0" err="1"/>
              <a:t>F</a:t>
            </a:r>
            <a:r>
              <a:rPr lang="en-US" altLang="ko-KR" sz="1200" i="1" dirty="0" err="1"/>
              <a:t>e</a:t>
            </a:r>
            <a:r>
              <a:rPr lang="en-US" altLang="ko-KR" sz="1000" i="1" dirty="0" err="1"/>
              <a:t>u</a:t>
            </a:r>
            <a:r>
              <a:rPr lang="en-US" altLang="ko-KR" sz="1200" i="1" dirty="0" err="1"/>
              <a:t>,</a:t>
            </a:r>
            <a:r>
              <a:rPr lang="en-US" altLang="ko-KR" sz="1000" i="1" dirty="0" err="1"/>
              <a:t>q</a:t>
            </a:r>
            <a:r>
              <a:rPr lang="en-US" altLang="ko-KR" sz="1600" dirty="0"/>
              <a:t> (u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j) is −</a:t>
            </a:r>
            <a:r>
              <a:rPr lang="en-US" altLang="ko-KR" sz="1600" dirty="0" smtClean="0"/>
              <a:t>1 (</a:t>
            </a:r>
            <a:r>
              <a:rPr lang="en-US" altLang="ko-KR" sz="1600" dirty="0">
                <a:solidFill>
                  <a:srgbClr val="FF0000"/>
                </a:solidFill>
              </a:rPr>
              <a:t>p300 </a:t>
            </a:r>
            <a:r>
              <a:rPr lang="en-US" altLang="ko-KR" sz="1600" dirty="0" smtClean="0">
                <a:solidFill>
                  <a:srgbClr val="FF0000"/>
                </a:solidFill>
              </a:rPr>
              <a:t>absence</a:t>
            </a:r>
            <a:r>
              <a:rPr lang="en-US" altLang="ko-KR" sz="1600" dirty="0"/>
              <a:t>)</a:t>
            </a:r>
            <a:r>
              <a:rPr lang="en-US" altLang="ko-KR" sz="1600" dirty="0" smtClean="0"/>
              <a:t>.</a:t>
            </a:r>
            <a:endParaRPr lang="fr-FR" altLang="ko-KR" sz="1600" dirty="0" smtClean="0"/>
          </a:p>
          <a:p>
            <a:pPr marL="857250" lvl="1" indent="-400050" algn="just">
              <a:buFont typeface="+mj-lt"/>
              <a:buAutoNum type="romanUcPeriod"/>
            </a:pPr>
            <a:endParaRPr lang="en-US" altLang="ko-KR" sz="1600" dirty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21282"/>
              </p:ext>
            </p:extLst>
          </p:nvPr>
        </p:nvGraphicFramePr>
        <p:xfrm>
          <a:off x="3635896" y="5555372"/>
          <a:ext cx="216024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5555372"/>
                        <a:ext cx="216024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1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3. </a:t>
            </a:r>
            <a:r>
              <a:rPr lang="en-US" altLang="ko-KR" sz="1800" dirty="0"/>
              <a:t>P300 detection with SVM scores</a:t>
            </a:r>
            <a:endParaRPr lang="en-US" altLang="ko-KR" sz="1800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For the </a:t>
            </a:r>
            <a:r>
              <a:rPr lang="en-US" altLang="ko-KR" sz="1200" i="1" dirty="0" smtClean="0"/>
              <a:t>l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round, </a:t>
            </a:r>
            <a:r>
              <a:rPr lang="en-US" altLang="ko-KR" sz="1600" dirty="0"/>
              <a:t>we extract </a:t>
            </a:r>
            <a:r>
              <a:rPr lang="en-US" altLang="ko-KR" sz="1600" dirty="0" smtClean="0"/>
              <a:t>feature vectors </a:t>
            </a:r>
            <a:r>
              <a:rPr lang="en-US" altLang="ko-KR" sz="1600" i="1" dirty="0" err="1"/>
              <a:t>F</a:t>
            </a:r>
            <a:r>
              <a:rPr lang="en-US" altLang="ko-KR" sz="1200" i="1" dirty="0" err="1"/>
              <a:t>e</a:t>
            </a:r>
            <a:r>
              <a:rPr lang="en-US" altLang="ko-KR" sz="1000" i="1" dirty="0" err="1"/>
              <a:t>j,l</a:t>
            </a:r>
            <a:r>
              <a:rPr lang="en-US" altLang="ko-KR" sz="1600" dirty="0"/>
              <a:t> (</a:t>
            </a:r>
            <a:r>
              <a:rPr lang="en-US" altLang="ko-KR" sz="1200" i="1" dirty="0"/>
              <a:t>j </a:t>
            </a:r>
            <a:r>
              <a:rPr lang="en-US" altLang="ko-KR" sz="1600" dirty="0"/>
              <a:t>= 1, . . . , </a:t>
            </a:r>
            <a:r>
              <a:rPr lang="en-US" altLang="ko-KR" sz="1600" dirty="0" smtClean="0"/>
              <a:t>8)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Applying the </a:t>
            </a:r>
            <a:r>
              <a:rPr lang="en-US" altLang="ko-KR" sz="1600" dirty="0"/>
              <a:t>trained SVM to </a:t>
            </a:r>
            <a:r>
              <a:rPr lang="en-US" altLang="ko-KR" sz="1600" i="1" dirty="0" err="1" smtClean="0">
                <a:solidFill>
                  <a:prstClr val="black"/>
                </a:solidFill>
                <a:ea typeface="HY견고딕" pitchFamily="18" charset="-127"/>
              </a:rPr>
              <a:t>F</a:t>
            </a:r>
            <a:r>
              <a:rPr lang="en-US" altLang="ko-KR" sz="1200" i="1" dirty="0" err="1" smtClean="0">
                <a:solidFill>
                  <a:prstClr val="black"/>
                </a:solidFill>
                <a:ea typeface="HY견고딕" pitchFamily="18" charset="-127"/>
              </a:rPr>
              <a:t>e</a:t>
            </a:r>
            <a:r>
              <a:rPr lang="en-US" altLang="ko-KR" sz="1000" i="1" dirty="0" err="1" smtClean="0">
                <a:solidFill>
                  <a:prstClr val="black"/>
                </a:solidFill>
                <a:ea typeface="HY견고딕" pitchFamily="18" charset="-127"/>
              </a:rPr>
              <a:t>j,l</a:t>
            </a:r>
            <a:r>
              <a:rPr lang="en-US" altLang="ko-KR" sz="1600" dirty="0" smtClean="0"/>
              <a:t>, we obtain eight scores denoted as </a:t>
            </a:r>
            <a:r>
              <a:rPr lang="en-US" altLang="ko-KR" sz="1600" i="1" dirty="0" err="1" smtClean="0"/>
              <a:t>s</a:t>
            </a:r>
            <a:r>
              <a:rPr lang="en-US" altLang="ko-KR" sz="1200" i="1" dirty="0" err="1" smtClean="0"/>
              <a:t>j,l</a:t>
            </a:r>
            <a:endParaRPr lang="en-US" altLang="ko-KR" sz="1200" i="1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P300 detection requires </a:t>
            </a:r>
            <a:r>
              <a:rPr lang="en-US" altLang="ko-KR" sz="1600" dirty="0" smtClean="0"/>
              <a:t>discriminating between </a:t>
            </a:r>
            <a:r>
              <a:rPr lang="en-US" altLang="ko-KR" sz="1600" dirty="0" smtClean="0">
                <a:solidFill>
                  <a:srgbClr val="FF0000"/>
                </a:solidFill>
              </a:rPr>
              <a:t>non-P300(idle state) </a:t>
            </a:r>
            <a:r>
              <a:rPr lang="en-US" altLang="ko-KR" sz="1600" dirty="0" smtClean="0"/>
              <a:t>and </a:t>
            </a:r>
            <a:r>
              <a:rPr lang="en-US" altLang="ko-KR" sz="1600" dirty="0" smtClean="0">
                <a:solidFill>
                  <a:srgbClr val="FF0000"/>
                </a:solidFill>
              </a:rPr>
              <a:t>P300 rounds</a:t>
            </a:r>
            <a:r>
              <a:rPr lang="en-US" altLang="ko-KR" sz="1600" dirty="0" smtClean="0"/>
              <a:t>         self-paced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The detection </a:t>
            </a:r>
            <a:r>
              <a:rPr lang="en-US" altLang="ko-KR" sz="1600" dirty="0" smtClean="0"/>
              <a:t>of P300 is </a:t>
            </a:r>
            <a:r>
              <a:rPr lang="en-US" altLang="ko-KR" sz="1600" dirty="0"/>
              <a:t>accomplished </a:t>
            </a:r>
            <a:r>
              <a:rPr lang="en-US" altLang="ko-KR" sz="1600" dirty="0" smtClean="0"/>
              <a:t>by a threshold mechanism</a:t>
            </a:r>
            <a:endParaRPr lang="en-US" altLang="ko-KR" sz="2200" dirty="0"/>
          </a:p>
          <a:p>
            <a:pPr lvl="2" indent="-285750">
              <a:buFontTx/>
              <a:buChar char="-"/>
            </a:pPr>
            <a:r>
              <a:rPr lang="en-US" altLang="ko-KR" sz="1600" dirty="0" smtClean="0"/>
              <a:t>Calculate </a:t>
            </a:r>
            <a:r>
              <a:rPr lang="en-US" altLang="ko-KR" sz="1600" dirty="0"/>
              <a:t>the </a:t>
            </a:r>
            <a:r>
              <a:rPr lang="en-US" altLang="ko-KR" sz="1600" dirty="0">
                <a:solidFill>
                  <a:srgbClr val="FF0000"/>
                </a:solidFill>
              </a:rPr>
              <a:t>sum of SVM scores </a:t>
            </a:r>
            <a:r>
              <a:rPr lang="en-US" altLang="ko-KR" sz="1600" dirty="0" smtClean="0"/>
              <a:t>for each </a:t>
            </a:r>
            <a:r>
              <a:rPr lang="en-US" altLang="ko-KR" sz="1600" dirty="0"/>
              <a:t>button obtained from </a:t>
            </a:r>
            <a:r>
              <a:rPr lang="en-US" altLang="ko-KR" sz="1600" i="1" dirty="0" smtClean="0"/>
              <a:t>l</a:t>
            </a:r>
            <a:r>
              <a:rPr lang="en-US" altLang="ko-KR" sz="1600" dirty="0" smtClean="0"/>
              <a:t> accumulated rounds</a:t>
            </a:r>
          </a:p>
          <a:p>
            <a:pPr lvl="2" indent="-285750">
              <a:buFontTx/>
              <a:buChar char="-"/>
            </a:pPr>
            <a:r>
              <a:rPr lang="en-US" altLang="ko-KR" sz="1600" dirty="0" smtClean="0"/>
              <a:t>Find </a:t>
            </a:r>
            <a:r>
              <a:rPr lang="en-US" altLang="ko-KR" sz="1600" dirty="0" smtClean="0">
                <a:solidFill>
                  <a:srgbClr val="FF0000"/>
                </a:solidFill>
              </a:rPr>
              <a:t>maximum </a:t>
            </a:r>
            <a:r>
              <a:rPr lang="en-US" altLang="ko-KR" sz="1600" dirty="0">
                <a:solidFill>
                  <a:srgbClr val="FF0000"/>
                </a:solidFill>
              </a:rPr>
              <a:t>and </a:t>
            </a:r>
            <a:r>
              <a:rPr lang="en-US" altLang="ko-KR" sz="1600" dirty="0" smtClean="0">
                <a:solidFill>
                  <a:srgbClr val="FF0000"/>
                </a:solidFill>
              </a:rPr>
              <a:t>the second </a:t>
            </a:r>
            <a:r>
              <a:rPr lang="en-US" altLang="ko-KR" sz="1600" dirty="0">
                <a:solidFill>
                  <a:srgbClr val="FF0000"/>
                </a:solidFill>
              </a:rPr>
              <a:t>maximum </a:t>
            </a:r>
            <a:r>
              <a:rPr lang="en-US" altLang="ko-KR" sz="1600" dirty="0"/>
              <a:t>of the eight </a:t>
            </a:r>
            <a:r>
              <a:rPr lang="en-US" altLang="ko-KR" sz="1600" dirty="0" smtClean="0"/>
              <a:t>summed scores</a:t>
            </a:r>
          </a:p>
          <a:p>
            <a:pPr lvl="2" indent="-285750">
              <a:buFontTx/>
              <a:buChar char="-"/>
            </a:pPr>
            <a:endParaRPr lang="en-US" altLang="ko-KR" sz="1600" dirty="0"/>
          </a:p>
          <a:p>
            <a:pPr lvl="2" indent="-285750">
              <a:buFontTx/>
              <a:buChar char="-"/>
            </a:pPr>
            <a:endParaRPr lang="en-US" altLang="ko-KR" sz="1600" dirty="0" smtClean="0"/>
          </a:p>
          <a:p>
            <a:pPr lvl="2" indent="-285750">
              <a:buFontTx/>
              <a:buChar char="-"/>
            </a:pPr>
            <a:endParaRPr lang="en-US" altLang="ko-KR" sz="1600" dirty="0"/>
          </a:p>
          <a:p>
            <a:pPr lvl="2" indent="-285750">
              <a:buFontTx/>
              <a:buChar char="-"/>
            </a:pPr>
            <a:r>
              <a:rPr lang="en-US" altLang="ko-KR" sz="1600" dirty="0" smtClean="0"/>
              <a:t>where </a:t>
            </a:r>
            <a:r>
              <a:rPr lang="en-US" altLang="ko-KR" sz="1600" dirty="0"/>
              <a:t>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1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button is obviously </a:t>
            </a:r>
            <a:r>
              <a:rPr lang="en-US" altLang="ko-KR" sz="1600" dirty="0" smtClean="0"/>
              <a:t>different from </a:t>
            </a:r>
            <a:r>
              <a:rPr lang="en-US" altLang="ko-KR" sz="1600" dirty="0"/>
              <a:t>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0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button</a:t>
            </a:r>
          </a:p>
          <a:p>
            <a:pPr lvl="2" indent="-285750">
              <a:buFontTx/>
              <a:buChar char="-"/>
            </a:pPr>
            <a:r>
              <a:rPr lang="en-US" altLang="ko-KR" sz="1600" dirty="0"/>
              <a:t>define a threshold </a:t>
            </a:r>
            <a:r>
              <a:rPr lang="en-US" altLang="ko-KR" sz="1600" dirty="0" smtClean="0"/>
              <a:t>condition :</a:t>
            </a:r>
          </a:p>
          <a:p>
            <a:pPr lvl="2" indent="-285750">
              <a:buFontTx/>
              <a:buChar char="-"/>
            </a:pPr>
            <a:endParaRPr lang="en-US" altLang="ko-KR" sz="1600" dirty="0"/>
          </a:p>
          <a:p>
            <a:pPr lvl="2" indent="-285750">
              <a:buFontTx/>
              <a:buChar char="-"/>
            </a:pPr>
            <a:r>
              <a:rPr lang="en-US" altLang="ko-KR" sz="1600" dirty="0"/>
              <a:t>where the threshold </a:t>
            </a:r>
            <a:r>
              <a:rPr lang="en-US" altLang="ko-KR" sz="1600" i="1" dirty="0"/>
              <a:t>θ</a:t>
            </a:r>
            <a:r>
              <a:rPr lang="en-US" altLang="ko-KR" sz="1000" i="1" dirty="0"/>
              <a:t>0</a:t>
            </a:r>
            <a:r>
              <a:rPr lang="en-US" altLang="ko-KR" sz="1600" dirty="0"/>
              <a:t> is a predefined </a:t>
            </a:r>
            <a:r>
              <a:rPr lang="en-US" altLang="ko-KR" sz="1600" dirty="0" smtClean="0"/>
              <a:t>positive constant</a:t>
            </a:r>
            <a:r>
              <a:rPr lang="en-US" altLang="ko-KR" sz="1600" dirty="0"/>
              <a:t>, and is empirically set at </a:t>
            </a:r>
            <a:r>
              <a:rPr lang="en-US" altLang="ko-KR" sz="1600" dirty="0" smtClean="0"/>
              <a:t>0.3</a:t>
            </a:r>
          </a:p>
          <a:p>
            <a:pPr lvl="2" indent="-285750">
              <a:buFontTx/>
              <a:buChar char="-"/>
            </a:pPr>
            <a:r>
              <a:rPr lang="en-US" altLang="ko-KR" sz="1600" dirty="0"/>
              <a:t>If the </a:t>
            </a:r>
            <a:r>
              <a:rPr lang="en-US" altLang="ko-KR" sz="1600" dirty="0" smtClean="0"/>
              <a:t>threshold condition is </a:t>
            </a:r>
            <a:r>
              <a:rPr lang="en-US" altLang="ko-KR" sz="1600" dirty="0"/>
              <a:t>satisfied, then the system </a:t>
            </a:r>
            <a:r>
              <a:rPr lang="en-US" altLang="ko-KR" sz="1600" dirty="0" smtClean="0"/>
              <a:t>makes a </a:t>
            </a:r>
            <a:r>
              <a:rPr lang="en-US" altLang="ko-KR" sz="1600" dirty="0"/>
              <a:t>decision that P300 potential occurs </a:t>
            </a:r>
            <a:r>
              <a:rPr lang="en-US" altLang="ko-KR" sz="1600" dirty="0" smtClean="0"/>
              <a:t>at 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0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button</a:t>
            </a:r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149943" y="227687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672349" cy="96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48229"/>
            <a:ext cx="1304197" cy="5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6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800" dirty="0" smtClean="0"/>
              <a:t>4. Movement Decision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when P300 is detected for the </a:t>
            </a:r>
            <a:r>
              <a:rPr lang="en-US" altLang="ko-KR" sz="1600" i="1" dirty="0" smtClean="0"/>
              <a:t>l 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round </a:t>
            </a:r>
            <a:r>
              <a:rPr lang="en-US" altLang="ko-KR" sz="1600" dirty="0" smtClean="0"/>
              <a:t>at 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0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button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if </a:t>
            </a:r>
            <a:r>
              <a:rPr lang="en-US" altLang="ko-KR" sz="1600" dirty="0"/>
              <a:t>the </a:t>
            </a:r>
            <a:r>
              <a:rPr lang="en-US" altLang="ko-KR" sz="1600" i="1" dirty="0">
                <a:solidFill>
                  <a:srgbClr val="FF0000"/>
                </a:solidFill>
              </a:rPr>
              <a:t>j</a:t>
            </a:r>
            <a:r>
              <a:rPr lang="en-US" altLang="ko-KR" sz="1000" i="1" dirty="0">
                <a:solidFill>
                  <a:srgbClr val="FF0000"/>
                </a:solidFill>
              </a:rPr>
              <a:t>0</a:t>
            </a:r>
            <a:r>
              <a:rPr lang="en-US" altLang="ko-KR" sz="1600" dirty="0">
                <a:solidFill>
                  <a:srgbClr val="FF0000"/>
                </a:solidFill>
              </a:rPr>
              <a:t> button is one of the </a:t>
            </a:r>
            <a:r>
              <a:rPr lang="en-US" altLang="ko-KR" sz="1600" dirty="0" smtClean="0">
                <a:solidFill>
                  <a:srgbClr val="FF0000"/>
                </a:solidFill>
              </a:rPr>
              <a:t>three “up</a:t>
            </a:r>
            <a:r>
              <a:rPr lang="en-US" altLang="ko-KR" sz="1600" dirty="0">
                <a:solidFill>
                  <a:srgbClr val="FF0000"/>
                </a:solidFill>
              </a:rPr>
              <a:t>” buttons</a:t>
            </a:r>
            <a:r>
              <a:rPr lang="en-US" altLang="ko-KR" sz="1600" dirty="0"/>
              <a:t>, set c(k) = −1 (the </a:t>
            </a:r>
            <a:r>
              <a:rPr lang="en-US" altLang="ko-KR" sz="1600" dirty="0">
                <a:solidFill>
                  <a:srgbClr val="FF0000"/>
                </a:solidFill>
              </a:rPr>
              <a:t>cursor will go up</a:t>
            </a:r>
            <a:r>
              <a:rPr lang="en-US" altLang="ko-KR" sz="1600" dirty="0"/>
              <a:t>);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if </a:t>
            </a:r>
            <a:r>
              <a:rPr lang="en-US" altLang="ko-KR" sz="1600" dirty="0"/>
              <a:t>the </a:t>
            </a:r>
            <a:r>
              <a:rPr lang="en-US" altLang="ko-KR" sz="1600" i="1" dirty="0">
                <a:solidFill>
                  <a:srgbClr val="FF0000"/>
                </a:solidFill>
              </a:rPr>
              <a:t>j</a:t>
            </a:r>
            <a:r>
              <a:rPr lang="en-US" altLang="ko-KR" sz="1000" i="1" dirty="0">
                <a:solidFill>
                  <a:srgbClr val="FF0000"/>
                </a:solidFill>
              </a:rPr>
              <a:t>0</a:t>
            </a:r>
            <a:r>
              <a:rPr lang="en-US" altLang="ko-KR" sz="1600" dirty="0" smtClean="0">
                <a:solidFill>
                  <a:srgbClr val="FF0000"/>
                </a:solidFill>
              </a:rPr>
              <a:t> button is </a:t>
            </a:r>
            <a:r>
              <a:rPr lang="en-US" altLang="ko-KR" sz="1600" dirty="0">
                <a:solidFill>
                  <a:srgbClr val="FF0000"/>
                </a:solidFill>
              </a:rPr>
              <a:t>one of the two “stop” buttons</a:t>
            </a:r>
            <a:r>
              <a:rPr lang="en-US" altLang="ko-KR" sz="1600" dirty="0"/>
              <a:t>, set c(k) = 0 (</a:t>
            </a:r>
            <a:r>
              <a:rPr lang="en-US" altLang="ko-KR" sz="1600" dirty="0" smtClean="0"/>
              <a:t>the </a:t>
            </a:r>
            <a:r>
              <a:rPr lang="en-US" altLang="ko-KR" sz="1600" dirty="0" smtClean="0">
                <a:solidFill>
                  <a:srgbClr val="FF0000"/>
                </a:solidFill>
              </a:rPr>
              <a:t>cursor </a:t>
            </a:r>
            <a:r>
              <a:rPr lang="en-US" altLang="ko-KR" sz="1600" dirty="0">
                <a:solidFill>
                  <a:srgbClr val="FF0000"/>
                </a:solidFill>
              </a:rPr>
              <a:t>will have no vertical movement</a:t>
            </a:r>
            <a:r>
              <a:rPr lang="en-US" altLang="ko-KR" sz="1600" dirty="0" smtClean="0"/>
              <a:t>).</a:t>
            </a:r>
          </a:p>
          <a:p>
            <a:pPr marL="857250" lvl="1" indent="-400050">
              <a:buFont typeface="+mj-lt"/>
              <a:buAutoNum type="romanUcPeriod"/>
            </a:pPr>
            <a:endParaRPr lang="en-US" altLang="ko-KR" sz="1600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If P300 is not detected for the </a:t>
            </a:r>
            <a:r>
              <a:rPr lang="en-US" altLang="ko-KR" sz="1600" i="1" dirty="0">
                <a:solidFill>
                  <a:prstClr val="black"/>
                </a:solidFill>
                <a:ea typeface="HY견고딕" pitchFamily="18" charset="-127"/>
              </a:rPr>
              <a:t>l </a:t>
            </a:r>
            <a:r>
              <a:rPr lang="en-US" altLang="ko-KR" sz="1600" dirty="0" err="1">
                <a:solidFill>
                  <a:prstClr val="black"/>
                </a:solidFill>
                <a:ea typeface="HY견고딕" pitchFamily="18" charset="-127"/>
              </a:rPr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round, i.e., </a:t>
            </a:r>
            <a:r>
              <a:rPr lang="en-US" altLang="ko-KR" sz="1600" dirty="0" smtClean="0"/>
              <a:t>the threshold </a:t>
            </a:r>
            <a:r>
              <a:rPr lang="en-US" altLang="ko-KR" sz="1600" dirty="0"/>
              <a:t>condition </a:t>
            </a:r>
            <a:r>
              <a:rPr lang="en-US" altLang="ko-KR" sz="1600" dirty="0" smtClean="0"/>
              <a:t>is not satisfied,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then the </a:t>
            </a:r>
            <a:r>
              <a:rPr lang="en-US" altLang="ko-KR" sz="1600" dirty="0"/>
              <a:t>system </a:t>
            </a:r>
            <a:r>
              <a:rPr lang="en-US" altLang="ko-KR" sz="1600" dirty="0" smtClean="0"/>
              <a:t>does not </a:t>
            </a:r>
            <a:r>
              <a:rPr lang="en-US" altLang="ko-KR" sz="1600" dirty="0"/>
              <a:t>change the direction of the vertical movement </a:t>
            </a:r>
            <a:r>
              <a:rPr lang="en-US" altLang="ko-KR" sz="1600" dirty="0" smtClean="0"/>
              <a:t>of the </a:t>
            </a:r>
            <a:r>
              <a:rPr lang="en-US" altLang="ko-KR" sz="1600" dirty="0"/>
              <a:t>cursor, i.e., c(k) = c(k − 1).</a:t>
            </a: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65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-</a:t>
            </a:r>
            <a:r>
              <a:rPr lang="en-US" altLang="ko-KR" dirty="0" smtClean="0"/>
              <a:t> </a:t>
            </a:r>
            <a:r>
              <a:rPr lang="en-US" altLang="ko-KR" dirty="0"/>
              <a:t>Control of the Horizontal Movement Through Motor </a:t>
            </a:r>
            <a:r>
              <a:rPr lang="en-US" altLang="ko-KR" dirty="0" smtClean="0"/>
              <a:t>Imagery</a:t>
            </a:r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horizontal </a:t>
            </a:r>
            <a:r>
              <a:rPr lang="en-US" altLang="ko-KR" sz="1800" dirty="0" smtClean="0"/>
              <a:t>movement model:</a:t>
            </a:r>
          </a:p>
          <a:p>
            <a:endParaRPr lang="en-US" altLang="ko-KR" sz="1800" dirty="0"/>
          </a:p>
          <a:p>
            <a:r>
              <a:rPr lang="en-US" altLang="ko-KR" sz="1800" dirty="0"/>
              <a:t>where </a:t>
            </a:r>
            <a:r>
              <a:rPr lang="en-US" altLang="ko-KR" sz="1800" i="1" dirty="0"/>
              <a:t>k </a:t>
            </a:r>
            <a:r>
              <a:rPr lang="en-US" altLang="ko-KR" sz="1800" dirty="0"/>
              <a:t>represents the </a:t>
            </a:r>
            <a:r>
              <a:rPr lang="en-US" altLang="ko-KR" sz="1800" i="1" dirty="0" smtClean="0"/>
              <a:t>k </a:t>
            </a:r>
            <a:r>
              <a:rPr lang="en-US" altLang="ko-KR" sz="1800" dirty="0" err="1" smtClean="0"/>
              <a:t>th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update of the cursor position, 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x</a:t>
            </a:r>
            <a:r>
              <a:rPr lang="en-US" altLang="ko-KR" sz="1800" dirty="0" smtClean="0">
                <a:solidFill>
                  <a:srgbClr val="FF0000"/>
                </a:solidFill>
              </a:rPr>
              <a:t>(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k</a:t>
            </a:r>
            <a:r>
              <a:rPr lang="en-US" altLang="ko-KR" sz="1800" dirty="0" smtClean="0">
                <a:solidFill>
                  <a:srgbClr val="FF0000"/>
                </a:solidFill>
              </a:rPr>
              <a:t>) is </a:t>
            </a:r>
            <a:r>
              <a:rPr lang="en-US" altLang="ko-KR" sz="1800" dirty="0">
                <a:solidFill>
                  <a:srgbClr val="FF0000"/>
                </a:solidFill>
              </a:rPr>
              <a:t>the horizontal coordinate of the cursor</a:t>
            </a:r>
            <a:r>
              <a:rPr lang="en-US" altLang="ko-KR" sz="1800" dirty="0"/>
              <a:t>, </a:t>
            </a:r>
            <a:r>
              <a:rPr lang="en-US" altLang="ko-KR" sz="1800" i="1" dirty="0" smtClean="0"/>
              <a:t>f</a:t>
            </a:r>
            <a:r>
              <a:rPr lang="en-US" altLang="ko-KR" sz="1800" dirty="0" smtClean="0"/>
              <a:t>(</a:t>
            </a:r>
            <a:r>
              <a:rPr lang="en-US" altLang="ko-KR" sz="1800" i="1" dirty="0" smtClean="0"/>
              <a:t>k</a:t>
            </a:r>
            <a:r>
              <a:rPr lang="en-US" altLang="ko-KR" sz="1800" dirty="0"/>
              <a:t>) is the </a:t>
            </a:r>
            <a:r>
              <a:rPr lang="en-US" altLang="ko-KR" sz="1800" dirty="0" smtClean="0"/>
              <a:t>continuous output </a:t>
            </a:r>
            <a:r>
              <a:rPr lang="en-US" altLang="ko-KR" sz="1800" dirty="0"/>
              <a:t>(score) of the SVM classifier, and </a:t>
            </a:r>
            <a:r>
              <a:rPr lang="en-US" altLang="ko-KR" sz="1800" i="1" dirty="0"/>
              <a:t>a </a:t>
            </a:r>
            <a:r>
              <a:rPr lang="en-US" altLang="ko-KR" sz="1800" dirty="0"/>
              <a:t>and </a:t>
            </a:r>
            <a:r>
              <a:rPr lang="en-US" altLang="ko-KR" sz="1800" i="1" dirty="0"/>
              <a:t>b </a:t>
            </a:r>
            <a:r>
              <a:rPr lang="en-US" altLang="ko-KR" sz="1800" dirty="0"/>
              <a:t>are </a:t>
            </a:r>
            <a:r>
              <a:rPr lang="en-US" altLang="ko-KR" sz="1800" dirty="0" smtClean="0"/>
              <a:t>two constants.</a:t>
            </a:r>
          </a:p>
          <a:p>
            <a:r>
              <a:rPr lang="en-US" altLang="ko-KR" sz="1800" dirty="0" smtClean="0"/>
              <a:t>They </a:t>
            </a:r>
            <a:r>
              <a:rPr lang="en-US" altLang="ko-KR" sz="1800" dirty="0"/>
              <a:t>introduce </a:t>
            </a:r>
            <a:r>
              <a:rPr lang="en-US" altLang="ko-KR" sz="1800" dirty="0">
                <a:solidFill>
                  <a:srgbClr val="FF0000"/>
                </a:solidFill>
              </a:rPr>
              <a:t>delays</a:t>
            </a:r>
            <a:r>
              <a:rPr lang="en-US" altLang="ko-KR" sz="1800" dirty="0"/>
              <a:t> into the control model </a:t>
            </a:r>
            <a:r>
              <a:rPr lang="en-US" altLang="ko-KR" sz="1800" dirty="0" smtClean="0"/>
              <a:t>to make the </a:t>
            </a:r>
            <a:r>
              <a:rPr lang="en-US" altLang="ko-KR" sz="1800" dirty="0"/>
              <a:t>cursor move </a:t>
            </a:r>
            <a:r>
              <a:rPr lang="en-US" altLang="ko-KR" sz="1800" dirty="0">
                <a:solidFill>
                  <a:srgbClr val="FF0000"/>
                </a:solidFill>
              </a:rPr>
              <a:t>smoothly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r>
              <a:rPr lang="en-US" altLang="ko-KR" sz="1800" dirty="0"/>
              <a:t>The score </a:t>
            </a:r>
            <a:r>
              <a:rPr lang="en-US" altLang="ko-KR" sz="1800" i="1" dirty="0"/>
              <a:t>f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is generated by an SVM </a:t>
            </a:r>
            <a:r>
              <a:rPr lang="en-US" altLang="ko-KR" sz="1800" dirty="0" smtClean="0"/>
              <a:t>classifier </a:t>
            </a:r>
            <a:r>
              <a:rPr lang="en-US" altLang="ko-KR" sz="1800" dirty="0"/>
              <a:t>at </a:t>
            </a:r>
            <a:r>
              <a:rPr lang="en-US" altLang="ko-KR" sz="1800" dirty="0" smtClean="0"/>
              <a:t>every 200 </a:t>
            </a:r>
            <a:r>
              <a:rPr lang="en-US" altLang="ko-KR" sz="1800" dirty="0" err="1"/>
              <a:t>ms</a:t>
            </a:r>
            <a:r>
              <a:rPr lang="en-US" altLang="ko-KR" sz="1800" dirty="0" err="1" smtClean="0"/>
              <a:t>.</a:t>
            </a:r>
            <a:endParaRPr lang="en-US" altLang="ko-KR" sz="1800" dirty="0"/>
          </a:p>
          <a:p>
            <a:r>
              <a:rPr lang="en-US" altLang="ko-KR" sz="1800" dirty="0"/>
              <a:t>pre-processing </a:t>
            </a:r>
            <a:r>
              <a:rPr lang="en-US" altLang="ko-KR" sz="1800" dirty="0" smtClean="0"/>
              <a:t>steps</a:t>
            </a:r>
          </a:p>
          <a:p>
            <a:pPr lvl="1"/>
            <a:r>
              <a:rPr lang="en-US" altLang="ko-KR" sz="1600" dirty="0"/>
              <a:t>spatial </a:t>
            </a:r>
            <a:r>
              <a:rPr lang="en-US" altLang="ko-KR" sz="1600" dirty="0" smtClean="0"/>
              <a:t>filtering with </a:t>
            </a:r>
            <a:r>
              <a:rPr lang="en-US" altLang="ko-KR" sz="1600" dirty="0"/>
              <a:t>common average </a:t>
            </a:r>
            <a:r>
              <a:rPr lang="en-US" altLang="ko-KR" sz="1600" dirty="0" smtClean="0"/>
              <a:t>reference (CAR)</a:t>
            </a:r>
            <a:endParaRPr lang="en-US" altLang="ko-KR" sz="1600" dirty="0"/>
          </a:p>
          <a:p>
            <a:pPr lvl="1"/>
            <a:r>
              <a:rPr lang="en-US" altLang="ko-KR" sz="1600" dirty="0" err="1"/>
              <a:t>bandpass</a:t>
            </a:r>
            <a:r>
              <a:rPr lang="en-US" altLang="ko-KR" sz="1600" dirty="0"/>
              <a:t> filtering in </a:t>
            </a:r>
            <a:r>
              <a:rPr lang="en-US" altLang="ko-KR" sz="1600" dirty="0" smtClean="0"/>
              <a:t>specific mu </a:t>
            </a:r>
            <a:r>
              <a:rPr lang="en-US" altLang="ko-KR" sz="1600" dirty="0"/>
              <a:t>rhythm band (8–13 Hz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en-US" altLang="ko-KR" sz="1600" dirty="0"/>
              <a:t>spatial filtering </a:t>
            </a:r>
            <a:r>
              <a:rPr lang="en-US" altLang="ko-KR" sz="1600" dirty="0" smtClean="0"/>
              <a:t>based on </a:t>
            </a:r>
            <a:r>
              <a:rPr lang="en-US" altLang="ko-KR" sz="1600" dirty="0"/>
              <a:t>a common spatial pattern (CSP) </a:t>
            </a:r>
            <a:r>
              <a:rPr lang="en-US" altLang="ko-KR" sz="1600" dirty="0" smtClean="0"/>
              <a:t>matrix </a:t>
            </a:r>
            <a:r>
              <a:rPr lang="en-US" altLang="ko-KR" sz="1600" dirty="0"/>
              <a:t>W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800" dirty="0"/>
              <a:t>The feature vector is fed into an SVM classifier that is </a:t>
            </a:r>
            <a:r>
              <a:rPr lang="en-US" altLang="ko-KR" sz="1800" dirty="0" smtClean="0"/>
              <a:t>trained using </a:t>
            </a:r>
            <a:r>
              <a:rPr lang="en-US" altLang="ko-KR" sz="1800" dirty="0"/>
              <a:t>the training data to separate the two classes of </a:t>
            </a:r>
            <a:r>
              <a:rPr lang="en-US" altLang="ko-KR" sz="1800" dirty="0" smtClean="0"/>
              <a:t>feature vectors</a:t>
            </a:r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85181"/>
            <a:ext cx="3895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In motor </a:t>
            </a:r>
            <a:r>
              <a:rPr lang="en-US" altLang="ko-KR" sz="1800" dirty="0" smtClean="0"/>
              <a:t>imagery, </a:t>
            </a: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cursor shall not move</a:t>
            </a:r>
            <a:r>
              <a:rPr lang="en-US" altLang="ko-KR" sz="1800" dirty="0"/>
              <a:t>, if the </a:t>
            </a:r>
            <a:r>
              <a:rPr lang="en-US" altLang="ko-KR" sz="1800" dirty="0" smtClean="0"/>
              <a:t>user is </a:t>
            </a:r>
            <a:r>
              <a:rPr lang="en-US" altLang="ko-KR" sz="1800" dirty="0"/>
              <a:t>in </a:t>
            </a:r>
            <a:r>
              <a:rPr lang="en-US" altLang="ko-KR" sz="1800" dirty="0">
                <a:solidFill>
                  <a:srgbClr val="FF0000"/>
                </a:solidFill>
              </a:rPr>
              <a:t>idle </a:t>
            </a:r>
            <a:r>
              <a:rPr lang="en-US" altLang="ko-KR" sz="1800" dirty="0" smtClean="0">
                <a:solidFill>
                  <a:srgbClr val="FF0000"/>
                </a:solidFill>
              </a:rPr>
              <a:t>state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This is accomplished </a:t>
            </a:r>
            <a:r>
              <a:rPr lang="en-US" altLang="ko-KR" sz="1800" dirty="0" smtClean="0"/>
              <a:t>by </a:t>
            </a:r>
            <a:r>
              <a:rPr lang="en-US" altLang="ko-KR" sz="1800" dirty="0"/>
              <a:t>the introduction </a:t>
            </a:r>
            <a:r>
              <a:rPr lang="en-US" altLang="ko-KR" sz="1800" dirty="0" smtClean="0"/>
              <a:t>of the </a:t>
            </a:r>
            <a:r>
              <a:rPr lang="en-US" altLang="ko-KR" sz="1800" dirty="0"/>
              <a:t>two parameters: </a:t>
            </a:r>
            <a:r>
              <a:rPr lang="en-US" altLang="ko-KR" sz="1800" i="1" dirty="0"/>
              <a:t>a </a:t>
            </a:r>
            <a:r>
              <a:rPr lang="en-US" altLang="ko-KR" sz="1800" dirty="0"/>
              <a:t>and </a:t>
            </a:r>
            <a:r>
              <a:rPr lang="en-US" altLang="ko-KR" sz="1800" i="1" dirty="0" smtClean="0"/>
              <a:t>b</a:t>
            </a:r>
          </a:p>
          <a:p>
            <a:pPr lvl="1"/>
            <a:r>
              <a:rPr lang="en-US" altLang="ko-KR" sz="1600" dirty="0"/>
              <a:t>An EEG dataset </a:t>
            </a:r>
            <a:r>
              <a:rPr lang="en-US" altLang="ko-KR" sz="1600" dirty="0" smtClean="0"/>
              <a:t>is </a:t>
            </a:r>
            <a:r>
              <a:rPr lang="en-US" altLang="ko-KR" sz="1600" dirty="0"/>
              <a:t>collected when the user is in </a:t>
            </a:r>
            <a:r>
              <a:rPr lang="en-US" altLang="ko-KR" sz="1600" dirty="0">
                <a:solidFill>
                  <a:srgbClr val="FF0000"/>
                </a:solidFill>
              </a:rPr>
              <a:t>idle </a:t>
            </a:r>
            <a:r>
              <a:rPr lang="en-US" altLang="ko-KR" sz="1600" dirty="0" smtClean="0">
                <a:solidFill>
                  <a:srgbClr val="FF0000"/>
                </a:solidFill>
              </a:rPr>
              <a:t>state</a:t>
            </a:r>
            <a:r>
              <a:rPr lang="en-US" altLang="ko-KR" sz="1600" dirty="0" smtClean="0"/>
              <a:t>. </a:t>
            </a:r>
            <a:r>
              <a:rPr lang="en-US" altLang="ko-KR" sz="1600" dirty="0"/>
              <a:t>This dataset contains N time segments </a:t>
            </a:r>
            <a:r>
              <a:rPr lang="en-US" altLang="ko-KR" sz="1600" dirty="0" smtClean="0"/>
              <a:t>of 200 </a:t>
            </a:r>
            <a:r>
              <a:rPr lang="en-US" altLang="ko-KR" sz="1600" dirty="0" err="1"/>
              <a:t>ms</a:t>
            </a:r>
            <a:r>
              <a:rPr lang="en-US" altLang="ko-KR" sz="1600" dirty="0"/>
              <a:t> (N = </a:t>
            </a:r>
            <a:r>
              <a:rPr lang="en-US" altLang="ko-KR" sz="1600" dirty="0" smtClean="0"/>
              <a:t>600), </a:t>
            </a:r>
            <a:r>
              <a:rPr lang="en-US" altLang="ko-KR" sz="1600" dirty="0"/>
              <a:t>i.e., lasts 2 min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 smtClean="0"/>
              <a:t>They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calculate the SVM </a:t>
            </a:r>
            <a:r>
              <a:rPr lang="en-US" altLang="ko-KR" sz="1600" dirty="0" smtClean="0"/>
              <a:t>scores f(1</a:t>
            </a:r>
            <a:r>
              <a:rPr lang="en-US" altLang="ko-KR" sz="1600" dirty="0"/>
              <a:t>), . . . , f(N</a:t>
            </a:r>
            <a:r>
              <a:rPr lang="en-US" altLang="ko-KR" sz="1600" dirty="0" smtClean="0"/>
              <a:t>).</a:t>
            </a:r>
          </a:p>
          <a:p>
            <a:pPr lvl="1"/>
            <a:r>
              <a:rPr lang="en-US" altLang="ko-KR" sz="1600" dirty="0" smtClean="0"/>
              <a:t>Set</a:t>
            </a:r>
          </a:p>
          <a:p>
            <a:pPr lvl="1"/>
            <a:endParaRPr lang="en-US" altLang="ko-KR" sz="1600" dirty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/>
          </a:p>
          <a:p>
            <a:pPr lvl="1"/>
            <a:r>
              <a:rPr lang="en-US" altLang="ko-KR" sz="1600" dirty="0" smtClean="0"/>
              <a:t>Then we calculate </a:t>
            </a:r>
            <a:r>
              <a:rPr lang="en-US" altLang="ko-KR" sz="1600" i="1" dirty="0" smtClean="0"/>
              <a:t>a</a:t>
            </a:r>
            <a:r>
              <a:rPr lang="en-US" altLang="ko-KR" sz="1600" dirty="0" smtClean="0"/>
              <a:t> and </a:t>
            </a:r>
            <a:r>
              <a:rPr lang="en-US" altLang="ko-KR" sz="1600" i="1" dirty="0" smtClean="0"/>
              <a:t>b </a:t>
            </a:r>
            <a:r>
              <a:rPr lang="en-US" altLang="ko-KR" sz="1600" dirty="0" smtClean="0"/>
              <a:t>as</a:t>
            </a:r>
          </a:p>
          <a:p>
            <a:pPr lvl="1"/>
            <a:endParaRPr lang="en-US" altLang="ko-KR" sz="1600" dirty="0"/>
          </a:p>
          <a:p>
            <a:pPr lvl="1"/>
            <a:r>
              <a:rPr lang="en-US" altLang="ko-KR" sz="1600" dirty="0" smtClean="0"/>
              <a:t>The </a:t>
            </a:r>
            <a:r>
              <a:rPr lang="en-US" altLang="ko-KR" sz="1600" dirty="0"/>
              <a:t>parameter </a:t>
            </a:r>
            <a:r>
              <a:rPr lang="en-US" altLang="ko-KR" sz="1600" i="1" dirty="0"/>
              <a:t>h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is used </a:t>
            </a:r>
            <a:r>
              <a:rPr lang="en-US" altLang="ko-KR" sz="1600" dirty="0"/>
              <a:t>for adjusting the velocity of the </a:t>
            </a:r>
            <a:r>
              <a:rPr lang="en-US" altLang="ko-KR" sz="1600" dirty="0" smtClean="0"/>
              <a:t>cursor. </a:t>
            </a:r>
            <a:r>
              <a:rPr lang="en-US" altLang="ko-KR" sz="1600" i="1" dirty="0" smtClean="0"/>
              <a:t>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is fixed to 8 for all the subjects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/>
              <a:t>Considering the model </a:t>
            </a:r>
            <a:r>
              <a:rPr lang="en-US" altLang="ko-KR" sz="1600" dirty="0" smtClean="0"/>
              <a:t>:</a:t>
            </a:r>
          </a:p>
          <a:p>
            <a:pPr lvl="1"/>
            <a:r>
              <a:rPr lang="en-US" altLang="ko-KR" sz="1600" dirty="0" smtClean="0"/>
              <a:t>and </a:t>
            </a:r>
            <a:r>
              <a:rPr lang="en-US" altLang="ko-KR" sz="1600" dirty="0"/>
              <a:t>the </a:t>
            </a:r>
            <a:r>
              <a:rPr lang="en-US" altLang="ko-KR" sz="1600" dirty="0" smtClean="0"/>
              <a:t>parameter setting </a:t>
            </a:r>
            <a:r>
              <a:rPr lang="en-US" altLang="ko-KR" sz="1600" dirty="0"/>
              <a:t>of </a:t>
            </a:r>
            <a:r>
              <a:rPr lang="en-US" altLang="ko-KR" sz="1600" i="1" dirty="0"/>
              <a:t>a</a:t>
            </a:r>
            <a:r>
              <a:rPr lang="en-US" altLang="ko-KR" sz="1600" dirty="0"/>
              <a:t> and </a:t>
            </a:r>
            <a:r>
              <a:rPr lang="en-US" altLang="ko-KR" sz="1600" i="1" dirty="0"/>
              <a:t>b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the average horizontal movement </a:t>
            </a:r>
            <a:r>
              <a:rPr lang="en-US" altLang="ko-KR" sz="1600" dirty="0"/>
              <a:t>during the idle </a:t>
            </a:r>
            <a:r>
              <a:rPr lang="en-US" altLang="ko-KR" sz="1600" dirty="0" smtClean="0"/>
              <a:t>state                                 Is close </a:t>
            </a:r>
            <a:r>
              <a:rPr lang="en-US" altLang="ko-KR" sz="1600" dirty="0"/>
              <a:t>to zero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/>
              <a:t>Thus, the </a:t>
            </a:r>
            <a:r>
              <a:rPr lang="en-US" altLang="ko-KR" sz="1600" dirty="0">
                <a:solidFill>
                  <a:srgbClr val="FF0000"/>
                </a:solidFill>
              </a:rPr>
              <a:t>cursor almost does not change </a:t>
            </a:r>
            <a:r>
              <a:rPr lang="en-US" altLang="ko-KR" sz="1600" dirty="0"/>
              <a:t>its horizontal position, if the subject is in the </a:t>
            </a:r>
            <a:r>
              <a:rPr lang="en-US" altLang="ko-KR" sz="1600" dirty="0">
                <a:solidFill>
                  <a:srgbClr val="FF0000"/>
                </a:solidFill>
              </a:rPr>
              <a:t>idle state</a:t>
            </a:r>
            <a:r>
              <a:rPr lang="en-US" altLang="ko-KR" sz="1600" dirty="0"/>
              <a:t>. This has </a:t>
            </a:r>
            <a:r>
              <a:rPr lang="en-US" altLang="ko-KR" sz="1600" dirty="0" smtClean="0"/>
              <a:t>been demonstrated during the online experiments.</a:t>
            </a:r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32196"/>
            <a:ext cx="2376264" cy="111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190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83496"/>
              </p:ext>
            </p:extLst>
          </p:nvPr>
        </p:nvGraphicFramePr>
        <p:xfrm>
          <a:off x="2555776" y="5326609"/>
          <a:ext cx="157388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5" imgW="1295280" imgH="355320" progId="Equation.DSMT4">
                  <p:embed/>
                </p:oleObj>
              </mc:Choice>
              <mc:Fallback>
                <p:oleObj name="Equation" r:id="rId5" imgW="12952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5326609"/>
                        <a:ext cx="1573889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3895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Combining the </a:t>
            </a:r>
            <a:r>
              <a:rPr lang="en-US" altLang="ko-KR" sz="1800" dirty="0" smtClean="0"/>
              <a:t>algorithms for vertical and </a:t>
            </a:r>
            <a:r>
              <a:rPr lang="en-US" altLang="ko-KR" sz="1800" dirty="0"/>
              <a:t>horizontal movement control, </a:t>
            </a:r>
            <a:r>
              <a:rPr lang="en-US" altLang="ko-KR" sz="1800" dirty="0" smtClean="0"/>
              <a:t>they </a:t>
            </a:r>
            <a:r>
              <a:rPr lang="en-US" altLang="ko-KR" sz="1800" dirty="0"/>
              <a:t>obtain </a:t>
            </a:r>
            <a:r>
              <a:rPr lang="en-US" altLang="ko-KR" sz="1800" dirty="0" smtClean="0"/>
              <a:t>the algorithm </a:t>
            </a:r>
            <a:r>
              <a:rPr lang="en-US" altLang="ko-KR" sz="1800" dirty="0"/>
              <a:t>for 2-D cursor </a:t>
            </a:r>
            <a:r>
              <a:rPr lang="en-US" altLang="ko-KR" sz="1800" dirty="0" smtClean="0"/>
              <a:t>control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horizontal movement </a:t>
            </a:r>
            <a:r>
              <a:rPr lang="en-US" altLang="ko-KR" sz="1800" dirty="0" smtClean="0"/>
              <a:t>control based </a:t>
            </a:r>
            <a:r>
              <a:rPr lang="en-US" altLang="ko-KR" sz="1800" dirty="0"/>
              <a:t>on motor imagery and the vertical movement </a:t>
            </a:r>
            <a:r>
              <a:rPr lang="en-US" altLang="ko-KR" sz="1800" dirty="0" smtClean="0"/>
              <a:t>control based </a:t>
            </a:r>
            <a:r>
              <a:rPr lang="en-US" altLang="ko-KR" sz="1800" dirty="0"/>
              <a:t>on P300 are performed </a:t>
            </a:r>
            <a:r>
              <a:rPr lang="en-US" altLang="ko-KR" sz="1800" dirty="0" smtClean="0">
                <a:solidFill>
                  <a:srgbClr val="FF0000"/>
                </a:solidFill>
              </a:rPr>
              <a:t>simultaneously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259010" cy="30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051720" y="4955951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[Diagram </a:t>
            </a:r>
            <a:r>
              <a:rPr lang="en-US" altLang="ko-KR" dirty="0"/>
              <a:t>of the algorithm for 2-D cursor </a:t>
            </a:r>
            <a:r>
              <a:rPr lang="en-US" altLang="ko-KR" dirty="0" smtClean="0"/>
              <a:t>control]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3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1800" dirty="0"/>
              <a:t>we can find out that the accuracy rates of all </a:t>
            </a:r>
            <a:r>
              <a:rPr lang="en-US" altLang="ko-KR" sz="1800" dirty="0" smtClean="0"/>
              <a:t>the six </a:t>
            </a:r>
            <a:r>
              <a:rPr lang="en-US" altLang="ko-KR" sz="1800" dirty="0"/>
              <a:t>subjects are satisfactory. However, the control time of </a:t>
            </a:r>
            <a:r>
              <a:rPr lang="en-US" altLang="ko-KR" sz="1800" dirty="0" smtClean="0"/>
              <a:t>each trial </a:t>
            </a:r>
            <a:r>
              <a:rPr lang="en-US" altLang="ko-KR" sz="1800" dirty="0"/>
              <a:t>was not short (about </a:t>
            </a:r>
            <a:r>
              <a:rPr lang="en-US" altLang="ko-KR" sz="1800" dirty="0">
                <a:solidFill>
                  <a:srgbClr val="FF0000"/>
                </a:solidFill>
              </a:rPr>
              <a:t>28 s in average</a:t>
            </a:r>
            <a:r>
              <a:rPr lang="en-US" altLang="ko-KR" sz="1800" dirty="0" smtClean="0"/>
              <a:t>).</a:t>
            </a:r>
          </a:p>
          <a:p>
            <a:pPr lvl="1"/>
            <a:r>
              <a:rPr lang="en-US" altLang="ko-KR" dirty="0"/>
              <a:t>The relative small size of the cursor and the target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/>
              <a:t>The ratios of the size of the cursor, </a:t>
            </a:r>
            <a:r>
              <a:rPr lang="en-US" altLang="ko-KR" dirty="0" smtClean="0"/>
              <a:t>target</a:t>
            </a:r>
            <a:r>
              <a:rPr lang="en-US" altLang="ko-KR" dirty="0" smtClean="0"/>
              <a:t>, and </a:t>
            </a:r>
            <a:r>
              <a:rPr lang="en-US" altLang="ko-KR" dirty="0"/>
              <a:t>the </a:t>
            </a:r>
            <a:r>
              <a:rPr lang="en-US" altLang="ko-KR" dirty="0" smtClean="0"/>
              <a:t>workspace </a:t>
            </a:r>
            <a:r>
              <a:rPr lang="en-US" altLang="ko-KR" dirty="0"/>
              <a:t>are fixed to be 0.00084:0.003:1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/>
              <a:t>Triggering and effectively detecting P300 are time </a:t>
            </a:r>
            <a:r>
              <a:rPr lang="en-US" altLang="ko-KR" dirty="0" smtClean="0"/>
              <a:t>consuming to </a:t>
            </a:r>
            <a:r>
              <a:rPr lang="en-US" altLang="ko-KR" dirty="0"/>
              <a:t>some </a:t>
            </a:r>
            <a:r>
              <a:rPr lang="en-US" altLang="ko-KR" dirty="0" smtClean="0"/>
              <a:t>degree (repeated round).</a:t>
            </a:r>
            <a:endParaRPr lang="en-US" altLang="ko-KR" dirty="0"/>
          </a:p>
          <a:p>
            <a:pPr lvl="1"/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4442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For efficient 2-D control, the </a:t>
            </a:r>
            <a:r>
              <a:rPr lang="en-US" altLang="ko-KR" sz="1800" dirty="0">
                <a:solidFill>
                  <a:srgbClr val="FF0000"/>
                </a:solidFill>
              </a:rPr>
              <a:t>two control signals</a:t>
            </a:r>
            <a:r>
              <a:rPr lang="en-US" altLang="ko-KR" sz="1800" dirty="0"/>
              <a:t> need </a:t>
            </a:r>
            <a:r>
              <a:rPr lang="en-US" altLang="ko-KR" sz="1800" dirty="0" smtClean="0"/>
              <a:t>to be </a:t>
            </a:r>
            <a:r>
              <a:rPr lang="en-US" altLang="ko-KR" sz="1800" dirty="0"/>
              <a:t>as </a:t>
            </a:r>
            <a:r>
              <a:rPr lang="en-US" altLang="ko-KR" sz="1800" dirty="0">
                <a:solidFill>
                  <a:srgbClr val="FF0000"/>
                </a:solidFill>
              </a:rPr>
              <a:t>independent </a:t>
            </a:r>
            <a:r>
              <a:rPr lang="en-US" altLang="ko-KR" sz="1800" dirty="0"/>
              <a:t>as </a:t>
            </a:r>
            <a:r>
              <a:rPr lang="en-US" altLang="ko-KR" sz="1800" dirty="0" smtClean="0"/>
              <a:t>possible.</a:t>
            </a:r>
            <a:endParaRPr lang="en-US" altLang="ko-KR" sz="1800" dirty="0" smtClean="0"/>
          </a:p>
          <a:p>
            <a:r>
              <a:rPr lang="en-US" altLang="ko-KR" sz="1800" dirty="0" smtClean="0"/>
              <a:t>First, </a:t>
            </a:r>
            <a:r>
              <a:rPr lang="en-US" altLang="ko-KR" sz="1800" dirty="0" smtClean="0"/>
              <a:t>analyze the </a:t>
            </a:r>
            <a:r>
              <a:rPr lang="en-US" altLang="ko-KR" sz="1800" dirty="0"/>
              <a:t>data collected </a:t>
            </a:r>
            <a:r>
              <a:rPr lang="en-US" altLang="ko-KR" sz="1800" dirty="0" smtClean="0"/>
              <a:t>from </a:t>
            </a:r>
            <a:r>
              <a:rPr lang="en-US" altLang="ko-KR" sz="1800" dirty="0"/>
              <a:t>online experiment and assess </a:t>
            </a:r>
            <a:r>
              <a:rPr lang="en-US" altLang="ko-KR" sz="1800" dirty="0" smtClean="0"/>
              <a:t>the independence </a:t>
            </a:r>
            <a:r>
              <a:rPr lang="en-US" altLang="ko-KR" sz="1800" dirty="0"/>
              <a:t>between the two control signals by </a:t>
            </a:r>
            <a:r>
              <a:rPr lang="en-US" altLang="ko-KR" sz="1800" dirty="0" smtClean="0"/>
              <a:t>correlation </a:t>
            </a:r>
            <a:r>
              <a:rPr lang="en-US" altLang="ko-KR" sz="1800" dirty="0" smtClean="0"/>
              <a:t>method.</a:t>
            </a:r>
            <a:endParaRPr lang="en-US" altLang="ko-KR" sz="1800" dirty="0" smtClean="0"/>
          </a:p>
          <a:p>
            <a:r>
              <a:rPr lang="en-US" altLang="ko-KR" sz="1800" dirty="0" smtClean="0"/>
              <a:t>There </a:t>
            </a:r>
            <a:r>
              <a:rPr lang="en-US" altLang="ko-KR" sz="1800" dirty="0"/>
              <a:t>exist horizontal </a:t>
            </a:r>
            <a:r>
              <a:rPr lang="en-US" altLang="ko-KR" sz="1800" dirty="0" smtClean="0"/>
              <a:t>and vertical </a:t>
            </a:r>
            <a:r>
              <a:rPr lang="en-US" altLang="ko-KR" sz="1800" dirty="0">
                <a:solidFill>
                  <a:srgbClr val="FF0000"/>
                </a:solidFill>
              </a:rPr>
              <a:t>control variables </a:t>
            </a:r>
            <a:r>
              <a:rPr lang="en-US" altLang="ko-KR" sz="1800" dirty="0"/>
              <a:t>with values </a:t>
            </a:r>
            <a:r>
              <a:rPr lang="en-US" altLang="ko-KR" sz="1800" i="1" dirty="0">
                <a:solidFill>
                  <a:srgbClr val="FF0000"/>
                </a:solidFill>
              </a:rPr>
              <a:t>f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en-US" altLang="ko-KR" sz="1800" i="1" dirty="0">
                <a:solidFill>
                  <a:srgbClr val="FF0000"/>
                </a:solidFill>
              </a:rPr>
              <a:t>k</a:t>
            </a:r>
            <a:r>
              <a:rPr lang="en-US" altLang="ko-KR" sz="1800" dirty="0">
                <a:solidFill>
                  <a:srgbClr val="FF0000"/>
                </a:solidFill>
              </a:rPr>
              <a:t>), </a:t>
            </a:r>
            <a:r>
              <a:rPr lang="en-US" altLang="ko-KR" sz="1800" i="1" dirty="0">
                <a:solidFill>
                  <a:srgbClr val="FF0000"/>
                </a:solidFill>
              </a:rPr>
              <a:t>c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en-US" altLang="ko-KR" sz="1800" i="1" dirty="0">
                <a:solidFill>
                  <a:srgbClr val="FF0000"/>
                </a:solidFill>
              </a:rPr>
              <a:t>k</a:t>
            </a:r>
            <a:r>
              <a:rPr lang="en-US" altLang="ko-KR" sz="1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800" dirty="0"/>
              <a:t>Here, </a:t>
            </a:r>
            <a:r>
              <a:rPr lang="en-US" altLang="ko-KR" sz="1800" i="1" dirty="0"/>
              <a:t>f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is an SVM score from motor </a:t>
            </a:r>
            <a:r>
              <a:rPr lang="en-US" altLang="ko-KR" sz="1800" dirty="0" smtClean="0"/>
              <a:t>imagery, while </a:t>
            </a:r>
            <a:r>
              <a:rPr lang="en-US" altLang="ko-KR" sz="1800" i="1" dirty="0"/>
              <a:t>c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with value of 1, </a:t>
            </a:r>
            <a:r>
              <a:rPr lang="en-US" altLang="ko-KR" sz="1800" i="1" dirty="0"/>
              <a:t>−</a:t>
            </a:r>
            <a:r>
              <a:rPr lang="en-US" altLang="ko-KR" sz="1800" dirty="0"/>
              <a:t>1</a:t>
            </a:r>
            <a:r>
              <a:rPr lang="en-US" altLang="ko-KR" sz="1800" i="1" dirty="0"/>
              <a:t>, </a:t>
            </a:r>
            <a:r>
              <a:rPr lang="en-US" altLang="ko-KR" sz="1800" dirty="0"/>
              <a:t>or 0 is determined by the </a:t>
            </a:r>
            <a:r>
              <a:rPr lang="en-US" altLang="ko-KR" sz="1800" dirty="0" smtClean="0"/>
              <a:t>button </a:t>
            </a:r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button at which P300 occurs is determined by </a:t>
            </a:r>
            <a:r>
              <a:rPr lang="en-US" altLang="ko-KR" sz="1800" i="1" dirty="0" smtClean="0"/>
              <a:t>ss</a:t>
            </a:r>
            <a:r>
              <a:rPr lang="en-US" altLang="ko-KR" sz="1200" i="1" dirty="0" smtClean="0"/>
              <a:t>j</a:t>
            </a:r>
            <a:r>
              <a:rPr lang="en-US" altLang="ko-KR" sz="1000" dirty="0" smtClean="0"/>
              <a:t>0</a:t>
            </a:r>
            <a:r>
              <a:rPr lang="en-US" altLang="ko-KR" sz="1800" dirty="0" smtClean="0"/>
              <a:t>(</a:t>
            </a:r>
            <a:r>
              <a:rPr lang="en-US" altLang="ko-KR" sz="1800" i="1" dirty="0" smtClean="0"/>
              <a:t>k</a:t>
            </a:r>
            <a:r>
              <a:rPr lang="en-US" altLang="ko-KR" sz="1800" dirty="0"/>
              <a:t>), </a:t>
            </a:r>
            <a:r>
              <a:rPr lang="en-US" altLang="ko-KR" sz="1800" dirty="0" smtClean="0"/>
              <a:t>the maximum </a:t>
            </a:r>
            <a:r>
              <a:rPr lang="en-US" altLang="ko-KR" sz="1800" dirty="0"/>
              <a:t>of 8 SVM scores corresponding to the eight </a:t>
            </a:r>
            <a:r>
              <a:rPr lang="en-US" altLang="ko-KR" sz="1800" dirty="0" smtClean="0"/>
              <a:t>buttons.</a:t>
            </a:r>
          </a:p>
          <a:p>
            <a:r>
              <a:rPr lang="en-US" altLang="ko-KR" sz="1800" dirty="0"/>
              <a:t>Since </a:t>
            </a:r>
            <a:r>
              <a:rPr lang="en-US" altLang="ko-KR" sz="1800" i="1" dirty="0"/>
              <a:t>ss</a:t>
            </a:r>
            <a:r>
              <a:rPr lang="en-US" altLang="ko-KR" sz="1200" i="1" dirty="0"/>
              <a:t>j</a:t>
            </a:r>
            <a:r>
              <a:rPr lang="en-US" altLang="ko-KR" sz="1000" dirty="0"/>
              <a:t>0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</a:t>
            </a:r>
            <a:r>
              <a:rPr lang="en-US" altLang="ko-KR" sz="1800" dirty="0" smtClean="0"/>
              <a:t> is generally </a:t>
            </a:r>
            <a:r>
              <a:rPr lang="en-US" altLang="ko-KR" sz="1800" dirty="0"/>
              <a:t>positive</a:t>
            </a:r>
            <a:r>
              <a:rPr lang="en-US" altLang="ko-KR" sz="1800" dirty="0" smtClean="0"/>
              <a:t>, they </a:t>
            </a:r>
            <a:r>
              <a:rPr lang="en-US" altLang="ko-KR" sz="1800" dirty="0"/>
              <a:t>let 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c</a:t>
            </a:r>
            <a:r>
              <a:rPr lang="en-US" altLang="ko-KR" sz="1800" dirty="0" smtClean="0">
                <a:solidFill>
                  <a:srgbClr val="FF0000"/>
                </a:solidFill>
              </a:rPr>
              <a:t>(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k</a:t>
            </a:r>
            <a:r>
              <a:rPr lang="en-US" altLang="ko-KR" sz="1800" dirty="0" smtClean="0">
                <a:solidFill>
                  <a:srgbClr val="FF0000"/>
                </a:solidFill>
              </a:rPr>
              <a:t>)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ss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j</a:t>
            </a:r>
            <a:r>
              <a:rPr lang="en-US" altLang="ko-KR" sz="1000" dirty="0" smtClean="0">
                <a:solidFill>
                  <a:srgbClr val="FF0000"/>
                </a:solidFill>
              </a:rPr>
              <a:t>0</a:t>
            </a:r>
            <a:r>
              <a:rPr lang="en-US" altLang="ko-KR" sz="1800" dirty="0" smtClean="0">
                <a:solidFill>
                  <a:srgbClr val="FF0000"/>
                </a:solidFill>
              </a:rPr>
              <a:t>(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k</a:t>
            </a:r>
            <a:r>
              <a:rPr lang="en-US" altLang="ko-KR" sz="1800" dirty="0" smtClean="0">
                <a:solidFill>
                  <a:srgbClr val="FF0000"/>
                </a:solidFill>
              </a:rPr>
              <a:t>) </a:t>
            </a:r>
            <a:r>
              <a:rPr lang="en-US" altLang="ko-KR" sz="1800" dirty="0" smtClean="0"/>
              <a:t>to </a:t>
            </a:r>
            <a:r>
              <a:rPr lang="en-US" altLang="ko-KR" sz="1800" dirty="0"/>
              <a:t>be a </a:t>
            </a:r>
            <a:r>
              <a:rPr lang="en-US" altLang="ko-KR" sz="1800" dirty="0" smtClean="0"/>
              <a:t>new vertical control variable </a:t>
            </a:r>
            <a:r>
              <a:rPr lang="en-US" altLang="ko-KR" sz="1800" dirty="0"/>
              <a:t>with signs and </a:t>
            </a:r>
            <a:r>
              <a:rPr lang="en-US" altLang="ko-KR" sz="1800" dirty="0" smtClean="0"/>
              <a:t>amplitude.</a:t>
            </a:r>
            <a:endParaRPr lang="en-US" altLang="ko-KR" sz="1800" dirty="0" smtClean="0"/>
          </a:p>
          <a:p>
            <a:r>
              <a:rPr lang="en-US" altLang="ko-KR" sz="1800" dirty="0"/>
              <a:t>For each trial, </a:t>
            </a:r>
            <a:r>
              <a:rPr lang="en-US" altLang="ko-KR" sz="1800" dirty="0" smtClean="0"/>
              <a:t>they also </a:t>
            </a:r>
            <a:r>
              <a:rPr lang="en-US" altLang="ko-KR" sz="1800" dirty="0"/>
              <a:t>define two </a:t>
            </a:r>
            <a:r>
              <a:rPr lang="en-US" altLang="ko-KR" sz="1800" dirty="0">
                <a:solidFill>
                  <a:srgbClr val="FF0000"/>
                </a:solidFill>
              </a:rPr>
              <a:t>position variables </a:t>
            </a:r>
            <a:r>
              <a:rPr lang="en-US" altLang="ko-KR" sz="1800" dirty="0" smtClean="0"/>
              <a:t>representing the </a:t>
            </a:r>
            <a:r>
              <a:rPr lang="en-US" altLang="ko-KR" sz="1800" dirty="0"/>
              <a:t>relative position of the cursor and the </a:t>
            </a:r>
            <a:r>
              <a:rPr lang="en-US" altLang="ko-KR" sz="1800" dirty="0" smtClean="0"/>
              <a:t>target</a:t>
            </a:r>
          </a:p>
          <a:p>
            <a:endParaRPr lang="en-US" altLang="ko-KR" sz="1800" dirty="0"/>
          </a:p>
          <a:p>
            <a:r>
              <a:rPr lang="en-US" altLang="ko-KR" sz="1800" dirty="0"/>
              <a:t>where </a:t>
            </a:r>
            <a:r>
              <a:rPr lang="en-US" altLang="ko-KR" sz="1800" i="1" dirty="0" smtClean="0"/>
              <a:t>t </a:t>
            </a:r>
            <a:r>
              <a:rPr lang="en-US" altLang="ko-KR" sz="1800" dirty="0"/>
              <a:t>and </a:t>
            </a:r>
            <a:r>
              <a:rPr lang="en-US" altLang="ko-KR" sz="1800" i="1" dirty="0" smtClean="0"/>
              <a:t>c </a:t>
            </a:r>
            <a:r>
              <a:rPr lang="en-US" altLang="ko-KR" sz="1800" dirty="0" smtClean="0"/>
              <a:t>means </a:t>
            </a:r>
            <a:r>
              <a:rPr lang="en-US" altLang="ko-KR" sz="1800" dirty="0"/>
              <a:t>the target </a:t>
            </a:r>
            <a:r>
              <a:rPr lang="en-US" altLang="ko-KR" sz="1800" dirty="0" smtClean="0"/>
              <a:t>and the </a:t>
            </a:r>
            <a:r>
              <a:rPr lang="en-US" altLang="ko-KR" sz="1800" dirty="0"/>
              <a:t>cursor (at its initial position</a:t>
            </a:r>
            <a:r>
              <a:rPr lang="en-US" altLang="ko-KR" sz="1800" dirty="0" smtClean="0"/>
              <a:t>)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88196"/>
              </p:ext>
            </p:extLst>
          </p:nvPr>
        </p:nvGraphicFramePr>
        <p:xfrm>
          <a:off x="3275856" y="5412680"/>
          <a:ext cx="2585981" cy="32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3" imgW="1536480" imgH="190440" progId="Equation.DSMT4">
                  <p:embed/>
                </p:oleObj>
              </mc:Choice>
              <mc:Fallback>
                <p:oleObj name="Equation" r:id="rId3" imgW="1536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5412680"/>
                        <a:ext cx="2585981" cy="32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4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P300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Motor </a:t>
            </a:r>
            <a:r>
              <a:rPr lang="en-US" altLang="ko-KR" dirty="0" smtClean="0"/>
              <a:t>imagery</a:t>
            </a:r>
            <a:r>
              <a:rPr lang="en-US" altLang="ko-KR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1800" dirty="0" smtClean="0">
                <a:ea typeface="Adobe 고딕 Std B" pitchFamily="34" charset="-127"/>
              </a:rPr>
              <a:t>(Mu/Beta Rhythm)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19458" name="Picture 2" descr="http://openvibe.inria.fr/documentation/unstable/Doc_BoxAlgorithm_P300SpellerVisualisation_Snap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2739063" cy="22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images.gizmag.com/inline/brain-bci-backdoor-hack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1141"/>
            <a:ext cx="4247397" cy="23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36318"/>
            <a:ext cx="2964750" cy="236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1800" dirty="0" smtClean="0"/>
                  <a:t>Calculate </a:t>
                </a:r>
                <a:r>
                  <a:rPr lang="en-US" altLang="ko-KR" sz="1800" dirty="0"/>
                  <a:t>the correlation coefficients for each pair of </a:t>
                </a:r>
                <a:r>
                  <a:rPr lang="en-US" altLang="ko-KR" sz="1800" dirty="0" smtClean="0"/>
                  <a:t>control variable </a:t>
                </a:r>
                <a:r>
                  <a:rPr lang="en-US" altLang="ko-KR" sz="1800" dirty="0"/>
                  <a:t>(</a:t>
                </a:r>
                <a:r>
                  <a:rPr lang="en-US" altLang="ko-KR" sz="1800" i="1" dirty="0"/>
                  <a:t>f</a:t>
                </a:r>
                <a:r>
                  <a:rPr lang="en-US" altLang="ko-KR" sz="1800" dirty="0"/>
                  <a:t>(</a:t>
                </a:r>
                <a:r>
                  <a:rPr lang="en-US" altLang="ko-KR" sz="1800" i="1" dirty="0"/>
                  <a:t>k</a:t>
                </a:r>
                <a:r>
                  <a:rPr lang="en-US" altLang="ko-KR" sz="1800" dirty="0"/>
                  <a:t>) or </a:t>
                </a:r>
                <a:r>
                  <a:rPr lang="en-US" altLang="ko-KR" sz="1800" i="1" dirty="0"/>
                  <a:t>c</a:t>
                </a:r>
                <a:r>
                  <a:rPr lang="en-US" altLang="ko-KR" sz="1800" dirty="0"/>
                  <a:t>(</a:t>
                </a:r>
                <a:r>
                  <a:rPr lang="en-US" altLang="ko-KR" sz="1800" i="1" dirty="0"/>
                  <a:t>k</a:t>
                </a:r>
                <a:r>
                  <a:rPr lang="en-US" altLang="ko-KR" sz="1800" dirty="0"/>
                  <a:t>)</a:t>
                </a:r>
                <a:r>
                  <a:rPr lang="en-US" altLang="ko-KR" sz="1800" i="1" dirty="0"/>
                  <a:t>ss</a:t>
                </a:r>
                <a:r>
                  <a:rPr lang="en-US" altLang="ko-KR" sz="1200" i="1" dirty="0"/>
                  <a:t>j</a:t>
                </a:r>
                <a:r>
                  <a:rPr lang="en-US" altLang="ko-KR" sz="1000" dirty="0"/>
                  <a:t>0</a:t>
                </a:r>
                <a:r>
                  <a:rPr lang="en-US" altLang="ko-KR" sz="1800" dirty="0"/>
                  <a:t> (</a:t>
                </a:r>
                <a:r>
                  <a:rPr lang="en-US" altLang="ko-KR" sz="1800" i="1" dirty="0"/>
                  <a:t>k</a:t>
                </a:r>
                <a:r>
                  <a:rPr lang="en-US" altLang="ko-KR" sz="1800" dirty="0"/>
                  <a:t>)) and position variable </a:t>
                </a:r>
                <a:r>
                  <a:rPr lang="en-US" altLang="ko-KR" sz="1800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ko-KR" alt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ko-KR" alt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sz="1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ko-KR" altLang="en-US" sz="1800">
                            <a:latin typeface="Cambria Math"/>
                          </a:rPr>
                          <m:t>(</m:t>
                        </m:r>
                        <m:r>
                          <a:rPr lang="ko-KR" altLang="en-US" sz="18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 </a:t>
                </a:r>
                <a:r>
                  <a:rPr lang="en-US" altLang="ko-KR" sz="1800" dirty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ko-KR" alt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ko-KR" alt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sz="18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ko-KR" altLang="en-US" sz="1800">
                            <a:latin typeface="Cambria Math"/>
                          </a:rPr>
                          <m:t>(</m:t>
                        </m:r>
                        <m:r>
                          <a:rPr lang="ko-KR" altLang="en-US" sz="18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)</a:t>
                </a:r>
              </a:p>
              <a:p>
                <a:r>
                  <a:rPr lang="en-US" altLang="ko-KR" sz="1800" dirty="0"/>
                  <a:t>and the correlation coefficient for the two control variables</a:t>
                </a:r>
                <a:r>
                  <a:rPr lang="en-US" altLang="ko-KR" sz="1800" dirty="0" smtClean="0"/>
                  <a:t>.</a:t>
                </a:r>
              </a:p>
              <a:p>
                <a:endParaRPr lang="en-US" altLang="ko-KR" sz="1800" dirty="0" smtClean="0"/>
              </a:p>
              <a:p>
                <a:endParaRPr lang="en-US" altLang="ko-KR" sz="1800" dirty="0"/>
              </a:p>
              <a:p>
                <a:endParaRPr lang="en-US" altLang="ko-KR" sz="1800" dirty="0" smtClean="0"/>
              </a:p>
              <a:p>
                <a:endParaRPr lang="en-US" altLang="ko-KR" sz="1800" dirty="0"/>
              </a:p>
              <a:p>
                <a:r>
                  <a:rPr lang="en-US" altLang="ko-KR" sz="1800" dirty="0" smtClean="0"/>
                  <a:t>From the result,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each </a:t>
                </a:r>
                <a:r>
                  <a:rPr lang="en-US" altLang="ko-KR" sz="1800" dirty="0" smtClean="0">
                    <a:solidFill>
                      <a:srgbClr val="FF0000"/>
                    </a:solidFill>
                  </a:rPr>
                  <a:t>control variable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correlates strongly with its own dimension of </a:t>
                </a:r>
                <a:r>
                  <a:rPr lang="en-US" altLang="ko-KR" sz="1800" dirty="0" smtClean="0">
                    <a:solidFill>
                      <a:srgbClr val="FF0000"/>
                    </a:solidFill>
                  </a:rPr>
                  <a:t>target cursor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position </a:t>
                </a:r>
                <a:endParaRPr lang="en-US" altLang="ko-KR" sz="18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ko-KR" sz="1800" dirty="0" smtClean="0"/>
                  <a:t>and </a:t>
                </a:r>
                <a:r>
                  <a:rPr lang="en-US" altLang="ko-KR" sz="1800" dirty="0"/>
                  <a:t>does not correlate with the other </a:t>
                </a:r>
                <a:r>
                  <a:rPr lang="en-US" altLang="ko-KR" sz="1800" dirty="0" smtClean="0"/>
                  <a:t>variables’ dimension </a:t>
                </a:r>
              </a:p>
              <a:p>
                <a:r>
                  <a:rPr lang="en-US" altLang="ko-KR" sz="1800" dirty="0" smtClean="0"/>
                  <a:t>and </a:t>
                </a:r>
                <a:r>
                  <a:rPr lang="en-US" altLang="ko-KR" sz="1800" dirty="0"/>
                  <a:t>also does not correlate with the other variable</a:t>
                </a:r>
                <a:r>
                  <a:rPr lang="en-US" altLang="ko-KR" sz="1800" dirty="0" smtClean="0"/>
                  <a:t>.</a:t>
                </a:r>
              </a:p>
              <a:p>
                <a:r>
                  <a:rPr lang="en-US" altLang="ko-KR" sz="1800" dirty="0"/>
                  <a:t>Hence, such results support the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independence of the </a:t>
                </a:r>
                <a:r>
                  <a:rPr lang="en-US" altLang="ko-KR" sz="1800" dirty="0" smtClean="0">
                    <a:solidFill>
                      <a:srgbClr val="FF0000"/>
                    </a:solidFill>
                  </a:rPr>
                  <a:t>horizontal and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vertical control variables</a:t>
                </a:r>
                <a:r>
                  <a:rPr lang="en-US" altLang="ko-KR" sz="1800" dirty="0"/>
                  <a:t>.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111" r="-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040560" cy="171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/>
              <a:t>Next, they present their data analysis results to show that the subjects truly used P300 and motor imagery in the 2-D cursor control.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P300 </a:t>
            </a:r>
            <a:r>
              <a:rPr lang="en-US" altLang="ko-KR" sz="1800" dirty="0"/>
              <a:t>detection is mainly based </a:t>
            </a:r>
            <a:r>
              <a:rPr lang="en-US" altLang="ko-KR" sz="1800" dirty="0" smtClean="0"/>
              <a:t>on those </a:t>
            </a:r>
            <a:r>
              <a:rPr lang="en-US" altLang="ko-KR" sz="1800" dirty="0"/>
              <a:t>channels located in the occipital and parietal areas </a:t>
            </a:r>
            <a:r>
              <a:rPr lang="en-US" altLang="ko-KR" sz="1800" dirty="0" smtClean="0"/>
              <a:t>rather than </a:t>
            </a:r>
            <a:r>
              <a:rPr lang="en-US" altLang="ko-KR" sz="1800" dirty="0"/>
              <a:t>the frontal </a:t>
            </a:r>
            <a:r>
              <a:rPr lang="en-US" altLang="ko-KR" sz="1800" dirty="0" smtClean="0"/>
              <a:t>area (considered EOG).</a:t>
            </a:r>
          </a:p>
          <a:p>
            <a:r>
              <a:rPr lang="en-US" altLang="ko-KR" sz="1800" dirty="0"/>
              <a:t>we can see P300 potentials </a:t>
            </a:r>
            <a:r>
              <a:rPr lang="en-US" altLang="ko-KR" sz="1800" dirty="0" smtClean="0"/>
              <a:t>elicited by </a:t>
            </a:r>
            <a:r>
              <a:rPr lang="en-US" altLang="ko-KR" sz="1800" dirty="0"/>
              <a:t>the two chosen buttons and no P300 potentials elicited </a:t>
            </a:r>
            <a:r>
              <a:rPr lang="en-US" altLang="ko-KR" sz="1800" dirty="0" smtClean="0"/>
              <a:t>by other </a:t>
            </a:r>
            <a:r>
              <a:rPr lang="en-US" altLang="ko-KR" sz="1800" dirty="0"/>
              <a:t>buttons.</a:t>
            </a:r>
            <a:endParaRPr lang="en-US" altLang="ko-KR" sz="1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8152"/>
            <a:ext cx="3384376" cy="324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/>
              <a:t>They also plot </a:t>
            </a:r>
            <a:r>
              <a:rPr lang="en-US" altLang="ko-KR" sz="1800" dirty="0"/>
              <a:t>the topographies of CSP filters and the </a:t>
            </a:r>
            <a:r>
              <a:rPr lang="en-US" altLang="ko-KR" sz="1800" dirty="0" smtClean="0"/>
              <a:t>power spectra </a:t>
            </a:r>
            <a:r>
              <a:rPr lang="en-US" altLang="ko-KR" sz="1800" dirty="0"/>
              <a:t>of two channels of raw EEG signals calculated based </a:t>
            </a:r>
            <a:r>
              <a:rPr lang="en-US" altLang="ko-KR" sz="1800" dirty="0" smtClean="0"/>
              <a:t>on the </a:t>
            </a:r>
            <a:r>
              <a:rPr lang="en-US" altLang="ko-KR" sz="1800" dirty="0"/>
              <a:t>training dataset.</a:t>
            </a:r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CSP </a:t>
            </a:r>
            <a:r>
              <a:rPr lang="en-US" altLang="ko-KR" sz="1800" dirty="0"/>
              <a:t>filters (the first and the last rows of </a:t>
            </a:r>
            <a:r>
              <a:rPr lang="en-US" altLang="ko-KR" sz="1800" b="1" dirty="0"/>
              <a:t>W</a:t>
            </a:r>
            <a:r>
              <a:rPr lang="en-US" altLang="ko-KR" sz="1800" dirty="0"/>
              <a:t>) are </a:t>
            </a:r>
            <a:r>
              <a:rPr lang="en-US" altLang="ko-KR" sz="1800" dirty="0" smtClean="0"/>
              <a:t>displayed which </a:t>
            </a:r>
            <a:r>
              <a:rPr lang="en-US" altLang="ko-KR" sz="1800" dirty="0"/>
              <a:t>are easily related to the motor imageries of right and left </a:t>
            </a:r>
            <a:r>
              <a:rPr lang="en-US" altLang="ko-KR" sz="1800" dirty="0" smtClean="0"/>
              <a:t>hands</a:t>
            </a:r>
          </a:p>
          <a:p>
            <a:r>
              <a:rPr lang="en-US" altLang="ko-KR" sz="1800" dirty="0"/>
              <a:t>The discriminability of </a:t>
            </a:r>
            <a:r>
              <a:rPr lang="en-US" altLang="ko-KR" sz="1800" dirty="0" smtClean="0"/>
              <a:t>the brain </a:t>
            </a:r>
            <a:r>
              <a:rPr lang="en-US" altLang="ko-KR" sz="1800" dirty="0"/>
              <a:t>signals corresponding to the </a:t>
            </a:r>
            <a:r>
              <a:rPr lang="en-US" altLang="ko-KR" sz="1800" dirty="0" smtClean="0"/>
              <a:t>right and left </a:t>
            </a:r>
            <a:r>
              <a:rPr lang="en-US" altLang="ko-KR" sz="1800" dirty="0"/>
              <a:t>hands is demonstrated.</a:t>
            </a:r>
          </a:p>
          <a:p>
            <a:endParaRPr lang="en-US" altLang="ko-KR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45833"/>
            <a:ext cx="3168352" cy="325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In order to show the </a:t>
            </a:r>
            <a:r>
              <a:rPr lang="en-US" altLang="ko-KR" sz="1800" dirty="0">
                <a:solidFill>
                  <a:srgbClr val="FF0000"/>
                </a:solidFill>
              </a:rPr>
              <a:t>average trajectory </a:t>
            </a:r>
            <a:r>
              <a:rPr lang="en-US" altLang="ko-KR" sz="1800" dirty="0"/>
              <a:t>of </a:t>
            </a:r>
            <a:r>
              <a:rPr lang="en-US" altLang="ko-KR" sz="1800" dirty="0" smtClean="0"/>
              <a:t>the cursor </a:t>
            </a:r>
            <a:r>
              <a:rPr lang="en-US" altLang="ko-KR" sz="1800" dirty="0"/>
              <a:t>based on desired movements</a:t>
            </a:r>
            <a:r>
              <a:rPr lang="en-US" altLang="ko-KR" sz="1800" dirty="0" smtClean="0"/>
              <a:t>, the </a:t>
            </a:r>
            <a:r>
              <a:rPr lang="en-US" altLang="ko-KR" sz="1800" dirty="0"/>
              <a:t>trajectories of the </a:t>
            </a:r>
            <a:r>
              <a:rPr lang="en-US" altLang="ko-KR" sz="1800" dirty="0" smtClean="0"/>
              <a:t>cursor starting </a:t>
            </a:r>
            <a:r>
              <a:rPr lang="en-US" altLang="ko-KR" sz="1800" dirty="0"/>
              <a:t>at the center of the GUI and moving to one of the </a:t>
            </a:r>
            <a:r>
              <a:rPr lang="en-US" altLang="ko-KR" sz="1800" dirty="0" smtClean="0"/>
              <a:t>four fixed </a:t>
            </a:r>
            <a:r>
              <a:rPr lang="en-US" altLang="ko-KR" sz="1800" dirty="0"/>
              <a:t>targets at four </a:t>
            </a:r>
            <a:r>
              <a:rPr lang="en-US" altLang="ko-KR" sz="1800" dirty="0" smtClean="0"/>
              <a:t>corners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hit rate and the average control </a:t>
            </a:r>
            <a:r>
              <a:rPr lang="en-US" altLang="ko-KR" sz="1800" dirty="0" smtClean="0"/>
              <a:t>time are </a:t>
            </a:r>
            <a:r>
              <a:rPr lang="en-US" altLang="ko-KR" sz="1800" dirty="0"/>
              <a:t>97.5% and 24.7 </a:t>
            </a:r>
            <a:r>
              <a:rPr lang="en-US" altLang="ko-KR" sz="1800" dirty="0" smtClean="0"/>
              <a:t>s</a:t>
            </a:r>
          </a:p>
          <a:p>
            <a:r>
              <a:rPr lang="en-US" altLang="ko-KR" sz="1800" dirty="0" smtClean="0"/>
              <a:t>The trajectories </a:t>
            </a:r>
            <a:r>
              <a:rPr lang="en-US" altLang="ko-KR" sz="1800" dirty="0"/>
              <a:t>of single trials and the average trajectories for </a:t>
            </a:r>
            <a:r>
              <a:rPr lang="en-US" altLang="ko-KR" sz="1800" dirty="0" smtClean="0"/>
              <a:t>four target positions are </a:t>
            </a:r>
            <a:r>
              <a:rPr lang="en-US" altLang="ko-KR" sz="1800" dirty="0"/>
              <a:t>quite </a:t>
            </a:r>
            <a:r>
              <a:rPr lang="en-US" altLang="ko-KR" sz="1800" dirty="0">
                <a:solidFill>
                  <a:srgbClr val="FF0000"/>
                </a:solidFill>
              </a:rPr>
              <a:t>smooth</a:t>
            </a:r>
            <a:r>
              <a:rPr lang="en-US" altLang="ko-KR" sz="1800" dirty="0"/>
              <a:t>.</a:t>
            </a:r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SUPPLEMENTARY EXPERIMENTS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392488" cy="171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331640" y="3656057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Left: trajectories of </a:t>
            </a:r>
            <a:r>
              <a:rPr lang="en-US" altLang="ko-KR" sz="1200" dirty="0" smtClean="0"/>
              <a:t>the cursor </a:t>
            </a:r>
            <a:r>
              <a:rPr lang="en-US" altLang="ko-KR" sz="1200" dirty="0"/>
              <a:t>obtained in 80 trials. Right: four average trajectories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967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/>
              <a:t>Second experiment</a:t>
            </a:r>
            <a:r>
              <a:rPr lang="en-US" altLang="ko-KR" sz="1800" dirty="0"/>
              <a:t>, </a:t>
            </a:r>
            <a:r>
              <a:rPr lang="en-US" altLang="ko-KR" sz="1800" dirty="0" smtClean="0"/>
              <a:t>to show P300 </a:t>
            </a:r>
            <a:r>
              <a:rPr lang="en-US" altLang="ko-KR" sz="1800" dirty="0" smtClean="0"/>
              <a:t>and </a:t>
            </a:r>
            <a:r>
              <a:rPr lang="en-US" altLang="ko-KR" sz="1800" dirty="0"/>
              <a:t>motor imagery </a:t>
            </a:r>
            <a:r>
              <a:rPr lang="en-US" altLang="ko-KR" sz="1800" dirty="0" smtClean="0"/>
              <a:t>control work </a:t>
            </a:r>
            <a:r>
              <a:rPr lang="en-US" altLang="ko-KR" sz="1800" dirty="0">
                <a:solidFill>
                  <a:srgbClr val="FF0000"/>
                </a:solidFill>
              </a:rPr>
              <a:t>simultaneously</a:t>
            </a:r>
            <a:r>
              <a:rPr lang="en-US" altLang="ko-KR" sz="1800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en-US" altLang="ko-KR" sz="1800" dirty="0" smtClean="0"/>
              <a:t>fix </a:t>
            </a:r>
            <a:r>
              <a:rPr lang="en-US" altLang="ko-KR" sz="1800" dirty="0"/>
              <a:t>two targets, </a:t>
            </a:r>
            <a:r>
              <a:rPr lang="en-US" altLang="ko-KR" sz="1800" dirty="0" smtClean="0"/>
              <a:t>and </a:t>
            </a:r>
            <a:r>
              <a:rPr lang="en-US" altLang="ko-KR" sz="1800" dirty="0"/>
              <a:t>fix the initial position </a:t>
            </a:r>
            <a:r>
              <a:rPr lang="en-US" altLang="ko-KR" sz="1800" dirty="0" smtClean="0"/>
              <a:t>of the </a:t>
            </a:r>
            <a:r>
              <a:rPr lang="en-US" altLang="ko-KR" sz="1800" dirty="0"/>
              <a:t>cursor at </a:t>
            </a:r>
            <a:r>
              <a:rPr lang="en-US" altLang="ko-KR" sz="1800" dirty="0" smtClean="0"/>
              <a:t>the </a:t>
            </a:r>
            <a:r>
              <a:rPr lang="en-US" altLang="ko-KR" sz="1800" dirty="0"/>
              <a:t>middle left </a:t>
            </a:r>
            <a:endParaRPr lang="en-US" altLang="ko-KR" sz="1800" dirty="0" smtClean="0"/>
          </a:p>
          <a:p>
            <a:r>
              <a:rPr lang="en-US" altLang="ko-KR" sz="1800" dirty="0" smtClean="0"/>
              <a:t>In each </a:t>
            </a:r>
            <a:r>
              <a:rPr lang="en-US" altLang="ko-KR" sz="1800" dirty="0"/>
              <a:t>trial, the subject needs to move the cursor to hit these </a:t>
            </a:r>
            <a:r>
              <a:rPr lang="en-US" altLang="ko-KR" sz="1800" dirty="0" smtClean="0"/>
              <a:t>two targets </a:t>
            </a:r>
            <a:r>
              <a:rPr lang="en-US" altLang="ko-KR" sz="1800" dirty="0"/>
              <a:t>sequentially without stop</a:t>
            </a:r>
            <a:r>
              <a:rPr lang="en-US" altLang="ko-KR" sz="1800" dirty="0" smtClean="0"/>
              <a:t>. (two classes of trial)</a:t>
            </a:r>
          </a:p>
          <a:p>
            <a:r>
              <a:rPr lang="en-US" altLang="ko-KR" sz="1800" dirty="0" smtClean="0">
                <a:solidFill>
                  <a:srgbClr val="FF0000"/>
                </a:solidFill>
              </a:rPr>
              <a:t>first class</a:t>
            </a:r>
            <a:r>
              <a:rPr lang="en-US" altLang="ko-KR" sz="1800" dirty="0" smtClean="0"/>
              <a:t>, </a:t>
            </a:r>
            <a:r>
              <a:rPr lang="en-US" altLang="ko-KR" sz="1800" dirty="0"/>
              <a:t>the subject move the cursor to first hit the </a:t>
            </a:r>
            <a:r>
              <a:rPr lang="en-US" altLang="ko-KR" sz="1800" dirty="0" smtClean="0"/>
              <a:t>target at </a:t>
            </a:r>
            <a:r>
              <a:rPr lang="en-US" altLang="ko-KR" sz="1800" dirty="0"/>
              <a:t>the middle of upper part and then hit the target at </a:t>
            </a:r>
            <a:r>
              <a:rPr lang="en-US" altLang="ko-KR" sz="1800" dirty="0" smtClean="0"/>
              <a:t>down-right corner </a:t>
            </a:r>
          </a:p>
          <a:p>
            <a:r>
              <a:rPr lang="en-US" altLang="ko-KR" sz="1800" dirty="0" smtClean="0">
                <a:solidFill>
                  <a:srgbClr val="FF0000"/>
                </a:solidFill>
              </a:rPr>
              <a:t>second </a:t>
            </a:r>
            <a:r>
              <a:rPr lang="en-US" altLang="ko-KR" sz="1800" dirty="0">
                <a:solidFill>
                  <a:srgbClr val="FF0000"/>
                </a:solidFill>
              </a:rPr>
              <a:t>class</a:t>
            </a:r>
            <a:r>
              <a:rPr lang="en-US" altLang="ko-KR" sz="1800" dirty="0"/>
              <a:t>, the subject move the cursor </a:t>
            </a:r>
            <a:r>
              <a:rPr lang="en-US" altLang="ko-KR" sz="1800" dirty="0" smtClean="0"/>
              <a:t>to first </a:t>
            </a:r>
            <a:r>
              <a:rPr lang="en-US" altLang="ko-KR" sz="1800" dirty="0"/>
              <a:t>hit the target at down right corner and then hit the target </a:t>
            </a:r>
            <a:r>
              <a:rPr lang="en-US" altLang="ko-KR" sz="1800" dirty="0" smtClean="0"/>
              <a:t>at the </a:t>
            </a:r>
            <a:r>
              <a:rPr lang="en-US" altLang="ko-KR" sz="1800" dirty="0"/>
              <a:t>middle of upper part.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SUPPLEMENTARY EXPERIMENTS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952328" cy="217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en-US" altLang="ko-KR" sz="1800" dirty="0"/>
              <a:t>80 trials </a:t>
            </a:r>
            <a:r>
              <a:rPr lang="en-US" altLang="ko-KR" sz="1800" dirty="0" smtClean="0"/>
              <a:t>were </a:t>
            </a:r>
            <a:r>
              <a:rPr lang="en-US" altLang="ko-KR" sz="1800" dirty="0"/>
              <a:t>collected for two classes of trials </a:t>
            </a:r>
            <a:r>
              <a:rPr lang="en-US" altLang="ko-KR" sz="1800" dirty="0" smtClean="0"/>
              <a:t>(40 </a:t>
            </a:r>
            <a:r>
              <a:rPr lang="en-US" altLang="ko-KR" sz="1800" dirty="0"/>
              <a:t>trials for </a:t>
            </a:r>
            <a:r>
              <a:rPr lang="en-US" altLang="ko-KR" sz="1800" dirty="0" smtClean="0"/>
              <a:t>each class</a:t>
            </a:r>
            <a:r>
              <a:rPr lang="en-US" altLang="ko-KR" sz="1800" dirty="0"/>
              <a:t>)</a:t>
            </a:r>
            <a:endParaRPr lang="en-US" altLang="ko-KR" sz="1800" i="1" dirty="0"/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hit rate and the average control time are 98</a:t>
            </a:r>
            <a:r>
              <a:rPr lang="en-US" altLang="ko-KR" sz="1800" i="1" dirty="0"/>
              <a:t>.</a:t>
            </a:r>
            <a:r>
              <a:rPr lang="en-US" altLang="ko-KR" sz="1800" dirty="0"/>
              <a:t>75% </a:t>
            </a:r>
            <a:r>
              <a:rPr lang="en-US" altLang="ko-KR" sz="1800" dirty="0" smtClean="0"/>
              <a:t>and 49.1 s</a:t>
            </a:r>
          </a:p>
          <a:p>
            <a:r>
              <a:rPr lang="en-US" altLang="ko-KR" sz="1800" dirty="0"/>
              <a:t>for </a:t>
            </a:r>
            <a:r>
              <a:rPr lang="en-US" altLang="ko-KR" sz="1800" dirty="0" smtClean="0"/>
              <a:t>each trial</a:t>
            </a:r>
            <a:r>
              <a:rPr lang="en-US" altLang="ko-KR" sz="1800" dirty="0"/>
              <a:t>, the direction of </a:t>
            </a:r>
            <a:r>
              <a:rPr lang="en-US" altLang="ko-KR" sz="1800" dirty="0">
                <a:solidFill>
                  <a:srgbClr val="FF0000"/>
                </a:solidFill>
              </a:rPr>
              <a:t>vertical movement of the cursor is </a:t>
            </a:r>
            <a:r>
              <a:rPr lang="en-US" altLang="ko-KR" sz="1800" dirty="0" smtClean="0">
                <a:solidFill>
                  <a:srgbClr val="FF0000"/>
                </a:solidFill>
              </a:rPr>
              <a:t>changed</a:t>
            </a:r>
            <a:r>
              <a:rPr lang="en-US" altLang="ko-KR" sz="1800" dirty="0" smtClean="0"/>
              <a:t> while </a:t>
            </a:r>
            <a:r>
              <a:rPr lang="en-US" altLang="ko-KR" sz="1800" dirty="0"/>
              <a:t>the cursor </a:t>
            </a:r>
            <a:r>
              <a:rPr lang="en-US" altLang="ko-KR" sz="1800" dirty="0">
                <a:solidFill>
                  <a:srgbClr val="FF0000"/>
                </a:solidFill>
              </a:rPr>
              <a:t>simultaneously moves to the right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Thus, the </a:t>
            </a:r>
            <a:r>
              <a:rPr lang="en-US" altLang="ko-KR" sz="1800" dirty="0">
                <a:solidFill>
                  <a:srgbClr val="FF0000"/>
                </a:solidFill>
              </a:rPr>
              <a:t>cursor can be simultaneously </a:t>
            </a:r>
            <a:r>
              <a:rPr lang="en-US" altLang="ko-KR" sz="1800" dirty="0" smtClean="0">
                <a:solidFill>
                  <a:srgbClr val="FF0000"/>
                </a:solidFill>
              </a:rPr>
              <a:t>controlled (no zigzag) </a:t>
            </a:r>
            <a:r>
              <a:rPr lang="en-US" altLang="ko-KR" sz="1800" dirty="0"/>
              <a:t>by the two </a:t>
            </a:r>
            <a:r>
              <a:rPr lang="en-US" altLang="ko-KR" sz="1800" dirty="0" smtClean="0"/>
              <a:t>control signals </a:t>
            </a:r>
            <a:r>
              <a:rPr lang="en-US" altLang="ko-KR" sz="1800" dirty="0"/>
              <a:t>of P300 and motor imagery.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SUPPLEMENTARY EXPERIMENTS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952328" cy="217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They have </a:t>
            </a:r>
            <a:r>
              <a:rPr lang="en-US" altLang="ko-KR" dirty="0"/>
              <a:t>presented a new BCI and its </a:t>
            </a:r>
            <a:r>
              <a:rPr lang="en-US" altLang="ko-KR" dirty="0" smtClean="0"/>
              <a:t>implementation for </a:t>
            </a:r>
            <a:r>
              <a:rPr lang="en-US" altLang="ko-KR" dirty="0"/>
              <a:t>2-D cursor-control by </a:t>
            </a:r>
            <a:r>
              <a:rPr lang="en-US" altLang="ko-KR" dirty="0">
                <a:solidFill>
                  <a:srgbClr val="FF0000"/>
                </a:solidFill>
              </a:rPr>
              <a:t>combining the P300 </a:t>
            </a:r>
            <a:r>
              <a:rPr lang="en-US" altLang="ko-KR" dirty="0" smtClean="0">
                <a:solidFill>
                  <a:srgbClr val="FF0000"/>
                </a:solidFill>
              </a:rPr>
              <a:t>potential and </a:t>
            </a:r>
            <a:r>
              <a:rPr lang="en-US" altLang="ko-KR" dirty="0">
                <a:solidFill>
                  <a:srgbClr val="FF0000"/>
                </a:solidFill>
              </a:rPr>
              <a:t>motor imagery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Two </a:t>
            </a:r>
            <a:r>
              <a:rPr lang="en-US" altLang="ko-KR" dirty="0" smtClean="0">
                <a:solidFill>
                  <a:srgbClr val="FF0000"/>
                </a:solidFill>
              </a:rPr>
              <a:t>independent </a:t>
            </a:r>
            <a:r>
              <a:rPr lang="en-US" altLang="ko-KR" dirty="0">
                <a:solidFill>
                  <a:srgbClr val="FF0000"/>
                </a:solidFill>
              </a:rPr>
              <a:t>signals </a:t>
            </a:r>
            <a:r>
              <a:rPr lang="en-US" altLang="ko-KR" dirty="0"/>
              <a:t>have </a:t>
            </a:r>
            <a:r>
              <a:rPr lang="en-US" altLang="ko-KR" dirty="0" smtClean="0"/>
              <a:t>been obtained </a:t>
            </a:r>
            <a:r>
              <a:rPr lang="en-US" altLang="ko-KR" dirty="0"/>
              <a:t>for controlling two degrees of movements of a </a:t>
            </a:r>
            <a:r>
              <a:rPr lang="en-US" altLang="ko-KR" dirty="0" smtClean="0"/>
              <a:t>cursor </a:t>
            </a:r>
            <a:r>
              <a:rPr lang="en-US" altLang="ko-KR" dirty="0" smtClean="0">
                <a:solidFill>
                  <a:srgbClr val="FF0000"/>
                </a:solidFill>
              </a:rPr>
              <a:t>simultaneously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Through </a:t>
            </a:r>
            <a:r>
              <a:rPr lang="en-US" altLang="ko-KR" dirty="0"/>
              <a:t>an </a:t>
            </a:r>
            <a:r>
              <a:rPr lang="en-US" altLang="ko-KR" dirty="0" smtClean="0"/>
              <a:t>online experiment </a:t>
            </a:r>
            <a:r>
              <a:rPr lang="en-US" altLang="ko-KR" dirty="0"/>
              <a:t>involving six subjects </a:t>
            </a:r>
            <a:r>
              <a:rPr lang="en-US" altLang="ko-KR" dirty="0" smtClean="0"/>
              <a:t>performed </a:t>
            </a:r>
            <a:r>
              <a:rPr lang="en-US" altLang="ko-KR" dirty="0"/>
              <a:t>2-D cursor </a:t>
            </a:r>
            <a:r>
              <a:rPr lang="en-US" altLang="ko-KR" dirty="0" smtClean="0"/>
              <a:t>control tasks.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six subjects successfully </a:t>
            </a:r>
            <a:r>
              <a:rPr lang="en-US" altLang="ko-KR" dirty="0" smtClean="0"/>
              <a:t>carried out </a:t>
            </a:r>
            <a:r>
              <a:rPr lang="en-US" altLang="ko-KR" dirty="0"/>
              <a:t>2-D cursor </a:t>
            </a:r>
            <a:r>
              <a:rPr lang="en-US" altLang="ko-KR" dirty="0" smtClean="0"/>
              <a:t>control with </a:t>
            </a:r>
            <a:r>
              <a:rPr lang="en-US" altLang="ko-KR" dirty="0"/>
              <a:t>satisfactory accuracies (</a:t>
            </a:r>
            <a:r>
              <a:rPr lang="en-US" altLang="ko-KR" i="1" dirty="0"/>
              <a:t>&gt;</a:t>
            </a:r>
            <a:r>
              <a:rPr lang="en-US" altLang="ko-KR" dirty="0"/>
              <a:t>80</a:t>
            </a:r>
            <a:r>
              <a:rPr lang="en-US" altLang="ko-KR" dirty="0" smtClean="0"/>
              <a:t>%).</a:t>
            </a:r>
          </a:p>
          <a:p>
            <a:endParaRPr lang="en-US" altLang="ko-KR" dirty="0" smtClean="0"/>
          </a:p>
          <a:p>
            <a:pPr marL="857250" lvl="1" indent="-457200">
              <a:buFont typeface="+mj-lt"/>
              <a:buAutoNum type="arabicParenR"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4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703" y="2276872"/>
            <a:ext cx="76787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2577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&amp; Motivation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Brain computer interface is a communication and control pathway to directly translate brain activities into computer control signals.</a:t>
            </a:r>
          </a:p>
          <a:p>
            <a:r>
              <a:rPr lang="en-US" altLang="ko-KR" dirty="0" smtClean="0"/>
              <a:t>An </a:t>
            </a:r>
            <a:r>
              <a:rPr lang="en-US" altLang="ko-KR" dirty="0"/>
              <a:t>important issue in BCI research is cursor </a:t>
            </a:r>
            <a:r>
              <a:rPr lang="en-US" altLang="ko-KR" dirty="0" smtClean="0"/>
              <a:t>control: </a:t>
            </a:r>
            <a:r>
              <a:rPr lang="en-US" altLang="ko-KR" dirty="0"/>
              <a:t>to map brain signals to movements of a </a:t>
            </a:r>
            <a:r>
              <a:rPr lang="en-US" altLang="ko-KR" dirty="0" smtClean="0"/>
              <a:t>cursor on </a:t>
            </a:r>
            <a:r>
              <a:rPr lang="en-US" altLang="ko-KR" dirty="0"/>
              <a:t>a computer </a:t>
            </a:r>
            <a:r>
              <a:rPr lang="en-US" altLang="ko-KR" dirty="0" smtClean="0"/>
              <a:t>screen.</a:t>
            </a:r>
          </a:p>
          <a:p>
            <a:r>
              <a:rPr lang="en-US" altLang="ko-KR" dirty="0" smtClean="0"/>
              <a:t>Cursor control is a basic and necessary application in BCIs. </a:t>
            </a:r>
          </a:p>
          <a:p>
            <a:r>
              <a:rPr lang="en-US" altLang="ko-KR" dirty="0"/>
              <a:t>In the EEG-based BCI field, most </a:t>
            </a:r>
            <a:r>
              <a:rPr lang="en-US" altLang="ko-KR" dirty="0" smtClean="0"/>
              <a:t>related studies </a:t>
            </a:r>
            <a:r>
              <a:rPr lang="en-US" altLang="ko-KR" dirty="0"/>
              <a:t>were focused on 1-D cursor </a:t>
            </a:r>
            <a:r>
              <a:rPr lang="en-US" altLang="ko-KR" dirty="0" smtClean="0"/>
              <a:t>control using motor imagery feature. (our experiment)</a:t>
            </a:r>
          </a:p>
          <a:p>
            <a:r>
              <a:rPr lang="en-US" altLang="ko-KR" dirty="0" smtClean="0"/>
              <a:t>Multidimensional cursor control </a:t>
            </a:r>
            <a:r>
              <a:rPr lang="en-US" altLang="ko-KR" dirty="0"/>
              <a:t>enables </a:t>
            </a:r>
            <a:r>
              <a:rPr lang="en-US" altLang="ko-KR" dirty="0" smtClean="0"/>
              <a:t>enhanced </a:t>
            </a:r>
            <a:r>
              <a:rPr lang="en-US" altLang="ko-KR" dirty="0"/>
              <a:t>interfacing between </a:t>
            </a:r>
            <a:r>
              <a:rPr lang="en-US" altLang="ko-KR" dirty="0" smtClean="0"/>
              <a:t>the user </a:t>
            </a:r>
            <a:r>
              <a:rPr lang="en-US" altLang="ko-KR" dirty="0"/>
              <a:t>and the </a:t>
            </a:r>
            <a:r>
              <a:rPr lang="en-US" altLang="ko-KR" dirty="0" smtClean="0"/>
              <a:t>machine (much </a:t>
            </a:r>
            <a:r>
              <a:rPr lang="en-US" altLang="ko-KR" dirty="0"/>
              <a:t>wider range of </a:t>
            </a:r>
            <a:r>
              <a:rPr lang="en-US" altLang="ko-KR" dirty="0" smtClean="0"/>
              <a:t>applications)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36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dirty="0"/>
              <a:t>development </a:t>
            </a:r>
            <a:r>
              <a:rPr lang="en-US" altLang="ko-KR" dirty="0" smtClean="0"/>
              <a:t>of </a:t>
            </a:r>
            <a:r>
              <a:rPr lang="en-US" altLang="ko-KR" dirty="0" smtClean="0"/>
              <a:t>2-D </a:t>
            </a:r>
            <a:r>
              <a:rPr lang="en-US" altLang="ko-KR" dirty="0"/>
              <a:t>control </a:t>
            </a:r>
            <a:r>
              <a:rPr lang="en-US" altLang="ko-KR" dirty="0" smtClean="0"/>
              <a:t>BCI is </a:t>
            </a:r>
            <a:r>
              <a:rPr lang="en-US" altLang="ko-KR" dirty="0"/>
              <a:t>impeded by the difficulty in obtaining two </a:t>
            </a:r>
            <a:r>
              <a:rPr lang="en-US" altLang="ko-KR" dirty="0">
                <a:solidFill>
                  <a:srgbClr val="FF0000"/>
                </a:solidFill>
              </a:rPr>
              <a:t>independent </a:t>
            </a:r>
            <a:r>
              <a:rPr lang="en-US" altLang="ko-KR" dirty="0" smtClean="0">
                <a:solidFill>
                  <a:srgbClr val="FF0000"/>
                </a:solidFill>
              </a:rPr>
              <a:t>control signals </a:t>
            </a:r>
            <a:r>
              <a:rPr lang="en-US" altLang="ko-KR" dirty="0"/>
              <a:t>from the noisy EEG data of poor spatial specificity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first </a:t>
            </a:r>
            <a:r>
              <a:rPr lang="en-US" altLang="ko-KR" dirty="0" smtClean="0"/>
              <a:t>EEG-based </a:t>
            </a:r>
            <a:r>
              <a:rPr lang="en-US" altLang="ko-KR" dirty="0"/>
              <a:t>2-D cursor </a:t>
            </a:r>
            <a:r>
              <a:rPr lang="en-US" altLang="ko-KR" dirty="0" smtClean="0"/>
              <a:t>control BCI </a:t>
            </a:r>
            <a:r>
              <a:rPr lang="en-US" altLang="ko-KR" dirty="0"/>
              <a:t>is remarkable 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Wolpaw</a:t>
            </a:r>
            <a:r>
              <a:rPr lang="en-US" altLang="ko-KR" dirty="0" smtClean="0"/>
              <a:t> 2004]: two </a:t>
            </a:r>
            <a:r>
              <a:rPr lang="en-US" altLang="ko-KR" dirty="0"/>
              <a:t>independent control signals could be derived </a:t>
            </a:r>
            <a:r>
              <a:rPr lang="en-US" altLang="ko-KR" dirty="0" smtClean="0"/>
              <a:t>from combinations </a:t>
            </a:r>
            <a:r>
              <a:rPr lang="en-US" altLang="ko-KR" dirty="0"/>
              <a:t>of the rhythmic </a:t>
            </a:r>
            <a:r>
              <a:rPr lang="en-US" altLang="ko-KR" dirty="0" smtClean="0"/>
              <a:t>powers(</a:t>
            </a:r>
            <a:r>
              <a:rPr lang="en-US" altLang="ko-KR" dirty="0"/>
              <a:t>mu </a:t>
            </a:r>
            <a:r>
              <a:rPr lang="en-US" altLang="ko-KR" dirty="0" smtClean="0"/>
              <a:t>and beta). </a:t>
            </a:r>
          </a:p>
          <a:p>
            <a:r>
              <a:rPr lang="en-US" altLang="ko-KR" dirty="0" smtClean="0"/>
              <a:t>However</a:t>
            </a:r>
            <a:r>
              <a:rPr lang="en-US" altLang="ko-KR" dirty="0"/>
              <a:t>, the </a:t>
            </a:r>
            <a:r>
              <a:rPr lang="en-US" altLang="ko-KR" dirty="0" smtClean="0"/>
              <a:t>downside of </a:t>
            </a:r>
            <a:r>
              <a:rPr lang="en-US" altLang="ko-KR" dirty="0"/>
              <a:t>this approach is the required </a:t>
            </a:r>
            <a:r>
              <a:rPr lang="en-US" altLang="ko-KR" dirty="0">
                <a:solidFill>
                  <a:srgbClr val="FF0000"/>
                </a:solidFill>
              </a:rPr>
              <a:t>intensive user </a:t>
            </a:r>
            <a:r>
              <a:rPr lang="en-US" altLang="ko-KR" dirty="0" smtClean="0">
                <a:solidFill>
                  <a:srgbClr val="FF0000"/>
                </a:solidFill>
              </a:rPr>
              <a:t>training </a:t>
            </a:r>
            <a:r>
              <a:rPr lang="en-US" altLang="ko-KR" dirty="0" smtClean="0"/>
              <a:t>(some weeks or months).</a:t>
            </a:r>
          </a:p>
          <a:p>
            <a:r>
              <a:rPr lang="en-US" altLang="ko-KR" dirty="0" smtClean="0"/>
              <a:t>Also other </a:t>
            </a:r>
            <a:r>
              <a:rPr lang="en-US" altLang="ko-KR" dirty="0"/>
              <a:t>forms of 2-D BCI </a:t>
            </a:r>
            <a:r>
              <a:rPr lang="en-US" altLang="ko-KR" dirty="0" smtClean="0"/>
              <a:t>were reported</a:t>
            </a:r>
            <a:r>
              <a:rPr lang="en-US" altLang="ko-KR" dirty="0"/>
              <a:t> </a:t>
            </a:r>
            <a:r>
              <a:rPr lang="en-US" altLang="ko-KR" dirty="0" smtClean="0"/>
              <a:t>that </a:t>
            </a:r>
            <a:r>
              <a:rPr lang="en-US" altLang="ko-KR" dirty="0"/>
              <a:t>adopted a </a:t>
            </a:r>
            <a:r>
              <a:rPr lang="en-US" altLang="ko-KR" dirty="0">
                <a:solidFill>
                  <a:srgbClr val="FF0000"/>
                </a:solidFill>
              </a:rPr>
              <a:t>discrete</a:t>
            </a:r>
            <a:r>
              <a:rPr lang="en-US" altLang="ko-KR" dirty="0"/>
              <a:t> control paradigm using the </a:t>
            </a:r>
            <a:r>
              <a:rPr lang="en-US" altLang="ko-KR" dirty="0" smtClean="0"/>
              <a:t>steady-state visual </a:t>
            </a:r>
            <a:r>
              <a:rPr lang="en-US" altLang="ko-KR" dirty="0"/>
              <a:t>evoked potential (SSVEP</a:t>
            </a:r>
            <a:r>
              <a:rPr lang="en-US" altLang="ko-KR" dirty="0" smtClean="0"/>
              <a:t>) and P300.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30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P300 and SSVEP based BCI cursor control system </a:t>
            </a:r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F</a:t>
            </a:r>
            <a:r>
              <a:rPr lang="en-US" altLang="ko-KR" dirty="0" smtClean="0"/>
              <a:t>or </a:t>
            </a:r>
            <a:r>
              <a:rPr lang="en-US" altLang="ko-KR" dirty="0"/>
              <a:t>each update of the </a:t>
            </a:r>
            <a:r>
              <a:rPr lang="en-US" altLang="ko-KR" dirty="0" smtClean="0"/>
              <a:t>position, the </a:t>
            </a:r>
            <a:r>
              <a:rPr lang="en-US" altLang="ko-KR" dirty="0"/>
              <a:t>cursor takes only one of a few </a:t>
            </a:r>
            <a:r>
              <a:rPr lang="en-US" altLang="ko-KR" dirty="0">
                <a:solidFill>
                  <a:srgbClr val="FF0000"/>
                </a:solidFill>
              </a:rPr>
              <a:t>fixed </a:t>
            </a:r>
            <a:r>
              <a:rPr lang="en-US" altLang="ko-KR" dirty="0" smtClean="0">
                <a:solidFill>
                  <a:srgbClr val="FF0000"/>
                </a:solidFill>
              </a:rPr>
              <a:t>directions (</a:t>
            </a:r>
            <a:r>
              <a:rPr lang="en-US" altLang="ko-KR" dirty="0">
                <a:solidFill>
                  <a:srgbClr val="FF0000"/>
                </a:solidFill>
              </a:rPr>
              <a:t>discrete)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This leads </a:t>
            </a:r>
            <a:r>
              <a:rPr lang="en-US" altLang="ko-KR" dirty="0"/>
              <a:t>to </a:t>
            </a:r>
            <a:r>
              <a:rPr lang="en-US" altLang="ko-KR" dirty="0" smtClean="0">
                <a:solidFill>
                  <a:srgbClr val="FF0000"/>
                </a:solidFill>
              </a:rPr>
              <a:t>unsmooth, </a:t>
            </a:r>
            <a:r>
              <a:rPr lang="en-US" altLang="ko-KR" dirty="0" smtClean="0">
                <a:solidFill>
                  <a:srgbClr val="FF0000"/>
                </a:solidFill>
              </a:rPr>
              <a:t>zigzag </a:t>
            </a:r>
            <a:r>
              <a:rPr lang="en-US" altLang="ko-KR" dirty="0"/>
              <a:t>like moves of the cursor.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73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6291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2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More efficient 2-D control is required for real world application</a:t>
            </a:r>
          </a:p>
          <a:p>
            <a:r>
              <a:rPr lang="en-US" altLang="ko-KR" dirty="0" smtClean="0"/>
              <a:t>This </a:t>
            </a:r>
            <a:r>
              <a:rPr lang="en-US" altLang="ko-KR" dirty="0" smtClean="0"/>
              <a:t>could be implemented through the combination of two </a:t>
            </a:r>
            <a:r>
              <a:rPr lang="en-US" altLang="ko-KR" dirty="0" smtClean="0">
                <a:solidFill>
                  <a:srgbClr val="FF0000"/>
                </a:solidFill>
              </a:rPr>
              <a:t>independent control signal  </a:t>
            </a:r>
            <a:r>
              <a:rPr lang="en-US" altLang="ko-KR" dirty="0" smtClean="0"/>
              <a:t>for vertical and horizontal movements</a:t>
            </a:r>
          </a:p>
          <a:p>
            <a:r>
              <a:rPr lang="en-US" altLang="ko-KR" dirty="0" smtClean="0"/>
              <a:t>In this paper, they propose a new paradigm for 2-D cursor control by </a:t>
            </a:r>
            <a:r>
              <a:rPr lang="en-US" altLang="ko-KR" dirty="0" smtClean="0">
                <a:solidFill>
                  <a:srgbClr val="FF0000"/>
                </a:solidFill>
              </a:rPr>
              <a:t>simultaneously detecting </a:t>
            </a:r>
            <a:r>
              <a:rPr lang="en-US" altLang="ko-KR" dirty="0" smtClean="0"/>
              <a:t>two brain signals; P300 and motor imagery (hybrid BCIs)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user control the vertical movement by using a </a:t>
            </a:r>
            <a:r>
              <a:rPr lang="en-US" altLang="ko-KR" dirty="0" smtClean="0"/>
              <a:t>P300.  </a:t>
            </a:r>
            <a:endParaRPr lang="en-US" altLang="ko-KR" dirty="0" smtClean="0"/>
          </a:p>
          <a:p>
            <a:r>
              <a:rPr lang="en-US" altLang="ko-KR" dirty="0" smtClean="0"/>
              <a:t>At </a:t>
            </a:r>
            <a:r>
              <a:rPr lang="en-US" altLang="ko-KR" dirty="0"/>
              <a:t>the same time, the user also use a motor </a:t>
            </a:r>
            <a:r>
              <a:rPr lang="en-US" altLang="ko-KR" dirty="0" smtClean="0"/>
              <a:t>imagery to </a:t>
            </a:r>
            <a:r>
              <a:rPr lang="en-US" altLang="ko-KR" dirty="0"/>
              <a:t>control the horizontal movement.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</a:t>
            </a:r>
            <a:r>
              <a:rPr lang="en-US" altLang="ko-KR" dirty="0" smtClean="0">
                <a:solidFill>
                  <a:srgbClr val="FF0000"/>
                </a:solidFill>
              </a:rPr>
              <a:t>P300</a:t>
            </a:r>
            <a:r>
              <a:rPr lang="en-US" altLang="ko-KR" dirty="0" smtClean="0"/>
              <a:t> allows </a:t>
            </a:r>
            <a:r>
              <a:rPr lang="en-US" altLang="ko-KR" dirty="0"/>
              <a:t>to select one of the three states: moving </a:t>
            </a:r>
            <a:r>
              <a:rPr lang="en-US" altLang="ko-KR" dirty="0" smtClean="0"/>
              <a:t>upwards, moving </a:t>
            </a:r>
            <a:r>
              <a:rPr lang="en-US" altLang="ko-KR" dirty="0"/>
              <a:t>downwards, or no </a:t>
            </a:r>
            <a:r>
              <a:rPr lang="en-US" altLang="ko-KR" dirty="0">
                <a:solidFill>
                  <a:srgbClr val="FF0000"/>
                </a:solidFill>
              </a:rPr>
              <a:t>vertical movement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The </a:t>
            </a:r>
            <a:r>
              <a:rPr lang="en-US" altLang="ko-KR" dirty="0">
                <a:solidFill>
                  <a:srgbClr val="FF0000"/>
                </a:solidFill>
              </a:rPr>
              <a:t>motor </a:t>
            </a:r>
            <a:r>
              <a:rPr lang="en-US" altLang="ko-KR" dirty="0" smtClean="0">
                <a:solidFill>
                  <a:srgbClr val="FF0000"/>
                </a:solidFill>
              </a:rPr>
              <a:t>imagery </a:t>
            </a:r>
            <a:r>
              <a:rPr lang="en-US" altLang="ko-KR" dirty="0" smtClean="0"/>
              <a:t>translates </a:t>
            </a:r>
            <a:r>
              <a:rPr lang="en-US" altLang="ko-KR" dirty="0"/>
              <a:t>motor imagery into a continuous value </a:t>
            </a:r>
            <a:r>
              <a:rPr lang="en-US" altLang="ko-KR" dirty="0" smtClean="0"/>
              <a:t>that determine </a:t>
            </a:r>
            <a:r>
              <a:rPr lang="en-US" altLang="ko-KR" dirty="0"/>
              <a:t>the direction and the velocity of the </a:t>
            </a:r>
            <a:r>
              <a:rPr lang="en-US" altLang="ko-KR" dirty="0">
                <a:solidFill>
                  <a:srgbClr val="FF0000"/>
                </a:solidFill>
              </a:rPr>
              <a:t>horizontal movement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dirty="0"/>
              <a:t>Through selecting the vertical movement state and </a:t>
            </a:r>
            <a:r>
              <a:rPr lang="en-US" altLang="ko-KR" dirty="0" smtClean="0"/>
              <a:t>manipulating </a:t>
            </a:r>
            <a:r>
              <a:rPr lang="en-US" altLang="ko-KR" dirty="0" smtClean="0"/>
              <a:t>the horizontal </a:t>
            </a:r>
            <a:r>
              <a:rPr lang="en-US" altLang="ko-KR" dirty="0"/>
              <a:t>speed with direction, </a:t>
            </a:r>
            <a:r>
              <a:rPr lang="en-US" altLang="ko-KR" dirty="0" smtClean="0"/>
              <a:t>users will </a:t>
            </a:r>
            <a:r>
              <a:rPr lang="en-US" altLang="ko-KR" dirty="0"/>
              <a:t>move the cursor along </a:t>
            </a:r>
            <a:r>
              <a:rPr lang="en-US" altLang="ko-KR" dirty="0">
                <a:solidFill>
                  <a:srgbClr val="FF0000"/>
                </a:solidFill>
              </a:rPr>
              <a:t>any direction in a self-paced manner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Since the </a:t>
            </a:r>
            <a:r>
              <a:rPr lang="en-US" altLang="ko-KR" dirty="0"/>
              <a:t>neural mechanism of motor imagery differs largely from </a:t>
            </a:r>
            <a:r>
              <a:rPr lang="en-US" altLang="ko-KR" dirty="0" smtClean="0"/>
              <a:t>that of </a:t>
            </a:r>
            <a:r>
              <a:rPr lang="en-US" altLang="ko-KR" dirty="0"/>
              <a:t>P300, the two signals can be </a:t>
            </a:r>
            <a:r>
              <a:rPr lang="en-US" altLang="ko-KR" dirty="0">
                <a:solidFill>
                  <a:srgbClr val="FF0000"/>
                </a:solidFill>
              </a:rPr>
              <a:t>independently controlled </a:t>
            </a:r>
            <a:r>
              <a:rPr lang="en-US" altLang="ko-KR" dirty="0"/>
              <a:t>by </a:t>
            </a:r>
            <a:r>
              <a:rPr lang="en-US" altLang="ko-KR" dirty="0" smtClean="0"/>
              <a:t>the user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47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Experimental Procedure </a:t>
            </a:r>
          </a:p>
          <a:p>
            <a:r>
              <a:rPr lang="en-US" altLang="ko-KR" dirty="0" smtClean="0"/>
              <a:t>To </a:t>
            </a:r>
            <a:r>
              <a:rPr lang="en-US" altLang="ko-KR" dirty="0"/>
              <a:t>evaluate the proposed method, </a:t>
            </a:r>
            <a:r>
              <a:rPr lang="en-US" altLang="ko-KR" dirty="0" smtClean="0"/>
              <a:t>they </a:t>
            </a:r>
            <a:r>
              <a:rPr lang="en-US" altLang="ko-KR" dirty="0"/>
              <a:t>conduct an online </a:t>
            </a:r>
            <a:r>
              <a:rPr lang="en-US" altLang="ko-KR" dirty="0" smtClean="0"/>
              <a:t>experiment involving </a:t>
            </a:r>
            <a:r>
              <a:rPr lang="en-US" altLang="ko-KR" dirty="0">
                <a:solidFill>
                  <a:srgbClr val="FF0000"/>
                </a:solidFill>
              </a:rPr>
              <a:t>six subjects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After a short </a:t>
            </a:r>
            <a:r>
              <a:rPr lang="en-US" altLang="ko-KR" dirty="0" smtClean="0"/>
              <a:t>calibration(training) </a:t>
            </a:r>
            <a:r>
              <a:rPr lang="en-US" altLang="ko-KR" dirty="0"/>
              <a:t>session </a:t>
            </a:r>
            <a:r>
              <a:rPr lang="en-US" altLang="ko-KR" dirty="0" smtClean="0"/>
              <a:t>for subject-specific </a:t>
            </a:r>
            <a:r>
              <a:rPr lang="en-US" altLang="ko-KR" dirty="0"/>
              <a:t>P300 </a:t>
            </a:r>
            <a:r>
              <a:rPr lang="en-US" altLang="ko-KR" dirty="0" smtClean="0"/>
              <a:t>and motor </a:t>
            </a:r>
            <a:r>
              <a:rPr lang="en-US" altLang="ko-KR" dirty="0"/>
              <a:t>imagery modeling, </a:t>
            </a:r>
            <a:endParaRPr lang="en-US" altLang="ko-KR" dirty="0" smtClean="0"/>
          </a:p>
          <a:p>
            <a:r>
              <a:rPr lang="en-US" altLang="ko-KR" dirty="0" smtClean="0"/>
              <a:t>the </a:t>
            </a:r>
            <a:r>
              <a:rPr lang="en-US" altLang="ko-KR" dirty="0"/>
              <a:t>subjects undergo a few </a:t>
            </a:r>
            <a:r>
              <a:rPr lang="en-US" altLang="ko-KR" dirty="0" smtClean="0"/>
              <a:t>sessions of </a:t>
            </a:r>
            <a:r>
              <a:rPr lang="en-US" altLang="ko-KR" dirty="0"/>
              <a:t>feedback training using the GUI, and subsequently </a:t>
            </a:r>
            <a:r>
              <a:rPr lang="en-US" altLang="ko-KR" dirty="0" smtClean="0"/>
              <a:t>perform cursor </a:t>
            </a:r>
            <a:r>
              <a:rPr lang="en-US" altLang="ko-KR" dirty="0"/>
              <a:t>control tasks in test sessions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In particular, the </a:t>
            </a:r>
            <a:r>
              <a:rPr lang="en-US" altLang="ko-KR" dirty="0" smtClean="0"/>
              <a:t>feedback training </a:t>
            </a:r>
            <a:r>
              <a:rPr lang="en-US" altLang="ko-KR" dirty="0"/>
              <a:t>emphasizes on learning of </a:t>
            </a:r>
            <a:r>
              <a:rPr lang="en-US" altLang="ko-KR" dirty="0">
                <a:solidFill>
                  <a:srgbClr val="FF0000"/>
                </a:solidFill>
              </a:rPr>
              <a:t>motor imagery control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05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GUI </a:t>
            </a:r>
            <a:r>
              <a:rPr lang="en-US" altLang="ko-KR" dirty="0"/>
              <a:t>and Control </a:t>
            </a:r>
            <a:r>
              <a:rPr lang="en-US" altLang="ko-KR" dirty="0" smtClean="0"/>
              <a:t>Mechanism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1800" dirty="0" smtClean="0"/>
              <a:t>In </a:t>
            </a:r>
            <a:r>
              <a:rPr lang="en-US" altLang="ko-KR" sz="1800" dirty="0"/>
              <a:t>each </a:t>
            </a:r>
            <a:r>
              <a:rPr lang="en-US" altLang="ko-KR" sz="1800" dirty="0" smtClean="0"/>
              <a:t>trial, the </a:t>
            </a:r>
            <a:r>
              <a:rPr lang="en-US" altLang="ko-KR" sz="1800" dirty="0"/>
              <a:t>initial cursor and target randomly appear inside a </a:t>
            </a:r>
            <a:r>
              <a:rPr lang="en-US" altLang="ko-KR" sz="1800" dirty="0" smtClean="0"/>
              <a:t>rectangular </a:t>
            </a:r>
            <a:r>
              <a:rPr lang="en-US" altLang="ko-KR" sz="1800" dirty="0"/>
              <a:t>workspace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Eight flashing buttons are located </a:t>
            </a:r>
            <a:r>
              <a:rPr lang="en-US" altLang="ko-KR" sz="1800" dirty="0" smtClean="0"/>
              <a:t>at the side, which would generate P300 potentials when the </a:t>
            </a:r>
            <a:r>
              <a:rPr lang="en-US" altLang="ko-KR" sz="1800" dirty="0"/>
              <a:t>user focus attention on one of them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The main objective for the arrangement of three “up” </a:t>
            </a:r>
            <a:r>
              <a:rPr lang="en-US" altLang="ko-KR" sz="1800" dirty="0" smtClean="0"/>
              <a:t>and “</a:t>
            </a:r>
            <a:r>
              <a:rPr lang="en-US" altLang="ko-KR" sz="1800" dirty="0"/>
              <a:t>down” buttons is for user’s convenient </a:t>
            </a:r>
            <a:r>
              <a:rPr lang="en-US" altLang="ko-KR" sz="1800" dirty="0" smtClean="0"/>
              <a:t>use.</a:t>
            </a:r>
          </a:p>
          <a:p>
            <a:r>
              <a:rPr lang="en-US" altLang="ko-KR" sz="1800" dirty="0" smtClean="0"/>
              <a:t>For example, if </a:t>
            </a:r>
            <a:r>
              <a:rPr lang="en-US" altLang="ko-KR" sz="1800" dirty="0"/>
              <a:t>the cursor is now in the right-hand </a:t>
            </a:r>
            <a:r>
              <a:rPr lang="en-US" altLang="ko-KR" sz="1800" dirty="0" smtClean="0"/>
              <a:t>side, then </a:t>
            </a:r>
            <a:r>
              <a:rPr lang="en-US" altLang="ko-KR" sz="1800" dirty="0"/>
              <a:t>the user can choose the “up” or “down” button located </a:t>
            </a:r>
            <a:r>
              <a:rPr lang="en-US" altLang="ko-KR" sz="1800" dirty="0" smtClean="0"/>
              <a:t>in the </a:t>
            </a:r>
            <a:r>
              <a:rPr lang="en-US" altLang="ko-KR" sz="1800" dirty="0"/>
              <a:t>same </a:t>
            </a:r>
            <a:r>
              <a:rPr lang="en-US" altLang="ko-KR" sz="1800" dirty="0" smtClean="0"/>
              <a:t>side</a:t>
            </a:r>
          </a:p>
          <a:p>
            <a:r>
              <a:rPr lang="en-US" altLang="ko-KR" sz="1800" dirty="0"/>
              <a:t>The horizontal movement of the cursor is controlled by </a:t>
            </a:r>
            <a:r>
              <a:rPr lang="en-US" altLang="ko-KR" sz="1800" dirty="0" smtClean="0"/>
              <a:t>motor imagery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808312" cy="177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231887" y="1772816"/>
            <a:ext cx="4362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/>
              <a:t>The ball </a:t>
            </a:r>
            <a:r>
              <a:rPr lang="en-US" altLang="ko-KR" sz="1600" dirty="0"/>
              <a:t>and </a:t>
            </a:r>
            <a:r>
              <a:rPr lang="en-US" altLang="ko-KR" sz="1600" dirty="0" smtClean="0"/>
              <a:t>the square</a:t>
            </a:r>
            <a:r>
              <a:rPr lang="en-US" altLang="ko-KR" sz="1600" dirty="0"/>
              <a:t>, respectively, represent a cursor and a target</a:t>
            </a:r>
            <a:r>
              <a:rPr lang="en-US" altLang="ko-KR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/>
              <a:t>the GUI has a dimension of 1166 pixels </a:t>
            </a:r>
            <a:r>
              <a:rPr lang="en-US" altLang="ko-KR" sz="1600" i="1" dirty="0"/>
              <a:t>×</a:t>
            </a:r>
            <a:r>
              <a:rPr lang="en-US" altLang="ko-KR" sz="1600" dirty="0" smtClean="0"/>
              <a:t>721pixels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29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chemeClr val="tx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98853</TotalTime>
  <Words>2676</Words>
  <Application>Microsoft Office PowerPoint</Application>
  <PresentationFormat>화면 슬라이드 쇼(4:3)</PresentationFormat>
  <Paragraphs>306</Paragraphs>
  <Slides>27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Office 테마</vt:lpstr>
      <vt:lpstr>Equation</vt:lpstr>
      <vt:lpstr>PowerPoint 프레젠테이션</vt:lpstr>
      <vt:lpstr>Background </vt:lpstr>
      <vt:lpstr>Introduction &amp; Motivation </vt:lpstr>
      <vt:lpstr>Introduction &amp; Motivation  </vt:lpstr>
      <vt:lpstr>Introduction &amp; Motivation  </vt:lpstr>
      <vt:lpstr>Introduction &amp; Motivation  </vt:lpstr>
      <vt:lpstr>Introduction &amp; Motivation  </vt:lpstr>
      <vt:lpstr>Method </vt:lpstr>
      <vt:lpstr>Method </vt:lpstr>
      <vt:lpstr>Method </vt:lpstr>
      <vt:lpstr>Method </vt:lpstr>
      <vt:lpstr>Method  </vt:lpstr>
      <vt:lpstr>Method </vt:lpstr>
      <vt:lpstr>Method </vt:lpstr>
      <vt:lpstr>Method </vt:lpstr>
      <vt:lpstr>Method </vt:lpstr>
      <vt:lpstr>Method </vt:lpstr>
      <vt:lpstr>results</vt:lpstr>
      <vt:lpstr>Data Analysis and Discussions</vt:lpstr>
      <vt:lpstr>Data Analysis and Discussions</vt:lpstr>
      <vt:lpstr>Data Analysis and Discussions</vt:lpstr>
      <vt:lpstr>Data Analysis and Discussions</vt:lpstr>
      <vt:lpstr>TWO SUPPLEMENTARY EXPERIMENTS</vt:lpstr>
      <vt:lpstr>TWO SUPPLEMENTARY EXPERIMENTS</vt:lpstr>
      <vt:lpstr>TWO SUPPLEMENTARY EXPERIMENTS</vt:lpstr>
      <vt:lpstr>Conclusion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shin</cp:lastModifiedBy>
  <cp:revision>5145</cp:revision>
  <cp:lastPrinted>2012-11-20T06:22:51Z</cp:lastPrinted>
  <dcterms:created xsi:type="dcterms:W3CDTF">2006-10-05T04:04:58Z</dcterms:created>
  <dcterms:modified xsi:type="dcterms:W3CDTF">2012-11-20T07:20:56Z</dcterms:modified>
</cp:coreProperties>
</file>