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378" r:id="rId3"/>
    <p:sldId id="379" r:id="rId4"/>
    <p:sldId id="358" r:id="rId5"/>
    <p:sldId id="365" r:id="rId6"/>
    <p:sldId id="381" r:id="rId7"/>
    <p:sldId id="380" r:id="rId8"/>
    <p:sldId id="366" r:id="rId9"/>
    <p:sldId id="367" r:id="rId10"/>
    <p:sldId id="368" r:id="rId11"/>
    <p:sldId id="382" r:id="rId12"/>
    <p:sldId id="383" r:id="rId13"/>
    <p:sldId id="369" r:id="rId14"/>
    <p:sldId id="384" r:id="rId15"/>
    <p:sldId id="373" r:id="rId16"/>
    <p:sldId id="387" r:id="rId17"/>
    <p:sldId id="385" r:id="rId18"/>
    <p:sldId id="386" r:id="rId19"/>
    <p:sldId id="388" r:id="rId20"/>
    <p:sldId id="389" r:id="rId21"/>
    <p:sldId id="359" r:id="rId22"/>
  </p:sldIdLst>
  <p:sldSz cx="9144000" cy="6858000" type="screen4x3"/>
  <p:notesSz cx="6718300" cy="9855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FF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336" autoAdjust="0"/>
  </p:normalViewPr>
  <p:slideViewPr>
    <p:cSldViewPr>
      <p:cViewPr varScale="1">
        <p:scale>
          <a:sx n="113" d="100"/>
          <a:sy n="113" d="100"/>
        </p:scale>
        <p:origin x="-17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96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1363"/>
            <a:ext cx="4921250" cy="3692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9" rIns="90877" bIns="454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1830" y="4681222"/>
            <a:ext cx="5374640" cy="4434841"/>
          </a:xfrm>
          <a:prstGeom prst="rect">
            <a:avLst/>
          </a:prstGeom>
        </p:spPr>
        <p:txBody>
          <a:bodyPr vert="horz" lIns="90877" tIns="45439" rIns="90877" bIns="454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Good afternoon everyone~</a:t>
            </a:r>
          </a:p>
          <a:p>
            <a:pPr defTabSz="913598">
              <a:defRPr/>
            </a:pPr>
            <a:r>
              <a:rPr lang="en-US" altLang="ko-KR" dirty="0" smtClean="0">
                <a:ea typeface="굴림" charset="-127"/>
              </a:rPr>
              <a:t>First of all, thank you for attending my MS defense presentation.</a:t>
            </a:r>
            <a:endParaRPr lang="en-US" altLang="ko-KR" baseline="0" dirty="0" smtClean="0"/>
          </a:p>
          <a:p>
            <a:r>
              <a:rPr lang="en-US" altLang="ko-KR" baseline="0" dirty="0" smtClean="0"/>
              <a:t>My name is </a:t>
            </a:r>
            <a:r>
              <a:rPr lang="en-US" altLang="ko-KR" baseline="0" dirty="0" err="1" smtClean="0"/>
              <a:t>Younghak</a:t>
            </a:r>
            <a:r>
              <a:rPr lang="en-US" altLang="ko-KR" baseline="0" dirty="0" smtClean="0"/>
              <a:t> Shin</a:t>
            </a:r>
          </a:p>
          <a:p>
            <a:r>
              <a:rPr lang="en-US" altLang="ko-KR" baseline="0" dirty="0" err="1" smtClean="0"/>
              <a:t>Im</a:t>
            </a:r>
            <a:r>
              <a:rPr lang="en-US" altLang="ko-KR" baseline="0" dirty="0" smtClean="0"/>
              <a:t> a member of INFONET lab. at GIST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title of my thesis is this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536" y="1052736"/>
            <a:ext cx="8229600" cy="52894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7815"/>
            <a:ext cx="4561242" cy="2474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457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-13067" y="6609531"/>
            <a:ext cx="2702355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0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INFONET,   GIST</a:t>
            </a:r>
            <a:endParaRPr lang="ko-KR" altLang="en-US" sz="1400" b="0" dirty="0"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689288" y="6609531"/>
            <a:ext cx="346688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92771" y="6609531"/>
            <a:ext cx="2653792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Oct 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8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,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2013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                </a:t>
            </a:r>
            <a:r>
              <a:rPr lang="en-US" altLang="ko-KR" sz="1400" baseline="0" dirty="0" smtClean="0">
                <a:solidFill>
                  <a:schemeClr val="bg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/21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Tx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980728"/>
            <a:ext cx="8280920" cy="1440160"/>
          </a:xfrm>
          <a:prstGeom prst="roundRect">
            <a:avLst>
              <a:gd name="adj" fmla="val 23579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Adobe 고딕 Std B" pitchFamily="34" charset="-127"/>
                <a:ea typeface="Adobe 고딕 Std B" pitchFamily="34" charset="-127"/>
              </a:rPr>
              <a:t>An auditory brain–computer interface</a:t>
            </a:r>
          </a:p>
          <a:p>
            <a:pPr algn="ctr"/>
            <a:r>
              <a:rPr lang="en-US" altLang="ko-KR" sz="2400" dirty="0">
                <a:latin typeface="Adobe 고딕 Std B" pitchFamily="34" charset="-127"/>
                <a:ea typeface="Adobe 고딕 Std B" pitchFamily="34" charset="-127"/>
              </a:rPr>
              <a:t>evoked by natural speech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r>
              <a:rPr lang="pt-BR" altLang="ko-KR" dirty="0"/>
              <a:t>M A </a:t>
            </a:r>
            <a:r>
              <a:rPr lang="pt-BR" altLang="ko-KR" dirty="0" smtClean="0"/>
              <a:t>Lopez-Gordo, </a:t>
            </a:r>
            <a:r>
              <a:rPr lang="pt-BR" altLang="ko-KR" dirty="0"/>
              <a:t>E </a:t>
            </a:r>
            <a:r>
              <a:rPr lang="pt-BR" altLang="ko-KR" dirty="0" smtClean="0"/>
              <a:t>Fernandez, </a:t>
            </a:r>
            <a:r>
              <a:rPr lang="pt-BR" altLang="ko-KR" dirty="0"/>
              <a:t>S </a:t>
            </a:r>
            <a:r>
              <a:rPr lang="pt-BR" altLang="ko-KR" dirty="0" smtClean="0"/>
              <a:t>Romero, </a:t>
            </a:r>
            <a:r>
              <a:rPr lang="pt-BR" altLang="ko-KR" dirty="0"/>
              <a:t>F </a:t>
            </a:r>
            <a:r>
              <a:rPr lang="pt-BR" altLang="ko-KR" dirty="0" smtClean="0"/>
              <a:t>Pelayo </a:t>
            </a:r>
            <a:r>
              <a:rPr lang="pt-BR" altLang="ko-KR" dirty="0"/>
              <a:t>and</a:t>
            </a:r>
          </a:p>
          <a:p>
            <a:pPr algn="ctr"/>
            <a:r>
              <a:rPr lang="pt-BR" altLang="ko-KR" dirty="0"/>
              <a:t>Alberto </a:t>
            </a:r>
            <a:r>
              <a:rPr lang="pt-BR" altLang="ko-KR" dirty="0" smtClean="0"/>
              <a:t>Prieto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3140968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강B" pitchFamily="18" charset="-127"/>
                <a:cs typeface="Arial" pitchFamily="34" charset="0"/>
              </a:rPr>
              <a:t>Journal of </a:t>
            </a:r>
            <a:r>
              <a:rPr lang="en-US" altLang="ko-KR" sz="2400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Neural Engineering (2012)</a:t>
            </a:r>
          </a:p>
          <a:p>
            <a:pPr algn="ctr"/>
            <a:endParaRPr lang="en-US" altLang="ko-KR" b="1" dirty="0" smtClean="0"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Presenter : </a:t>
            </a:r>
            <a:r>
              <a:rPr lang="en-US" altLang="ko-KR" b="1" dirty="0" err="1" smtClean="0">
                <a:latin typeface="Arial" pitchFamily="34" charset="0"/>
                <a:ea typeface="HY강B" pitchFamily="18" charset="-127"/>
                <a:cs typeface="Arial" pitchFamily="34" charset="0"/>
              </a:rPr>
              <a:t>Younghak</a:t>
            </a:r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 Shin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31684"/>
            <a:ext cx="2935153" cy="6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직사각형 19"/>
          <p:cNvSpPr/>
          <p:nvPr/>
        </p:nvSpPr>
        <p:spPr>
          <a:xfrm>
            <a:off x="1547664" y="443711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600" dirty="0" smtClean="0"/>
              <a:t>GIST, Dept. of Information and Communication, INFONET Lab.</a:t>
            </a:r>
            <a:endParaRPr lang="ko-KR" altLang="en-US" sz="1600" dirty="0"/>
          </a:p>
        </p:txBody>
      </p:sp>
      <p:sp>
        <p:nvSpPr>
          <p:cNvPr id="21" name="슬라이드 번호 개체 틀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Because the </a:t>
            </a:r>
            <a:r>
              <a:rPr lang="en-US" altLang="ko-KR" sz="1800" dirty="0" smtClean="0"/>
              <a:t>experiment was </a:t>
            </a:r>
            <a:r>
              <a:rPr lang="en-US" altLang="ko-KR" sz="1800" dirty="0"/>
              <a:t>purely auditory without any </a:t>
            </a:r>
            <a:r>
              <a:rPr lang="en-US" altLang="ko-KR" sz="1800" dirty="0" smtClean="0"/>
              <a:t>visual stimulation</a:t>
            </a:r>
            <a:r>
              <a:rPr lang="en-US" altLang="ko-KR" sz="1800" dirty="0"/>
              <a:t>, an </a:t>
            </a:r>
            <a:r>
              <a:rPr lang="en-US" altLang="ko-KR" sz="1800" dirty="0">
                <a:solidFill>
                  <a:srgbClr val="FF0000"/>
                </a:solidFill>
              </a:rPr>
              <a:t>assistant was needed to give verbal </a:t>
            </a:r>
            <a:r>
              <a:rPr lang="en-US" altLang="ko-KR" sz="1800" dirty="0" smtClean="0">
                <a:solidFill>
                  <a:srgbClr val="FF0000"/>
                </a:solidFill>
              </a:rPr>
              <a:t>statements to </a:t>
            </a:r>
            <a:r>
              <a:rPr lang="en-US" altLang="ko-KR" sz="1800" dirty="0">
                <a:solidFill>
                  <a:srgbClr val="FF0000"/>
                </a:solidFill>
              </a:rPr>
              <a:t>the participants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experiment consisted of two </a:t>
            </a:r>
            <a:r>
              <a:rPr lang="en-US" altLang="ko-KR" sz="1800" dirty="0" smtClean="0"/>
              <a:t>sessions, namely </a:t>
            </a: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spelling session </a:t>
            </a:r>
            <a:r>
              <a:rPr lang="en-US" altLang="ko-KR" sz="1800" dirty="0"/>
              <a:t>(condition 1) and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speech session </a:t>
            </a:r>
            <a:r>
              <a:rPr lang="en-US" altLang="ko-KR" sz="1800" dirty="0"/>
              <a:t>(condition 2</a:t>
            </a:r>
            <a:r>
              <a:rPr lang="en-US" altLang="ko-KR" sz="1800" dirty="0" smtClean="0"/>
              <a:t>).</a:t>
            </a:r>
          </a:p>
          <a:p>
            <a:r>
              <a:rPr lang="en-US" altLang="ko-KR" sz="1800" dirty="0"/>
              <a:t>Each session consisted of </a:t>
            </a:r>
            <a:r>
              <a:rPr lang="en-US" altLang="ko-KR" sz="1800" dirty="0">
                <a:solidFill>
                  <a:srgbClr val="FF0000"/>
                </a:solidFill>
              </a:rPr>
              <a:t>five runs </a:t>
            </a:r>
            <a:r>
              <a:rPr lang="en-US" altLang="ko-KR" sz="1800" dirty="0" smtClean="0"/>
              <a:t>that, in </a:t>
            </a:r>
            <a:r>
              <a:rPr lang="en-US" altLang="ko-KR" sz="1800" dirty="0"/>
              <a:t>turn, consisted of ten trials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first run of each session </a:t>
            </a:r>
            <a:r>
              <a:rPr lang="en-US" altLang="ko-KR" sz="1800" dirty="0" smtClean="0">
                <a:solidFill>
                  <a:srgbClr val="FF0000"/>
                </a:solidFill>
              </a:rPr>
              <a:t>was used </a:t>
            </a:r>
            <a:r>
              <a:rPr lang="en-US" altLang="ko-KR" sz="1800" dirty="0">
                <a:solidFill>
                  <a:srgbClr val="FF0000"/>
                </a:solidFill>
              </a:rPr>
              <a:t>for calibration </a:t>
            </a:r>
            <a:r>
              <a:rPr lang="en-US" altLang="ko-KR" sz="1800" dirty="0"/>
              <a:t>and the other four were used for evaluation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>
                <a:solidFill>
                  <a:srgbClr val="FF0000"/>
                </a:solidFill>
              </a:rPr>
              <a:t>Because selective attention is a native skill for humans, </a:t>
            </a:r>
            <a:r>
              <a:rPr lang="en-US" altLang="ko-KR" sz="1800" dirty="0" smtClean="0">
                <a:solidFill>
                  <a:srgbClr val="FF0000"/>
                </a:solidFill>
              </a:rPr>
              <a:t>no training </a:t>
            </a:r>
            <a:r>
              <a:rPr lang="en-US" altLang="ko-KR" sz="1800" dirty="0">
                <a:solidFill>
                  <a:srgbClr val="FF0000"/>
                </a:solidFill>
              </a:rPr>
              <a:t>was needed to perform the dichotic </a:t>
            </a:r>
            <a:r>
              <a:rPr lang="en-US" altLang="ko-KR" sz="1800" dirty="0" smtClean="0">
                <a:solidFill>
                  <a:srgbClr val="FF0000"/>
                </a:solidFill>
              </a:rPr>
              <a:t>listening task</a:t>
            </a:r>
          </a:p>
          <a:p>
            <a:r>
              <a:rPr lang="en-US" altLang="ko-KR" sz="1800" dirty="0" smtClean="0"/>
              <a:t>only </a:t>
            </a:r>
            <a:r>
              <a:rPr lang="en-US" altLang="ko-KR" sz="1800" dirty="0"/>
              <a:t>the first ten trials (first run) of each </a:t>
            </a:r>
            <a:r>
              <a:rPr lang="en-US" altLang="ko-KR" sz="1800" dirty="0" smtClean="0"/>
              <a:t>session dedicated </a:t>
            </a:r>
            <a:r>
              <a:rPr lang="en-US" altLang="ko-KR" sz="1800" dirty="0"/>
              <a:t>to calibrate the </a:t>
            </a:r>
            <a:r>
              <a:rPr lang="en-US" altLang="ko-KR" sz="1800" dirty="0" smtClean="0"/>
              <a:t>system (calibration for classifier).</a:t>
            </a:r>
          </a:p>
          <a:p>
            <a:r>
              <a:rPr lang="en-US" altLang="ko-KR" sz="1800" dirty="0" smtClean="0"/>
              <a:t>During the </a:t>
            </a:r>
            <a:r>
              <a:rPr lang="en-US" altLang="ko-KR" sz="1800" dirty="0"/>
              <a:t>calibration, only one stream was delivered at a time </a:t>
            </a:r>
            <a:r>
              <a:rPr lang="en-US" altLang="ko-KR" sz="1800" dirty="0" smtClean="0"/>
              <a:t>to one </a:t>
            </a:r>
            <a:r>
              <a:rPr lang="en-US" altLang="ko-KR" sz="1800" dirty="0"/>
              <a:t>of the </a:t>
            </a:r>
            <a:r>
              <a:rPr lang="en-US" altLang="ko-KR" sz="1800" dirty="0" smtClean="0"/>
              <a:t>ears.</a:t>
            </a:r>
          </a:p>
          <a:p>
            <a:r>
              <a:rPr lang="en-US" altLang="ko-KR" sz="1800" dirty="0"/>
              <a:t>The result was that a </a:t>
            </a:r>
            <a:r>
              <a:rPr lang="en-US" altLang="ko-KR" sz="1800" dirty="0">
                <a:solidFill>
                  <a:srgbClr val="FF0000"/>
                </a:solidFill>
              </a:rPr>
              <a:t>very </a:t>
            </a:r>
            <a:r>
              <a:rPr lang="en-US" altLang="ko-KR" sz="1800" dirty="0" smtClean="0">
                <a:solidFill>
                  <a:srgbClr val="FF0000"/>
                </a:solidFill>
              </a:rPr>
              <a:t>stable and </a:t>
            </a:r>
            <a:r>
              <a:rPr lang="en-US" altLang="ko-KR" sz="1800" dirty="0">
                <a:solidFill>
                  <a:srgbClr val="FF0000"/>
                </a:solidFill>
              </a:rPr>
              <a:t>reliable pattern was extracted in just one </a:t>
            </a:r>
            <a:r>
              <a:rPr lang="en-US" altLang="ko-KR" sz="1800" dirty="0" smtClean="0">
                <a:solidFill>
                  <a:srgbClr val="FF0000"/>
                </a:solidFill>
              </a:rPr>
              <a:t>run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design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731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During the evaluation, and previous to the </a:t>
            </a:r>
            <a:r>
              <a:rPr lang="en-US" altLang="ko-KR" sz="1800" dirty="0" smtClean="0"/>
              <a:t>stimulation onset</a:t>
            </a:r>
            <a:r>
              <a:rPr lang="en-US" altLang="ko-KR" sz="1800" dirty="0"/>
              <a:t>, an </a:t>
            </a:r>
            <a:r>
              <a:rPr lang="en-US" altLang="ko-KR" sz="1800" dirty="0">
                <a:solidFill>
                  <a:srgbClr val="FF0000"/>
                </a:solidFill>
              </a:rPr>
              <a:t>auditory sentence was read by an assistant to </a:t>
            </a:r>
            <a:r>
              <a:rPr lang="en-US" altLang="ko-KR" sz="1800" dirty="0" smtClean="0">
                <a:solidFill>
                  <a:srgbClr val="FF0000"/>
                </a:solidFill>
              </a:rPr>
              <a:t>the participant</a:t>
            </a:r>
          </a:p>
          <a:p>
            <a:r>
              <a:rPr lang="en-US" altLang="ko-KR" sz="1800" dirty="0" smtClean="0">
                <a:solidFill>
                  <a:srgbClr val="FF0000"/>
                </a:solidFill>
              </a:rPr>
              <a:t>After beep, the participant had </a:t>
            </a:r>
            <a:r>
              <a:rPr lang="en-US" altLang="ko-KR" sz="1800" dirty="0">
                <a:solidFill>
                  <a:srgbClr val="FF0000"/>
                </a:solidFill>
              </a:rPr>
              <a:t>to take a binary decision</a:t>
            </a:r>
            <a:r>
              <a:rPr lang="en-US" altLang="ko-KR" sz="1800" dirty="0"/>
              <a:t>, either ‘yes</a:t>
            </a:r>
            <a:r>
              <a:rPr lang="en-US" altLang="ko-KR" sz="1800" i="1" dirty="0"/>
              <a:t>/</a:t>
            </a:r>
            <a:r>
              <a:rPr lang="en-US" altLang="ko-KR" sz="1800" dirty="0"/>
              <a:t>true’ or ‘no</a:t>
            </a:r>
            <a:r>
              <a:rPr lang="en-US" altLang="ko-KR" sz="1800" i="1" dirty="0"/>
              <a:t>/</a:t>
            </a:r>
            <a:r>
              <a:rPr lang="en-US" altLang="ko-KR" sz="1800" dirty="0"/>
              <a:t>false</a:t>
            </a:r>
            <a:r>
              <a:rPr lang="en-US" altLang="ko-KR" sz="1800" dirty="0" smtClean="0"/>
              <a:t>’, for </a:t>
            </a:r>
            <a:r>
              <a:rPr lang="en-US" altLang="ko-KR" sz="1800" dirty="0"/>
              <a:t>that sentence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sentence was randomly picked </a:t>
            </a:r>
            <a:r>
              <a:rPr lang="en-US" altLang="ko-KR" sz="1800" dirty="0" smtClean="0"/>
              <a:t>from a </a:t>
            </a:r>
            <a:r>
              <a:rPr lang="en-US" altLang="ko-KR" sz="1800" dirty="0"/>
              <a:t>list and sentences </a:t>
            </a:r>
            <a:r>
              <a:rPr lang="en-US" altLang="ko-KR" sz="1800" dirty="0" smtClean="0"/>
              <a:t>were composed </a:t>
            </a:r>
            <a:r>
              <a:rPr lang="en-US" altLang="ko-KR" sz="1800" dirty="0"/>
              <a:t>in such a way </a:t>
            </a:r>
            <a:r>
              <a:rPr lang="en-US" altLang="ko-KR" sz="1800" dirty="0" smtClean="0"/>
              <a:t>that the </a:t>
            </a:r>
            <a:r>
              <a:rPr lang="en-US" altLang="ko-KR" sz="1800" dirty="0"/>
              <a:t>number of positive and negative answers was the </a:t>
            </a:r>
            <a:r>
              <a:rPr lang="en-US" altLang="ko-KR" sz="1800" dirty="0" smtClean="0"/>
              <a:t>same.</a:t>
            </a:r>
          </a:p>
          <a:p>
            <a:r>
              <a:rPr lang="en-US" altLang="ko-KR" sz="1800" dirty="0" smtClean="0"/>
              <a:t>e.g</a:t>
            </a:r>
            <a:r>
              <a:rPr lang="en-US" altLang="ko-KR" sz="1800" dirty="0"/>
              <a:t>., ‘I am Spanish’, ‘I am not Spanish’ or ‘two plus </a:t>
            </a:r>
            <a:r>
              <a:rPr lang="en-US" altLang="ko-KR" sz="1800" dirty="0" smtClean="0"/>
              <a:t>three equals </a:t>
            </a:r>
            <a:r>
              <a:rPr lang="en-US" altLang="ko-KR" sz="1800" dirty="0"/>
              <a:t>five’, ‘two plus three equals six</a:t>
            </a:r>
            <a:r>
              <a:rPr lang="en-US" altLang="ko-KR" sz="1800" dirty="0" smtClean="0"/>
              <a:t>’</a:t>
            </a:r>
          </a:p>
          <a:p>
            <a:r>
              <a:rPr lang="en-US" altLang="ko-KR" sz="1800" dirty="0">
                <a:solidFill>
                  <a:srgbClr val="FF0000"/>
                </a:solidFill>
              </a:rPr>
              <a:t>If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correct answer </a:t>
            </a:r>
            <a:r>
              <a:rPr lang="en-US" altLang="ko-KR" sz="1800" dirty="0">
                <a:solidFill>
                  <a:srgbClr val="FF0000"/>
                </a:solidFill>
              </a:rPr>
              <a:t>was ‘yes</a:t>
            </a:r>
            <a:r>
              <a:rPr lang="en-US" altLang="ko-KR" sz="1800" i="1" dirty="0">
                <a:solidFill>
                  <a:srgbClr val="FF0000"/>
                </a:solidFill>
              </a:rPr>
              <a:t>/</a:t>
            </a:r>
            <a:r>
              <a:rPr lang="en-US" altLang="ko-KR" sz="1800" dirty="0">
                <a:solidFill>
                  <a:srgbClr val="FF0000"/>
                </a:solidFill>
              </a:rPr>
              <a:t>true’, the participant had to pay </a:t>
            </a:r>
            <a:r>
              <a:rPr lang="en-US" altLang="ko-KR" sz="1800" dirty="0" smtClean="0">
                <a:solidFill>
                  <a:srgbClr val="FF0000"/>
                </a:solidFill>
              </a:rPr>
              <a:t>attention to </a:t>
            </a:r>
            <a:r>
              <a:rPr lang="en-US" altLang="ko-KR" sz="1800" dirty="0">
                <a:solidFill>
                  <a:srgbClr val="FF0000"/>
                </a:solidFill>
              </a:rPr>
              <a:t>the stimulus delivered to the left ear </a:t>
            </a:r>
            <a:r>
              <a:rPr lang="en-US" altLang="ko-KR" sz="1800" dirty="0"/>
              <a:t>and vice versa if </a:t>
            </a:r>
            <a:r>
              <a:rPr lang="en-US" altLang="ko-KR" sz="1800" dirty="0" smtClean="0"/>
              <a:t>the decision </a:t>
            </a:r>
            <a:r>
              <a:rPr lang="en-US" altLang="ko-KR" sz="1800" dirty="0"/>
              <a:t>was ‘no</a:t>
            </a:r>
            <a:r>
              <a:rPr lang="en-US" altLang="ko-KR" sz="1800" i="1" dirty="0"/>
              <a:t>/</a:t>
            </a:r>
            <a:r>
              <a:rPr lang="en-US" altLang="ko-KR" sz="1800" dirty="0"/>
              <a:t>false</a:t>
            </a:r>
            <a:r>
              <a:rPr lang="en-US" altLang="ko-KR" sz="1800" dirty="0" smtClean="0"/>
              <a:t>’.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design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9469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In general, </a:t>
            </a:r>
            <a:r>
              <a:rPr lang="en-US" altLang="ko-KR" sz="1800" dirty="0" smtClean="0"/>
              <a:t>the communication </a:t>
            </a:r>
            <a:r>
              <a:rPr lang="en-US" altLang="ko-KR" sz="1800" dirty="0"/>
              <a:t>was intended as a conversation initiated </a:t>
            </a:r>
            <a:r>
              <a:rPr lang="en-US" altLang="ko-KR" sz="1800" dirty="0" smtClean="0"/>
              <a:t>by the </a:t>
            </a:r>
            <a:r>
              <a:rPr lang="en-US" altLang="ko-KR" sz="1800" dirty="0"/>
              <a:t>assistant in which </a:t>
            </a:r>
            <a:r>
              <a:rPr lang="en-US" altLang="ko-KR" sz="1800" dirty="0" smtClean="0"/>
              <a:t>he asks </a:t>
            </a:r>
            <a:r>
              <a:rPr lang="en-US" altLang="ko-KR" sz="1800" dirty="0">
                <a:solidFill>
                  <a:srgbClr val="FF0000"/>
                </a:solidFill>
              </a:rPr>
              <a:t>binary response </a:t>
            </a:r>
            <a:r>
              <a:rPr lang="en-US" altLang="ko-KR" sz="1800" dirty="0" smtClean="0">
                <a:solidFill>
                  <a:srgbClr val="FF0000"/>
                </a:solidFill>
              </a:rPr>
              <a:t>questions to </a:t>
            </a:r>
            <a:r>
              <a:rPr lang="en-US" altLang="ko-KR" sz="1800" dirty="0">
                <a:solidFill>
                  <a:srgbClr val="FF0000"/>
                </a:solidFill>
              </a:rPr>
              <a:t>which the participant answers</a:t>
            </a:r>
            <a:r>
              <a:rPr lang="en-US" altLang="ko-KR" sz="1800" dirty="0"/>
              <a:t> </a:t>
            </a:r>
            <a:endParaRPr lang="en-US" altLang="ko-KR" sz="1800" dirty="0" smtClean="0"/>
          </a:p>
          <a:p>
            <a:r>
              <a:rPr lang="en-US" altLang="ko-KR" sz="1800" dirty="0" smtClean="0"/>
              <a:t>e.g</a:t>
            </a:r>
            <a:r>
              <a:rPr lang="en-US" altLang="ko-KR" sz="1800" dirty="0"/>
              <a:t>., ‘Do you need </a:t>
            </a:r>
            <a:r>
              <a:rPr lang="en-US" altLang="ko-KR" sz="1800" dirty="0" smtClean="0"/>
              <a:t>pain relief</a:t>
            </a:r>
            <a:r>
              <a:rPr lang="en-US" altLang="ko-KR" sz="1800" dirty="0"/>
              <a:t>?’, or ‘Would you prefer a warmer room</a:t>
            </a:r>
            <a:r>
              <a:rPr lang="en-US" altLang="ko-KR" sz="1800" dirty="0" smtClean="0"/>
              <a:t>?’.</a:t>
            </a:r>
          </a:p>
          <a:p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correct word was </a:t>
            </a:r>
            <a:r>
              <a:rPr lang="en-US" altLang="ko-KR" sz="1800" dirty="0" smtClean="0">
                <a:solidFill>
                  <a:srgbClr val="FF0000"/>
                </a:solidFill>
              </a:rPr>
              <a:t>given to </a:t>
            </a:r>
            <a:r>
              <a:rPr lang="en-US" altLang="ko-KR" sz="1800" dirty="0">
                <a:solidFill>
                  <a:srgbClr val="FF0000"/>
                </a:solidFill>
              </a:rPr>
              <a:t>the participants as feedback </a:t>
            </a:r>
            <a:r>
              <a:rPr lang="en-US" altLang="ko-KR" sz="1800" dirty="0"/>
              <a:t>at the end of each </a:t>
            </a:r>
            <a:r>
              <a:rPr lang="en-US" altLang="ko-KR" sz="1800" dirty="0" smtClean="0"/>
              <a:t>trial</a:t>
            </a:r>
          </a:p>
          <a:p>
            <a:r>
              <a:rPr lang="en-US" altLang="ko-KR" sz="1800" dirty="0"/>
              <a:t>The feedback </a:t>
            </a:r>
            <a:r>
              <a:rPr lang="en-US" altLang="ko-KR" sz="1800" dirty="0" smtClean="0"/>
              <a:t>was </a:t>
            </a:r>
            <a:r>
              <a:rPr lang="en-US" altLang="ko-KR" sz="1800" dirty="0"/>
              <a:t>solely intended </a:t>
            </a:r>
            <a:r>
              <a:rPr lang="en-US" altLang="ko-KR" sz="1800" dirty="0" smtClean="0"/>
              <a:t>to help </a:t>
            </a:r>
            <a:r>
              <a:rPr lang="en-US" altLang="ko-KR" sz="1800" dirty="0"/>
              <a:t>them </a:t>
            </a:r>
            <a:r>
              <a:rPr lang="en-US" altLang="ko-KR" sz="1800" dirty="0">
                <a:solidFill>
                  <a:srgbClr val="FF0000"/>
                </a:solidFill>
              </a:rPr>
              <a:t>to find a more efficient strategy to focus </a:t>
            </a:r>
            <a:r>
              <a:rPr lang="en-US" altLang="ko-KR" sz="1800" dirty="0" smtClean="0">
                <a:solidFill>
                  <a:srgbClr val="FF0000"/>
                </a:solidFill>
              </a:rPr>
              <a:t>their attention</a:t>
            </a:r>
            <a:r>
              <a:rPr lang="en-US" altLang="ko-KR" sz="1800" dirty="0"/>
              <a:t>.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design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69" y="3573016"/>
            <a:ext cx="39528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1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data collected during the calibration </a:t>
            </a:r>
            <a:r>
              <a:rPr lang="en-US" altLang="ko-KR" sz="1800" dirty="0"/>
              <a:t>trials </a:t>
            </a:r>
            <a:r>
              <a:rPr lang="en-US" altLang="ko-KR" sz="1800" dirty="0" smtClean="0"/>
              <a:t>were separated into the left </a:t>
            </a:r>
            <a:r>
              <a:rPr lang="en-US" altLang="ko-KR" sz="1800" dirty="0"/>
              <a:t>ear </a:t>
            </a:r>
            <a:r>
              <a:rPr lang="en-US" altLang="ko-KR" sz="1800" dirty="0" smtClean="0"/>
              <a:t>and right ear data; </a:t>
            </a:r>
            <a:r>
              <a:rPr lang="en-US" altLang="ko-KR" sz="1800" dirty="0"/>
              <a:t>these two types </a:t>
            </a:r>
            <a:r>
              <a:rPr lang="en-US" altLang="ko-KR" sz="1800" dirty="0" smtClean="0"/>
              <a:t>of data </a:t>
            </a:r>
            <a:r>
              <a:rPr lang="en-US" altLang="ko-KR" sz="1800" dirty="0"/>
              <a:t>were averaged separately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The DFT </a:t>
            </a:r>
            <a:r>
              <a:rPr lang="en-US" altLang="ko-KR" sz="1800" dirty="0"/>
              <a:t>was computed on each and the </a:t>
            </a:r>
            <a:r>
              <a:rPr lang="en-US" altLang="ko-KR" sz="1800" dirty="0">
                <a:solidFill>
                  <a:srgbClr val="FF0000"/>
                </a:solidFill>
              </a:rPr>
              <a:t>DFT coefficients </a:t>
            </a:r>
            <a:r>
              <a:rPr lang="en-US" altLang="ko-KR" sz="1800" dirty="0" smtClean="0">
                <a:solidFill>
                  <a:srgbClr val="FF0000"/>
                </a:solidFill>
              </a:rPr>
              <a:t>at the </a:t>
            </a:r>
            <a:r>
              <a:rPr lang="en-US" altLang="ko-KR" sz="1800" dirty="0">
                <a:solidFill>
                  <a:srgbClr val="FF0000"/>
                </a:solidFill>
              </a:rPr>
              <a:t>frequency of repetition (5 Hz) were extracted and </a:t>
            </a:r>
            <a:r>
              <a:rPr lang="en-US" altLang="ko-KR" sz="1800" dirty="0" smtClean="0">
                <a:solidFill>
                  <a:srgbClr val="FF0000"/>
                </a:solidFill>
              </a:rPr>
              <a:t>used as </a:t>
            </a:r>
            <a:r>
              <a:rPr lang="en-US" altLang="ko-KR" sz="1800" dirty="0">
                <a:solidFill>
                  <a:srgbClr val="FF0000"/>
                </a:solidFill>
              </a:rPr>
              <a:t>patterns for classification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These coefficients </a:t>
            </a:r>
            <a:r>
              <a:rPr lang="en-US" altLang="ko-KR" sz="1800" dirty="0"/>
              <a:t>are complex numbers that convey </a:t>
            </a:r>
            <a:r>
              <a:rPr lang="en-US" altLang="ko-KR" sz="1800" dirty="0" smtClean="0"/>
              <a:t>information about </a:t>
            </a: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amplitude and phase of the event-related responses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As both streams were presented at the same frequency but </a:t>
            </a:r>
            <a:r>
              <a:rPr lang="en-US" altLang="ko-KR" sz="1800" dirty="0" smtClean="0"/>
              <a:t>with an </a:t>
            </a:r>
            <a:r>
              <a:rPr lang="en-US" altLang="ko-KR" sz="1800" dirty="0"/>
              <a:t>ILI of </a:t>
            </a:r>
            <a:r>
              <a:rPr lang="en-US" altLang="ko-KR" sz="1800" dirty="0" smtClean="0"/>
              <a:t>half period (100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), the </a:t>
            </a:r>
            <a:r>
              <a:rPr lang="en-US" altLang="ko-KR" sz="1800" dirty="0">
                <a:solidFill>
                  <a:srgbClr val="FF0000"/>
                </a:solidFill>
              </a:rPr>
              <a:t>DFT </a:t>
            </a:r>
            <a:r>
              <a:rPr lang="en-US" altLang="ko-KR" sz="1800" dirty="0" smtClean="0">
                <a:solidFill>
                  <a:srgbClr val="FF0000"/>
                </a:solidFill>
              </a:rPr>
              <a:t>coefficients </a:t>
            </a:r>
            <a:r>
              <a:rPr lang="en-US" altLang="ko-KR" sz="1800" dirty="0">
                <a:solidFill>
                  <a:srgbClr val="FF0000"/>
                </a:solidFill>
              </a:rPr>
              <a:t>differed only in the phase (180◦</a:t>
            </a:r>
            <a:r>
              <a:rPr lang="en-US" altLang="ko-KR" sz="1800" dirty="0" smtClean="0">
                <a:solidFill>
                  <a:srgbClr val="FF0000"/>
                </a:solidFill>
              </a:rPr>
              <a:t>)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typical representation of the DFT coefficients </a:t>
            </a:r>
            <a:r>
              <a:rPr lang="en-US" altLang="ko-KR" sz="1800" dirty="0" smtClean="0"/>
              <a:t>in polar coordinates</a:t>
            </a:r>
            <a:endParaRPr lang="en-US" altLang="ko-KR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Feature extraction and Classification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615741"/>
              </p:ext>
            </p:extLst>
          </p:nvPr>
        </p:nvGraphicFramePr>
        <p:xfrm>
          <a:off x="6546850" y="3387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387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2" name="Picture 4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2880320" cy="270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5688632" y="4221088"/>
            <a:ext cx="3419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(stars and diamonds </a:t>
            </a:r>
            <a:r>
              <a:rPr lang="en-US" altLang="ko-KR" dirty="0" smtClean="0"/>
              <a:t>represent the </a:t>
            </a:r>
            <a:r>
              <a:rPr lang="en-US" altLang="ko-KR" dirty="0"/>
              <a:t>left and right, respectively; </a:t>
            </a:r>
            <a:r>
              <a:rPr lang="en-US" altLang="ko-KR" dirty="0">
                <a:solidFill>
                  <a:srgbClr val="FF0000"/>
                </a:solidFill>
              </a:rPr>
              <a:t>the big star and diamond for the patterns</a:t>
            </a:r>
            <a:r>
              <a:rPr lang="en-US" altLang="ko-K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5213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36712"/>
                <a:ext cx="8229600" cy="5544615"/>
              </a:xfrm>
            </p:spPr>
            <p:txBody>
              <a:bodyPr/>
              <a:lstStyle/>
              <a:p>
                <a:r>
                  <a:rPr lang="en-US" altLang="ko-KR" sz="1800" dirty="0" smtClean="0"/>
                  <a:t>Given that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during the evaluation </a:t>
                </a:r>
                <a:r>
                  <a:rPr lang="en-US" altLang="ko-KR" sz="1800" dirty="0" smtClean="0"/>
                  <a:t>both sequences were delivered simultaneously</a:t>
                </a:r>
                <a:r>
                  <a:rPr lang="en-US" altLang="ko-KR" sz="1800" dirty="0"/>
                  <a:t>,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the amplitudes of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the features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extracted are smaller than the patterns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en-US" altLang="ko-KR" sz="1800" dirty="0"/>
                  <a:t>Because </a:t>
                </a:r>
                <a:r>
                  <a:rPr lang="en-US" altLang="ko-KR" sz="1800" dirty="0" smtClean="0"/>
                  <a:t>the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responses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to both sequences are counter-phased (180◦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phase shift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), they partially cancel each other</a:t>
                </a:r>
                <a:r>
                  <a:rPr lang="en-US" altLang="ko-KR" sz="1800" dirty="0"/>
                  <a:t>, thus giving rise to </a:t>
                </a:r>
                <a:r>
                  <a:rPr lang="en-US" altLang="ko-KR" sz="1800" dirty="0" smtClean="0"/>
                  <a:t>lower levels </a:t>
                </a:r>
                <a:r>
                  <a:rPr lang="en-US" altLang="ko-KR" sz="1800" dirty="0"/>
                  <a:t>of signal</a:t>
                </a:r>
                <a:r>
                  <a:rPr lang="en-US" altLang="ko-KR" sz="1800" dirty="0" smtClean="0"/>
                  <a:t>.</a:t>
                </a:r>
              </a:p>
              <a:p>
                <a:r>
                  <a:rPr lang="en-US" altLang="ko-KR" sz="1800" dirty="0"/>
                  <a:t>During the evaluation,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the extracted features of each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trial were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compared to the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pattern </a:t>
                </a:r>
                <a:r>
                  <a:rPr lang="en-US" altLang="ko-KR" sz="1800" dirty="0">
                    <a:solidFill>
                      <a:srgbClr val="FF0000"/>
                    </a:solidFill>
                  </a:rPr>
                  <a:t>and were classified under the criterion of the </a:t>
                </a:r>
                <a:r>
                  <a:rPr lang="en-US" altLang="ko-KR" sz="1800" dirty="0" smtClean="0">
                    <a:solidFill>
                      <a:srgbClr val="FF0000"/>
                    </a:solidFill>
                  </a:rPr>
                  <a:t>minimum Euclidean distance</a:t>
                </a:r>
                <a:r>
                  <a:rPr lang="en-US" altLang="ko-KR" sz="1800" dirty="0" smtClean="0"/>
                  <a:t>:                       , </a:t>
                </a:r>
              </a:p>
              <a:p>
                <a:r>
                  <a:rPr lang="en-US" altLang="ko-KR" sz="1800" dirty="0" smtClean="0"/>
                  <a:t>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</a:rPr>
                          <m:t> </m:t>
                        </m:r>
                        <m:r>
                          <a:rPr lang="ko-KR" altLang="en-US" sz="18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ko-KR" alt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ko-KR" sz="1800" dirty="0" smtClean="0"/>
                  <a:t> is the </a:t>
                </a:r>
                <a:r>
                  <a:rPr lang="en-US" altLang="ko-KR" sz="1800" dirty="0"/>
                  <a:t>classification decision for trial </a:t>
                </a:r>
                <a:r>
                  <a:rPr lang="en-US" altLang="ko-KR" sz="1800" i="1" dirty="0" smtClean="0"/>
                  <a:t>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ko-KR" altLang="en-US" sz="1800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ko-KR" alt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are the DFT coefficients of </a:t>
                </a:r>
                <a:r>
                  <a:rPr lang="en-US" altLang="ko-KR" sz="1800" dirty="0" smtClean="0"/>
                  <a:t>the two </a:t>
                </a:r>
                <a:r>
                  <a:rPr lang="en-US" altLang="ko-KR" sz="1800" dirty="0"/>
                  <a:t>patterns </a:t>
                </a:r>
                <a:r>
                  <a:rPr lang="en-US" altLang="ko-KR" sz="1800" dirty="0" smtClean="0"/>
                  <a:t>extracted,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ko-KR" altLang="en-US" sz="1800" i="1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ko-KR" alt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ko-KR" sz="1800" dirty="0" smtClean="0"/>
                  <a:t> </a:t>
                </a:r>
                <a:r>
                  <a:rPr lang="en-US" altLang="ko-KR" sz="1800" dirty="0"/>
                  <a:t>is the DFT coefficient extracted from trial </a:t>
                </a:r>
                <a:r>
                  <a:rPr lang="en-US" altLang="ko-KR" sz="1800" i="1" dirty="0"/>
                  <a:t>t</a:t>
                </a:r>
                <a:endParaRPr lang="en-US" altLang="ko-KR" sz="1800" dirty="0"/>
              </a:p>
              <a:p>
                <a:endParaRPr lang="en-US" altLang="ko-KR" sz="1800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36712"/>
                <a:ext cx="8229600" cy="5544615"/>
              </a:xfrm>
              <a:blipFill rotWithShape="1">
                <a:blip r:embed="rId3"/>
                <a:stretch>
                  <a:fillRect t="-549" r="-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Feature extraction and Classification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237568"/>
              </p:ext>
            </p:extLst>
          </p:nvPr>
        </p:nvGraphicFramePr>
        <p:xfrm>
          <a:off x="6546850" y="3387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46850" y="3387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04" y="4365104"/>
            <a:ext cx="260894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493764"/>
              </p:ext>
            </p:extLst>
          </p:nvPr>
        </p:nvGraphicFramePr>
        <p:xfrm>
          <a:off x="1619672" y="3332163"/>
          <a:ext cx="1405609" cy="38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7" imgW="1066680" imgH="291960" progId="Equation.DSMT4">
                  <p:embed/>
                </p:oleObj>
              </mc:Choice>
              <mc:Fallback>
                <p:oleObj name="Equation" r:id="rId7" imgW="1066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3332163"/>
                        <a:ext cx="1405609" cy="384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35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experiment did not work for two of the twelve </a:t>
            </a:r>
            <a:r>
              <a:rPr lang="en-US" altLang="ko-KR" sz="1800" dirty="0" smtClean="0"/>
              <a:t>participants (S09, S11).</a:t>
            </a:r>
          </a:p>
          <a:p>
            <a:r>
              <a:rPr lang="en-US" altLang="ko-KR" sz="1800" dirty="0" smtClean="0"/>
              <a:t>Columns </a:t>
            </a:r>
            <a:r>
              <a:rPr lang="en-US" altLang="ko-KR" sz="1800" dirty="0"/>
              <a:t>two and </a:t>
            </a:r>
            <a:r>
              <a:rPr lang="en-US" altLang="ko-KR" sz="1800" dirty="0" smtClean="0"/>
              <a:t>three denote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full-length trials </a:t>
            </a:r>
            <a:r>
              <a:rPr lang="en-US" altLang="ko-KR" sz="1800" dirty="0" smtClean="0"/>
              <a:t>and last </a:t>
            </a:r>
            <a:r>
              <a:rPr lang="en-US" altLang="ko-KR" sz="1800" dirty="0"/>
              <a:t>three </a:t>
            </a:r>
            <a:r>
              <a:rPr lang="en-US" altLang="ko-KR" sz="1800" dirty="0" smtClean="0"/>
              <a:t>columns denote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optimum number of stimuli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Two grand averages </a:t>
            </a:r>
            <a:r>
              <a:rPr lang="en-US" altLang="ko-KR" sz="1800" dirty="0"/>
              <a:t>across the subjects are presented, one across all </a:t>
            </a:r>
            <a:r>
              <a:rPr lang="en-US" altLang="ko-KR" sz="1800" dirty="0" smtClean="0"/>
              <a:t>of the </a:t>
            </a:r>
            <a:r>
              <a:rPr lang="en-US" altLang="ko-KR" sz="1800" dirty="0"/>
              <a:t>participants (GAV1) and the other excluding S09 and </a:t>
            </a:r>
            <a:r>
              <a:rPr lang="en-US" altLang="ko-KR" sz="1800" dirty="0" smtClean="0"/>
              <a:t>S11 (GAV2).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0676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20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S09 </a:t>
            </a:r>
            <a:r>
              <a:rPr lang="en-US" altLang="ko-KR" sz="1800" dirty="0"/>
              <a:t>and S11 </a:t>
            </a:r>
            <a:r>
              <a:rPr lang="en-US" altLang="ko-KR" sz="1800" dirty="0" smtClean="0"/>
              <a:t>were </a:t>
            </a:r>
            <a:r>
              <a:rPr lang="en-US" altLang="ko-KR" sz="1800" dirty="0" smtClean="0">
                <a:solidFill>
                  <a:srgbClr val="FF0000"/>
                </a:solidFill>
              </a:rPr>
              <a:t>not </a:t>
            </a:r>
            <a:r>
              <a:rPr lang="en-US" altLang="ko-KR" sz="1800" dirty="0">
                <a:solidFill>
                  <a:srgbClr val="FF0000"/>
                </a:solidFill>
              </a:rPr>
              <a:t>able to transmit any amount of information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(ITR = 0.0, accuracy = 50%).</a:t>
            </a:r>
          </a:p>
          <a:p>
            <a:r>
              <a:rPr lang="en-US" altLang="ko-KR" sz="1800" dirty="0" smtClean="0"/>
              <a:t>However, </a:t>
            </a:r>
            <a:r>
              <a:rPr lang="en-US" altLang="ko-KR" sz="1800" dirty="0" smtClean="0">
                <a:solidFill>
                  <a:srgbClr val="FF0000"/>
                </a:solidFill>
              </a:rPr>
              <a:t>when both are excluded to compute GAV2</a:t>
            </a:r>
            <a:r>
              <a:rPr lang="en-US" altLang="ko-KR" sz="1800" dirty="0" smtClean="0"/>
              <a:t>, </a:t>
            </a:r>
            <a:r>
              <a:rPr lang="en-US" altLang="ko-KR" sz="1800" dirty="0" smtClean="0">
                <a:solidFill>
                  <a:srgbClr val="FF0000"/>
                </a:solidFill>
              </a:rPr>
              <a:t>accuracies exceed 70%,with an ITR of 3.19 </a:t>
            </a:r>
            <a:r>
              <a:rPr lang="en-US" altLang="ko-KR" sz="1800" dirty="0" smtClean="0"/>
              <a:t>(70%- 1.71 for speech session) for the optimal number of stimuli.</a:t>
            </a:r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0676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모서리가 둥근 직사각형 5"/>
          <p:cNvSpPr/>
          <p:nvPr/>
        </p:nvSpPr>
        <p:spPr>
          <a:xfrm>
            <a:off x="251520" y="2870199"/>
            <a:ext cx="8352928" cy="17336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51520" y="3191933"/>
            <a:ext cx="8352928" cy="173526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743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</a:t>
            </a:r>
            <a:r>
              <a:rPr lang="en-US" altLang="ko-KR" sz="1800" dirty="0" smtClean="0">
                <a:solidFill>
                  <a:srgbClr val="FF0000"/>
                </a:solidFill>
              </a:rPr>
              <a:t>optimal number of stimuli</a:t>
            </a:r>
            <a:r>
              <a:rPr lang="en-US" altLang="ko-KR" sz="1800" dirty="0" smtClean="0"/>
              <a:t>, </a:t>
            </a:r>
            <a:r>
              <a:rPr lang="en-US" altLang="ko-KR" sz="1800" dirty="0" smtClean="0">
                <a:solidFill>
                  <a:srgbClr val="FF0000"/>
                </a:solidFill>
              </a:rPr>
              <a:t>incremental </a:t>
            </a:r>
            <a:r>
              <a:rPr lang="en-US" altLang="ko-KR" sz="1800" dirty="0">
                <a:solidFill>
                  <a:srgbClr val="FF0000"/>
                </a:solidFill>
              </a:rPr>
              <a:t>fractions of trials in steps of 200 </a:t>
            </a:r>
            <a:r>
              <a:rPr lang="en-US" altLang="ko-KR" sz="1800" dirty="0" err="1">
                <a:solidFill>
                  <a:srgbClr val="FF0000"/>
                </a:solidFill>
              </a:rPr>
              <a:t>ms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each including </a:t>
            </a:r>
            <a:r>
              <a:rPr lang="en-US" altLang="ko-KR" sz="1800" dirty="0"/>
              <a:t>unitary incremental of responses)were extracted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classified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optimal length of trials was defined, for </a:t>
            </a:r>
            <a:r>
              <a:rPr lang="en-US" altLang="ko-KR" sz="1800" dirty="0" smtClean="0"/>
              <a:t>each subject</a:t>
            </a:r>
            <a:r>
              <a:rPr lang="en-US" altLang="ko-KR" sz="1800" dirty="0"/>
              <a:t>, as </a:t>
            </a:r>
            <a:r>
              <a:rPr lang="en-US" altLang="ko-KR" sz="1800" dirty="0">
                <a:solidFill>
                  <a:srgbClr val="FF0000"/>
                </a:solidFill>
              </a:rPr>
              <a:t>the mean of two numbers</a:t>
            </a:r>
            <a:r>
              <a:rPr lang="en-US" altLang="ko-KR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800" dirty="0"/>
              <a:t>The first number </a:t>
            </a:r>
            <a:r>
              <a:rPr lang="en-US" altLang="ko-KR" sz="1800" dirty="0" smtClean="0"/>
              <a:t>is calculated </a:t>
            </a:r>
            <a:r>
              <a:rPr lang="en-US" altLang="ko-KR" sz="1800" dirty="0"/>
              <a:t>as the number of stimuli for which </a:t>
            </a:r>
            <a:r>
              <a:rPr lang="en-US" altLang="ko-KR" sz="1800" dirty="0">
                <a:solidFill>
                  <a:srgbClr val="FF0000"/>
                </a:solidFill>
              </a:rPr>
              <a:t>fewer </a:t>
            </a:r>
            <a:r>
              <a:rPr lang="en-US" altLang="ko-KR" sz="1800" dirty="0" smtClean="0">
                <a:solidFill>
                  <a:srgbClr val="FF0000"/>
                </a:solidFill>
              </a:rPr>
              <a:t>stimuli always </a:t>
            </a:r>
            <a:r>
              <a:rPr lang="en-US" altLang="ko-KR" sz="1800" dirty="0">
                <a:solidFill>
                  <a:srgbClr val="FF0000"/>
                </a:solidFill>
              </a:rPr>
              <a:t>cause an accuracy equal to or below 70</a:t>
            </a:r>
            <a:r>
              <a:rPr lang="en-US" altLang="ko-KR" sz="1800" dirty="0" smtClean="0">
                <a:solidFill>
                  <a:srgbClr val="FF0000"/>
                </a:solidFill>
              </a:rPr>
              <a:t>%.</a:t>
            </a:r>
          </a:p>
          <a:p>
            <a:r>
              <a:rPr lang="en-US" altLang="ko-KR" sz="1800" dirty="0"/>
              <a:t>The </a:t>
            </a:r>
            <a:r>
              <a:rPr lang="en-US" altLang="ko-KR" sz="1800" dirty="0" smtClean="0"/>
              <a:t>second number </a:t>
            </a:r>
            <a:r>
              <a:rPr lang="en-US" altLang="ko-KR" sz="1800" dirty="0"/>
              <a:t>is the number of stimuli for which a </a:t>
            </a:r>
            <a:r>
              <a:rPr lang="en-US" altLang="ko-KR" sz="1800" dirty="0">
                <a:solidFill>
                  <a:srgbClr val="FF0000"/>
                </a:solidFill>
              </a:rPr>
              <a:t>higher </a:t>
            </a:r>
            <a:r>
              <a:rPr lang="en-US" altLang="ko-KR" sz="1800" dirty="0" smtClean="0">
                <a:solidFill>
                  <a:srgbClr val="FF0000"/>
                </a:solidFill>
              </a:rPr>
              <a:t>number of </a:t>
            </a:r>
            <a:r>
              <a:rPr lang="en-US" altLang="ko-KR" sz="1800" dirty="0">
                <a:solidFill>
                  <a:srgbClr val="FF0000"/>
                </a:solidFill>
              </a:rPr>
              <a:t>stimuli always yield an accuracy equal to or above 70</a:t>
            </a:r>
            <a:r>
              <a:rPr lang="en-US" altLang="ko-KR" sz="1800" dirty="0" smtClean="0">
                <a:solidFill>
                  <a:srgbClr val="FF0000"/>
                </a:solidFill>
              </a:rPr>
              <a:t>%.</a:t>
            </a:r>
          </a:p>
          <a:p>
            <a:r>
              <a:rPr lang="en-US" altLang="ko-KR" sz="1800" dirty="0"/>
              <a:t>According to [45</a:t>
            </a:r>
            <a:r>
              <a:rPr lang="en-US" altLang="ko-KR" sz="1800" dirty="0" smtClean="0"/>
              <a:t>], </a:t>
            </a:r>
            <a:r>
              <a:rPr lang="en-US" altLang="ko-KR" sz="1800" dirty="0" smtClean="0">
                <a:solidFill>
                  <a:srgbClr val="FF0000"/>
                </a:solidFill>
              </a:rPr>
              <a:t>70</a:t>
            </a:r>
            <a:r>
              <a:rPr lang="en-US" altLang="ko-KR" sz="1800" dirty="0">
                <a:solidFill>
                  <a:srgbClr val="FF0000"/>
                </a:solidFill>
              </a:rPr>
              <a:t>% corresponds to the minimum accuracy </a:t>
            </a:r>
            <a:r>
              <a:rPr lang="en-US" altLang="ko-KR" sz="1800" dirty="0" smtClean="0">
                <a:solidFill>
                  <a:srgbClr val="FF0000"/>
                </a:solidFill>
              </a:rPr>
              <a:t>that guarantees meaningful </a:t>
            </a:r>
            <a:r>
              <a:rPr lang="en-US" altLang="ko-KR" sz="1800" dirty="0">
                <a:solidFill>
                  <a:srgbClr val="FF0000"/>
                </a:solidFill>
              </a:rPr>
              <a:t>communication</a:t>
            </a:r>
            <a:r>
              <a:rPr lang="en-US" altLang="ko-KR" sz="1800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499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903626"/>
            <a:ext cx="5760640" cy="5544615"/>
          </a:xfrm>
        </p:spPr>
        <p:txBody>
          <a:bodyPr/>
          <a:lstStyle/>
          <a:p>
            <a:r>
              <a:rPr lang="en-US" altLang="ko-KR" sz="1800" dirty="0"/>
              <a:t>Figure 4 (left) shows the </a:t>
            </a:r>
            <a:r>
              <a:rPr lang="en-US" altLang="ko-KR" sz="1800" dirty="0">
                <a:solidFill>
                  <a:srgbClr val="FF0000"/>
                </a:solidFill>
              </a:rPr>
              <a:t>averaged performance across </a:t>
            </a:r>
            <a:r>
              <a:rPr lang="en-US" altLang="ko-KR" sz="1800" dirty="0" smtClean="0">
                <a:solidFill>
                  <a:srgbClr val="FF0000"/>
                </a:solidFill>
              </a:rPr>
              <a:t>subjects versus </a:t>
            </a:r>
            <a:r>
              <a:rPr lang="en-US" altLang="ko-KR" sz="1800" dirty="0">
                <a:solidFill>
                  <a:srgbClr val="FF0000"/>
                </a:solidFill>
              </a:rPr>
              <a:t>the number of stimuli </a:t>
            </a:r>
            <a:r>
              <a:rPr lang="en-US" altLang="ko-KR" sz="1800" dirty="0"/>
              <a:t>used for the classification of </a:t>
            </a:r>
            <a:r>
              <a:rPr lang="en-US" altLang="ko-KR" sz="1800" dirty="0" smtClean="0"/>
              <a:t>the </a:t>
            </a:r>
            <a:r>
              <a:rPr lang="en-US" altLang="ko-KR" sz="1800" dirty="0" smtClean="0">
                <a:solidFill>
                  <a:srgbClr val="FF0000"/>
                </a:solidFill>
              </a:rPr>
              <a:t>spelling </a:t>
            </a:r>
            <a:r>
              <a:rPr lang="en-US" altLang="ko-KR" sz="1800" dirty="0">
                <a:solidFill>
                  <a:srgbClr val="FF0000"/>
                </a:solidFill>
              </a:rPr>
              <a:t>session</a:t>
            </a:r>
            <a:r>
              <a:rPr lang="en-US" altLang="ko-KR" sz="1800" dirty="0"/>
              <a:t>.</a:t>
            </a:r>
            <a:endParaRPr lang="en-US" altLang="ko-KR" sz="1800" dirty="0"/>
          </a:p>
          <a:p>
            <a:r>
              <a:rPr lang="en-US" altLang="ko-KR" sz="1800" dirty="0"/>
              <a:t>Both the ITR and the accuracies </a:t>
            </a:r>
            <a:r>
              <a:rPr lang="en-US" altLang="ko-KR" sz="1800" dirty="0" smtClean="0"/>
              <a:t>smoothly </a:t>
            </a:r>
            <a:r>
              <a:rPr lang="en-US" altLang="ko-KR" sz="1800" dirty="0" smtClean="0">
                <a:solidFill>
                  <a:srgbClr val="FF0000"/>
                </a:solidFill>
              </a:rPr>
              <a:t>converge </a:t>
            </a:r>
            <a:r>
              <a:rPr lang="en-US" altLang="ko-KR" sz="1800" dirty="0">
                <a:solidFill>
                  <a:srgbClr val="FF0000"/>
                </a:solidFill>
              </a:rPr>
              <a:t>to 1.49 bits min−1 and 69%, </a:t>
            </a:r>
            <a:r>
              <a:rPr lang="en-US" altLang="ko-KR" sz="1800" dirty="0" smtClean="0"/>
              <a:t>respectively, as </a:t>
            </a:r>
            <a:r>
              <a:rPr lang="en-US" altLang="ko-KR" sz="1800" dirty="0"/>
              <a:t>the number of stimuli increases</a:t>
            </a:r>
            <a:r>
              <a:rPr lang="en-US" altLang="ko-KR" sz="1800" dirty="0" smtClean="0"/>
              <a:t>. (see table1, GAV1)</a:t>
            </a:r>
          </a:p>
          <a:p>
            <a:r>
              <a:rPr lang="en-US" altLang="ko-KR" sz="1800" dirty="0" smtClean="0"/>
              <a:t>The ITR is </a:t>
            </a:r>
            <a:r>
              <a:rPr lang="en-US" altLang="ko-KR" sz="1800" dirty="0"/>
              <a:t>6.3 bits min−1, obtained for just two stimuli, </a:t>
            </a:r>
            <a:r>
              <a:rPr lang="en-US" altLang="ko-KR" sz="1800" dirty="0" smtClean="0"/>
              <a:t>corresponding to </a:t>
            </a:r>
            <a:r>
              <a:rPr lang="en-US" altLang="ko-KR" sz="1800" dirty="0"/>
              <a:t>an accuracy of 57%, far below 70%.</a:t>
            </a:r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24669"/>
            <a:ext cx="3089151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5724128" y="4924325"/>
            <a:ext cx="3456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/>
              <a:t>Figure </a:t>
            </a:r>
            <a:r>
              <a:rPr lang="en-US" altLang="ko-KR" sz="1400" b="1" dirty="0" smtClean="0"/>
              <a:t>4(left). </a:t>
            </a:r>
            <a:r>
              <a:rPr lang="en-US" altLang="ko-KR" sz="1400" dirty="0"/>
              <a:t>Mean performance (thick lines) and standard deviation (vertical bars) across subjects versus incremental number of stimuli for the</a:t>
            </a:r>
          </a:p>
          <a:p>
            <a:r>
              <a:rPr lang="en-US" altLang="ko-KR" sz="1400" dirty="0"/>
              <a:t>spelling and speech sessions (left and right respectively).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164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903626"/>
            <a:ext cx="5760640" cy="5544615"/>
          </a:xfrm>
        </p:spPr>
        <p:txBody>
          <a:bodyPr/>
          <a:lstStyle/>
          <a:p>
            <a:r>
              <a:rPr lang="en-US" altLang="ko-KR" sz="1800" dirty="0"/>
              <a:t>Figure 4 (right) shows the averaged performance </a:t>
            </a:r>
            <a:r>
              <a:rPr lang="en-US" altLang="ko-KR" sz="1800" dirty="0" smtClean="0"/>
              <a:t>across subjects </a:t>
            </a:r>
            <a:r>
              <a:rPr lang="en-US" altLang="ko-KR" sz="1800" dirty="0"/>
              <a:t>achieved during the </a:t>
            </a:r>
            <a:r>
              <a:rPr lang="en-US" altLang="ko-KR" sz="1800" dirty="0">
                <a:solidFill>
                  <a:srgbClr val="FF0000"/>
                </a:solidFill>
              </a:rPr>
              <a:t>speech session</a:t>
            </a:r>
            <a:r>
              <a:rPr lang="en-US" altLang="ko-KR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800" dirty="0"/>
              <a:t>The </a:t>
            </a:r>
            <a:r>
              <a:rPr lang="en-US" altLang="ko-KR" sz="1800" dirty="0" smtClean="0"/>
              <a:t>ITR–accuracies converge to 1.12–73%</a:t>
            </a:r>
            <a:r>
              <a:rPr lang="en-US" altLang="ko-KR" sz="1800" dirty="0"/>
              <a:t>(see table 2, GAV1)</a:t>
            </a:r>
            <a:endParaRPr lang="en-US" altLang="ko-KR" sz="18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maximum ITR obtained corresponds to </a:t>
            </a:r>
            <a:r>
              <a:rPr lang="en-US" altLang="ko-KR" sz="1800" dirty="0" smtClean="0"/>
              <a:t>2.7, which </a:t>
            </a:r>
            <a:r>
              <a:rPr lang="en-US" altLang="ko-KR" sz="1800" dirty="0"/>
              <a:t>was achieved with an accuracy of 52% and just </a:t>
            </a:r>
            <a:r>
              <a:rPr lang="en-US" altLang="ko-KR" sz="1800" dirty="0" smtClean="0"/>
              <a:t>one stimulus</a:t>
            </a:r>
          </a:p>
          <a:p>
            <a:r>
              <a:rPr lang="en-US" altLang="ko-KR" sz="1800" dirty="0"/>
              <a:t>However, this accuracy is </a:t>
            </a:r>
            <a:r>
              <a:rPr lang="en-US" altLang="ko-KR" sz="1800" dirty="0" smtClean="0"/>
              <a:t>considerably under </a:t>
            </a:r>
            <a:r>
              <a:rPr lang="en-US" altLang="ko-KR" sz="1800" dirty="0"/>
              <a:t>70% and chance level.</a:t>
            </a:r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724128" y="4924325"/>
            <a:ext cx="3456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/>
              <a:t>Figure </a:t>
            </a:r>
            <a:r>
              <a:rPr lang="en-US" altLang="ko-KR" sz="1400" b="1" dirty="0" smtClean="0"/>
              <a:t>4(right). </a:t>
            </a:r>
            <a:r>
              <a:rPr lang="en-US" altLang="ko-KR" sz="1400" dirty="0"/>
              <a:t>Mean performance (thick lines) and standard deviation (vertical bars) across subjects versus incremental number of stimuli for the</a:t>
            </a:r>
          </a:p>
          <a:p>
            <a:r>
              <a:rPr lang="en-US" altLang="ko-KR" sz="1400" dirty="0"/>
              <a:t>spelling and speech sessions (left and right respectively).</a:t>
            </a:r>
            <a:endParaRPr lang="ko-KR" altLang="en-US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872" y="774179"/>
            <a:ext cx="28956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1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</a:t>
            </a:r>
            <a:r>
              <a:rPr lang="en-US" altLang="ko-KR" sz="1800" dirty="0" smtClean="0"/>
              <a:t>he </a:t>
            </a:r>
            <a:r>
              <a:rPr lang="en-US" altLang="ko-KR" sz="1800" dirty="0"/>
              <a:t>vast majority of </a:t>
            </a:r>
            <a:r>
              <a:rPr lang="en-US" altLang="ko-KR" sz="1800" dirty="0" smtClean="0"/>
              <a:t>BCIs </a:t>
            </a:r>
            <a:r>
              <a:rPr lang="en-US" altLang="ko-KR" sz="1800" dirty="0"/>
              <a:t>use </a:t>
            </a:r>
            <a:r>
              <a:rPr lang="en-US" altLang="ko-KR" sz="1800" dirty="0">
                <a:solidFill>
                  <a:srgbClr val="FF0000"/>
                </a:solidFill>
              </a:rPr>
              <a:t>visual interaction </a:t>
            </a:r>
            <a:r>
              <a:rPr lang="en-US" altLang="ko-KR" sz="1800" dirty="0"/>
              <a:t>with the subjects, either </a:t>
            </a:r>
            <a:r>
              <a:rPr lang="en-US" altLang="ko-KR" sz="1800" dirty="0" smtClean="0"/>
              <a:t>as </a:t>
            </a:r>
            <a:r>
              <a:rPr lang="en-US" altLang="ko-KR" sz="1800" dirty="0" smtClean="0">
                <a:solidFill>
                  <a:srgbClr val="FF0000"/>
                </a:solidFill>
              </a:rPr>
              <a:t>stimulation</a:t>
            </a:r>
            <a:r>
              <a:rPr lang="en-US" altLang="ko-KR" sz="1800" dirty="0">
                <a:solidFill>
                  <a:srgbClr val="FF0000"/>
                </a:solidFill>
              </a:rPr>
              <a:t>, biofeedback or as visual support </a:t>
            </a:r>
            <a:r>
              <a:rPr lang="en-US" altLang="ko-KR" sz="1800" dirty="0"/>
              <a:t>for the paradigm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Examples are the BCIs based on steady-state visual </a:t>
            </a:r>
            <a:r>
              <a:rPr lang="en-US" altLang="ko-KR" sz="1800" dirty="0" smtClean="0"/>
              <a:t>evoked potentials 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P300.</a:t>
            </a:r>
          </a:p>
          <a:p>
            <a:r>
              <a:rPr lang="en-US" altLang="ko-KR" sz="1800" dirty="0" smtClean="0"/>
              <a:t>However, </a:t>
            </a:r>
            <a:r>
              <a:rPr lang="en-US" altLang="ko-KR" sz="1800" dirty="0" smtClean="0">
                <a:solidFill>
                  <a:srgbClr val="FF0000"/>
                </a:solidFill>
              </a:rPr>
              <a:t>some </a:t>
            </a:r>
            <a:r>
              <a:rPr lang="en-US" altLang="ko-KR" sz="1800" dirty="0">
                <a:solidFill>
                  <a:srgbClr val="FF0000"/>
                </a:solidFill>
              </a:rPr>
              <a:t>patients </a:t>
            </a:r>
            <a:r>
              <a:rPr lang="en-US" altLang="ko-KR" sz="1800" dirty="0" smtClean="0"/>
              <a:t>(in </a:t>
            </a:r>
            <a:r>
              <a:rPr lang="en-US" altLang="ko-KR" sz="1800" dirty="0"/>
              <a:t>an advanced </a:t>
            </a:r>
            <a:r>
              <a:rPr lang="en-US" altLang="ko-KR" sz="1800" dirty="0" smtClean="0"/>
              <a:t>stage of ALS </a:t>
            </a:r>
            <a:r>
              <a:rPr lang="en-US" altLang="ko-KR" sz="1800" dirty="0"/>
              <a:t>with visual impairment </a:t>
            </a:r>
            <a:r>
              <a:rPr lang="en-US" altLang="ko-KR" sz="1800" dirty="0" smtClean="0"/>
              <a:t>or patients </a:t>
            </a:r>
            <a:r>
              <a:rPr lang="en-US" altLang="ko-KR" sz="1800" dirty="0"/>
              <a:t>under the condition of unresponsive </a:t>
            </a:r>
            <a:r>
              <a:rPr lang="en-US" altLang="ko-KR" sz="1800" dirty="0" smtClean="0"/>
              <a:t>wakefulness syndrome, </a:t>
            </a:r>
            <a:r>
              <a:rPr lang="en-US" altLang="ko-KR" sz="1800" dirty="0"/>
              <a:t>who still preserve the necessary level </a:t>
            </a:r>
            <a:r>
              <a:rPr lang="en-US" altLang="ko-KR" sz="1800" dirty="0" smtClean="0"/>
              <a:t>of consciousness </a:t>
            </a:r>
            <a:r>
              <a:rPr lang="en-US" altLang="ko-KR" sz="1800" dirty="0"/>
              <a:t>to process auditory stimuli and follow </a:t>
            </a:r>
            <a:r>
              <a:rPr lang="en-US" altLang="ko-KR" sz="1800" dirty="0" smtClean="0"/>
              <a:t>verbal instructions) </a:t>
            </a:r>
            <a:r>
              <a:rPr lang="en-US" altLang="ko-KR" sz="1800" dirty="0" smtClean="0">
                <a:solidFill>
                  <a:srgbClr val="FF0000"/>
                </a:solidFill>
              </a:rPr>
              <a:t>can not use the above BCIs</a:t>
            </a:r>
            <a:r>
              <a:rPr lang="en-US" altLang="ko-KR" sz="1800" dirty="0" smtClean="0"/>
              <a:t>. </a:t>
            </a:r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regard, an </a:t>
            </a:r>
            <a:r>
              <a:rPr lang="en-US" altLang="ko-KR" sz="1800" dirty="0">
                <a:solidFill>
                  <a:srgbClr val="FF0000"/>
                </a:solidFill>
              </a:rPr>
              <a:t>auditory BCI seems </a:t>
            </a:r>
            <a:r>
              <a:rPr lang="en-US" altLang="ko-KR" sz="1800" dirty="0" smtClean="0">
                <a:solidFill>
                  <a:srgbClr val="FF0000"/>
                </a:solidFill>
              </a:rPr>
              <a:t>to be </a:t>
            </a:r>
            <a:r>
              <a:rPr lang="en-US" altLang="ko-KR" sz="1800" dirty="0">
                <a:solidFill>
                  <a:srgbClr val="FF0000"/>
                </a:solidFill>
              </a:rPr>
              <a:t>a more appropriate solution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There have not been many attempts to use the </a:t>
            </a:r>
            <a:r>
              <a:rPr lang="en-US" altLang="ko-KR" sz="1800" dirty="0" smtClean="0"/>
              <a:t>auditory modality </a:t>
            </a:r>
            <a:r>
              <a:rPr lang="en-US" altLang="ko-KR" sz="1800" dirty="0"/>
              <a:t>instead of the visual </a:t>
            </a:r>
            <a:r>
              <a:rPr lang="en-US" altLang="ko-KR" sz="1800" dirty="0" smtClean="0"/>
              <a:t>one.</a:t>
            </a:r>
          </a:p>
          <a:p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9188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544615"/>
          </a:xfrm>
        </p:spPr>
        <p:txBody>
          <a:bodyPr/>
          <a:lstStyle/>
          <a:p>
            <a:r>
              <a:rPr lang="en-US" altLang="ko-KR" sz="1800" dirty="0"/>
              <a:t>This intuitive and easy to use auditory BCI </a:t>
            </a:r>
            <a:r>
              <a:rPr lang="en-US" altLang="ko-KR" sz="1800" dirty="0" smtClean="0"/>
              <a:t>founds </a:t>
            </a:r>
            <a:r>
              <a:rPr lang="en-US" altLang="ko-KR" sz="1800" dirty="0"/>
              <a:t>a </a:t>
            </a:r>
            <a:r>
              <a:rPr lang="en-US" altLang="ko-KR" sz="1800" dirty="0" smtClean="0"/>
              <a:t>novel approach </a:t>
            </a:r>
            <a:r>
              <a:rPr lang="en-US" altLang="ko-KR" sz="1800" dirty="0"/>
              <a:t>in the field of BCIs </a:t>
            </a:r>
            <a:endParaRPr lang="en-US" altLang="ko-KR" sz="1800" dirty="0" smtClean="0"/>
          </a:p>
          <a:p>
            <a:r>
              <a:rPr lang="en-US" altLang="ko-KR" sz="1800" dirty="0" smtClean="0"/>
              <a:t>This system may </a:t>
            </a:r>
            <a:r>
              <a:rPr lang="en-US" altLang="ko-KR" sz="1800" dirty="0"/>
              <a:t>provide a </a:t>
            </a:r>
            <a:r>
              <a:rPr lang="en-US" altLang="ko-KR" sz="1800" dirty="0">
                <a:solidFill>
                  <a:srgbClr val="FF0000"/>
                </a:solidFill>
              </a:rPr>
              <a:t>clinically </a:t>
            </a:r>
            <a:r>
              <a:rPr lang="en-US" altLang="ko-KR" sz="1800" dirty="0" smtClean="0">
                <a:solidFill>
                  <a:srgbClr val="FF0000"/>
                </a:solidFill>
              </a:rPr>
              <a:t>useful communication </a:t>
            </a:r>
            <a:r>
              <a:rPr lang="en-US" altLang="ko-KR" sz="1800" dirty="0">
                <a:solidFill>
                  <a:srgbClr val="FF0000"/>
                </a:solidFill>
              </a:rPr>
              <a:t>device </a:t>
            </a:r>
            <a:r>
              <a:rPr lang="en-US" altLang="ko-KR" sz="1800" dirty="0"/>
              <a:t>to those that are in a locked-in state</a:t>
            </a:r>
            <a:r>
              <a:rPr lang="en-US" altLang="ko-KR" sz="1800" dirty="0" smtClean="0"/>
              <a:t>.(</a:t>
            </a:r>
            <a:r>
              <a:rPr lang="en-US" altLang="ko-KR" sz="1800" dirty="0" smtClean="0">
                <a:solidFill>
                  <a:srgbClr val="FF0000"/>
                </a:solidFill>
              </a:rPr>
              <a:t>can not use visual stimuli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dirty="0" smtClean="0"/>
              <a:t>From the results, they </a:t>
            </a:r>
            <a:r>
              <a:rPr lang="en-US" altLang="ko-KR" sz="1800" dirty="0"/>
              <a:t>can state that the </a:t>
            </a:r>
            <a:r>
              <a:rPr lang="en-US" altLang="ko-KR" sz="1800" dirty="0">
                <a:solidFill>
                  <a:srgbClr val="FF0000"/>
                </a:solidFill>
              </a:rPr>
              <a:t>use </a:t>
            </a:r>
            <a:r>
              <a:rPr lang="en-US" altLang="ko-KR" sz="1800" dirty="0" smtClean="0">
                <a:solidFill>
                  <a:srgbClr val="FF0000"/>
                </a:solidFill>
              </a:rPr>
              <a:t>of the </a:t>
            </a:r>
            <a:r>
              <a:rPr lang="en-US" altLang="ko-KR" sz="1800" dirty="0">
                <a:solidFill>
                  <a:srgbClr val="FF0000"/>
                </a:solidFill>
              </a:rPr>
              <a:t>dichotic listening paradigm is a feasible approach </a:t>
            </a:r>
            <a:r>
              <a:rPr lang="en-US" altLang="ko-KR" sz="1800" dirty="0" smtClean="0">
                <a:solidFill>
                  <a:srgbClr val="FF0000"/>
                </a:solidFill>
              </a:rPr>
              <a:t>for auditory </a:t>
            </a:r>
            <a:r>
              <a:rPr lang="en-US" altLang="ko-KR" sz="1800" dirty="0">
                <a:solidFill>
                  <a:srgbClr val="FF0000"/>
                </a:solidFill>
              </a:rPr>
              <a:t>BCIs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Beyond the performance, the results </a:t>
            </a:r>
            <a:r>
              <a:rPr lang="en-US" altLang="ko-KR" sz="1800" dirty="0" smtClean="0"/>
              <a:t>show </a:t>
            </a:r>
            <a:r>
              <a:rPr lang="en-US" altLang="ko-KR" sz="1800" dirty="0"/>
              <a:t>that an </a:t>
            </a:r>
            <a:r>
              <a:rPr lang="en-US" altLang="ko-KR" sz="1800" dirty="0">
                <a:solidFill>
                  <a:srgbClr val="FF0000"/>
                </a:solidFill>
              </a:rPr>
              <a:t>auditory BCI based on </a:t>
            </a:r>
            <a:r>
              <a:rPr lang="en-US" altLang="ko-KR" sz="1800" dirty="0" smtClean="0">
                <a:solidFill>
                  <a:srgbClr val="FF0000"/>
                </a:solidFill>
              </a:rPr>
              <a:t>natural speech </a:t>
            </a:r>
            <a:r>
              <a:rPr lang="en-US" altLang="ko-KR" sz="1800" dirty="0">
                <a:solidFill>
                  <a:srgbClr val="FF0000"/>
                </a:solidFill>
              </a:rPr>
              <a:t>is a </a:t>
            </a:r>
            <a:r>
              <a:rPr lang="en-US" altLang="ko-KR" sz="1800" dirty="0" smtClean="0">
                <a:solidFill>
                  <a:srgbClr val="FF0000"/>
                </a:solidFill>
              </a:rPr>
              <a:t>reasonable </a:t>
            </a:r>
            <a:r>
              <a:rPr lang="en-US" altLang="ko-KR" sz="1800" dirty="0">
                <a:solidFill>
                  <a:srgbClr val="FF0000"/>
                </a:solidFill>
              </a:rPr>
              <a:t>approach indicated for users unable </a:t>
            </a:r>
            <a:r>
              <a:rPr lang="en-US" altLang="ko-KR" sz="1800" dirty="0" smtClean="0">
                <a:solidFill>
                  <a:srgbClr val="FF0000"/>
                </a:solidFill>
              </a:rPr>
              <a:t>to use </a:t>
            </a:r>
            <a:r>
              <a:rPr lang="en-US" altLang="ko-KR" sz="1800" dirty="0">
                <a:solidFill>
                  <a:srgbClr val="FF0000"/>
                </a:solidFill>
              </a:rPr>
              <a:t>a visual BCI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>
                <a:solidFill>
                  <a:srgbClr val="FF0000"/>
                </a:solidFill>
              </a:rPr>
              <a:t>The use of </a:t>
            </a:r>
            <a:r>
              <a:rPr lang="en-US" altLang="ko-KR" sz="1800" dirty="0">
                <a:solidFill>
                  <a:srgbClr val="FF0000"/>
                </a:solidFill>
              </a:rPr>
              <a:t>selective attention enhances the usability</a:t>
            </a:r>
            <a:r>
              <a:rPr lang="en-US" altLang="ko-KR" sz="1800" dirty="0"/>
              <a:t> of the </a:t>
            </a:r>
            <a:r>
              <a:rPr lang="en-US" altLang="ko-KR" sz="1800" dirty="0" smtClean="0"/>
              <a:t>system, with </a:t>
            </a:r>
            <a:r>
              <a:rPr lang="en-US" altLang="ko-KR" sz="1800" dirty="0"/>
              <a:t>a </a:t>
            </a:r>
            <a:r>
              <a:rPr lang="en-US" altLang="ko-KR" sz="1800" dirty="0">
                <a:solidFill>
                  <a:srgbClr val="FF0000"/>
                </a:solidFill>
              </a:rPr>
              <a:t>minimum of </a:t>
            </a:r>
            <a:r>
              <a:rPr lang="en-US" altLang="ko-KR" sz="1800" dirty="0" smtClean="0">
                <a:solidFill>
                  <a:srgbClr val="FF0000"/>
                </a:solidFill>
              </a:rPr>
              <a:t>training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/>
              <a:t>(one run for calibration) </a:t>
            </a:r>
            <a:r>
              <a:rPr lang="en-US" altLang="ko-KR" sz="1800" dirty="0"/>
              <a:t>and </a:t>
            </a:r>
            <a:r>
              <a:rPr lang="en-US" altLang="ko-KR" sz="1800" dirty="0">
                <a:solidFill>
                  <a:srgbClr val="FF0000"/>
                </a:solidFill>
              </a:rPr>
              <a:t>a minimum number of </a:t>
            </a:r>
            <a:r>
              <a:rPr lang="en-US" altLang="ko-KR" sz="1800" dirty="0" smtClean="0">
                <a:solidFill>
                  <a:srgbClr val="FF0000"/>
                </a:solidFill>
              </a:rPr>
              <a:t>EEG channels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 smtClean="0"/>
              <a:t>(just one).</a:t>
            </a:r>
          </a:p>
          <a:p>
            <a:r>
              <a:rPr lang="en-US" altLang="ko-KR" sz="1800" dirty="0"/>
              <a:t>In the future, </a:t>
            </a:r>
            <a:r>
              <a:rPr lang="en-US" altLang="ko-KR" sz="1800" dirty="0" smtClean="0">
                <a:solidFill>
                  <a:srgbClr val="FF0000"/>
                </a:solidFill>
              </a:rPr>
              <a:t>simultaneous feedback </a:t>
            </a:r>
            <a:r>
              <a:rPr lang="en-US" altLang="ko-KR" sz="1800" dirty="0"/>
              <a:t>will be allowed; thus, </a:t>
            </a:r>
            <a:r>
              <a:rPr lang="en-US" altLang="ko-KR" sz="1800" dirty="0" smtClean="0"/>
              <a:t>they </a:t>
            </a:r>
            <a:r>
              <a:rPr lang="en-US" altLang="ko-KR" sz="1800" dirty="0"/>
              <a:t>expect an </a:t>
            </a:r>
            <a:r>
              <a:rPr lang="en-US" altLang="ko-KR" sz="1800" dirty="0">
                <a:solidFill>
                  <a:srgbClr val="FF0000"/>
                </a:solidFill>
              </a:rPr>
              <a:t>improvement </a:t>
            </a:r>
            <a:r>
              <a:rPr lang="en-US" altLang="ko-KR" sz="1800" dirty="0" smtClean="0">
                <a:solidFill>
                  <a:srgbClr val="FF0000"/>
                </a:solidFill>
              </a:rPr>
              <a:t>in the </a:t>
            </a:r>
            <a:r>
              <a:rPr lang="en-US" altLang="ko-KR" sz="1800" dirty="0">
                <a:solidFill>
                  <a:srgbClr val="FF0000"/>
                </a:solidFill>
              </a:rPr>
              <a:t>performance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0400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1703" y="2276872"/>
            <a:ext cx="767876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dirty="0" smtClean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2577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auditory </a:t>
            </a:r>
            <a:r>
              <a:rPr lang="en-US" altLang="ko-KR" sz="1800" dirty="0" smtClean="0">
                <a:solidFill>
                  <a:srgbClr val="FF0000"/>
                </a:solidFill>
              </a:rPr>
              <a:t>BCIs present some inconveniences </a:t>
            </a:r>
            <a:r>
              <a:rPr lang="en-US" altLang="ko-KR" sz="1800" dirty="0"/>
              <a:t>that have not been suitably addressed so far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For instance, </a:t>
            </a:r>
            <a:r>
              <a:rPr lang="en-US" altLang="ko-KR" sz="1800" dirty="0">
                <a:solidFill>
                  <a:srgbClr val="FF0000"/>
                </a:solidFill>
              </a:rPr>
              <a:t>the number of channels </a:t>
            </a:r>
            <a:r>
              <a:rPr lang="en-US" altLang="ko-KR" sz="1800" dirty="0"/>
              <a:t>used (e.g. 67 </a:t>
            </a:r>
            <a:r>
              <a:rPr lang="en-US" altLang="ko-KR" sz="1800" dirty="0" smtClean="0"/>
              <a:t>and 16 </a:t>
            </a:r>
            <a:r>
              <a:rPr lang="en-US" altLang="ko-KR" sz="1800" dirty="0"/>
              <a:t>channels in [10, 27] respectively), because </a:t>
            </a:r>
            <a:r>
              <a:rPr lang="en-US" altLang="ko-KR" sz="1800" dirty="0">
                <a:solidFill>
                  <a:srgbClr val="FF0000"/>
                </a:solidFill>
              </a:rPr>
              <a:t>it can be </a:t>
            </a:r>
            <a:r>
              <a:rPr lang="en-US" altLang="ko-KR" sz="1800" dirty="0" smtClean="0">
                <a:solidFill>
                  <a:srgbClr val="FF0000"/>
                </a:solidFill>
              </a:rPr>
              <a:t>a limitation </a:t>
            </a:r>
            <a:r>
              <a:rPr lang="en-US" altLang="ko-KR" sz="1800" dirty="0">
                <a:solidFill>
                  <a:srgbClr val="FF0000"/>
                </a:solidFill>
              </a:rPr>
              <a:t>in the usability and increases the time for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initial setup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This BCI </a:t>
            </a:r>
            <a:r>
              <a:rPr lang="en-US" altLang="ko-KR" sz="1800" dirty="0" smtClean="0"/>
              <a:t>requires </a:t>
            </a:r>
            <a:r>
              <a:rPr lang="en-US" altLang="ko-KR" sz="1800" dirty="0"/>
              <a:t>considerable </a:t>
            </a:r>
            <a:r>
              <a:rPr lang="en-US" altLang="ko-KR" sz="1800" dirty="0">
                <a:solidFill>
                  <a:srgbClr val="FF0000"/>
                </a:solidFill>
              </a:rPr>
              <a:t>cognitive </a:t>
            </a:r>
            <a:r>
              <a:rPr lang="en-US" altLang="ko-KR" sz="1800" dirty="0" smtClean="0">
                <a:solidFill>
                  <a:srgbClr val="FF0000"/>
                </a:solidFill>
              </a:rPr>
              <a:t>effort in </a:t>
            </a:r>
            <a:r>
              <a:rPr lang="en-US" altLang="ko-KR" sz="1800" dirty="0">
                <a:solidFill>
                  <a:srgbClr val="FF0000"/>
                </a:solidFill>
              </a:rPr>
              <a:t>terms of training </a:t>
            </a:r>
            <a:r>
              <a:rPr lang="en-US" altLang="ko-KR" sz="1800" dirty="0"/>
              <a:t>(up to several weeks [33]), length of </a:t>
            </a:r>
            <a:r>
              <a:rPr lang="en-US" altLang="ko-KR" sz="1800" dirty="0" smtClean="0"/>
              <a:t>the trials </a:t>
            </a:r>
            <a:r>
              <a:rPr lang="en-US" altLang="ko-KR" sz="1800" dirty="0"/>
              <a:t>or number of </a:t>
            </a:r>
            <a:r>
              <a:rPr lang="en-US" altLang="ko-KR" sz="1800" dirty="0" smtClean="0"/>
              <a:t>stimuli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use of synthetic </a:t>
            </a:r>
            <a:r>
              <a:rPr lang="en-US" altLang="ko-KR" sz="1800" dirty="0" smtClean="0"/>
              <a:t>sounds </a:t>
            </a:r>
            <a:r>
              <a:rPr lang="en-US" altLang="ko-KR" sz="1800" dirty="0" smtClean="0"/>
              <a:t>instead of </a:t>
            </a:r>
            <a:r>
              <a:rPr lang="en-US" altLang="ko-KR" sz="1800" dirty="0"/>
              <a:t>natural ones (e.g. tone beeps [10]) or complex </a:t>
            </a:r>
            <a:r>
              <a:rPr lang="en-US" altLang="ko-KR" sz="1800" dirty="0" smtClean="0"/>
              <a:t>auditory paradigms </a:t>
            </a:r>
            <a:r>
              <a:rPr lang="en-US" altLang="ko-KR" sz="1800" dirty="0"/>
              <a:t>[27, </a:t>
            </a:r>
            <a:r>
              <a:rPr lang="en-US" altLang="ko-KR" sz="1800" dirty="0" smtClean="0"/>
              <a:t>34] - since </a:t>
            </a:r>
            <a:r>
              <a:rPr lang="en-US" altLang="ko-KR" sz="1800" dirty="0"/>
              <a:t>they can </a:t>
            </a:r>
            <a:r>
              <a:rPr lang="en-US" altLang="ko-KR" sz="1800" dirty="0">
                <a:solidFill>
                  <a:srgbClr val="FF0000"/>
                </a:solidFill>
              </a:rPr>
              <a:t>affect the level of interest and cognitive effort </a:t>
            </a:r>
            <a:r>
              <a:rPr lang="en-US" altLang="ko-KR" sz="1800" dirty="0" smtClean="0"/>
              <a:t>of the </a:t>
            </a:r>
            <a:r>
              <a:rPr lang="en-US" altLang="ko-KR" sz="1800" dirty="0"/>
              <a:t>participants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In this </a:t>
            </a:r>
            <a:r>
              <a:rPr lang="en-US" altLang="ko-KR" sz="1800" dirty="0" smtClean="0"/>
              <a:t>paper, </a:t>
            </a:r>
            <a:r>
              <a:rPr lang="en-US" altLang="ko-KR" sz="1800" dirty="0" smtClean="0"/>
              <a:t>they </a:t>
            </a:r>
            <a:r>
              <a:rPr lang="en-US" altLang="ko-KR" sz="1800" dirty="0"/>
              <a:t>postulate that an </a:t>
            </a:r>
            <a:r>
              <a:rPr lang="en-US" altLang="ko-KR" sz="1800" dirty="0" smtClean="0">
                <a:solidFill>
                  <a:srgbClr val="FF0000"/>
                </a:solidFill>
              </a:rPr>
              <a:t>auditory BCI </a:t>
            </a:r>
            <a:r>
              <a:rPr lang="en-US" altLang="ko-KR" sz="1800" dirty="0">
                <a:solidFill>
                  <a:srgbClr val="FF0000"/>
                </a:solidFill>
              </a:rPr>
              <a:t>based on natural sound </a:t>
            </a:r>
            <a:r>
              <a:rPr lang="en-US" altLang="ko-KR" sz="1800" dirty="0"/>
              <a:t>(e.g. human voice), a simple </a:t>
            </a:r>
            <a:r>
              <a:rPr lang="en-US" altLang="ko-KR" sz="1800" dirty="0" smtClean="0"/>
              <a:t>and low-demanding </a:t>
            </a:r>
            <a:r>
              <a:rPr lang="en-US" altLang="ko-KR" sz="1800" dirty="0"/>
              <a:t>task (e.g. </a:t>
            </a:r>
            <a:r>
              <a:rPr lang="en-US" altLang="ko-KR" sz="1800" dirty="0">
                <a:solidFill>
                  <a:srgbClr val="FF0000"/>
                </a:solidFill>
              </a:rPr>
              <a:t>selective attention</a:t>
            </a:r>
            <a:r>
              <a:rPr lang="en-US" altLang="ko-KR" sz="1800" dirty="0"/>
              <a:t>), a </a:t>
            </a:r>
            <a:r>
              <a:rPr lang="en-US" altLang="ko-KR" sz="1800" dirty="0">
                <a:solidFill>
                  <a:srgbClr val="FF0000"/>
                </a:solidFill>
              </a:rPr>
              <a:t>small </a:t>
            </a:r>
            <a:r>
              <a:rPr lang="en-US" altLang="ko-KR" sz="1800" dirty="0" smtClean="0">
                <a:solidFill>
                  <a:srgbClr val="FF0000"/>
                </a:solidFill>
              </a:rPr>
              <a:t>number of </a:t>
            </a:r>
            <a:r>
              <a:rPr lang="en-US" altLang="ko-KR" sz="1800" dirty="0">
                <a:solidFill>
                  <a:srgbClr val="FF0000"/>
                </a:solidFill>
              </a:rPr>
              <a:t>electrodes</a:t>
            </a:r>
            <a:r>
              <a:rPr lang="en-US" altLang="ko-KR" sz="1800" dirty="0"/>
              <a:t> and a simple paradigm (e.g. binary class) </a:t>
            </a:r>
            <a:r>
              <a:rPr lang="en-US" altLang="ko-KR" sz="1800" dirty="0" smtClean="0"/>
              <a:t>with </a:t>
            </a:r>
            <a:r>
              <a:rPr lang="en-US" altLang="ko-KR" sz="1800" dirty="0" smtClean="0">
                <a:solidFill>
                  <a:srgbClr val="FF0000"/>
                </a:solidFill>
              </a:rPr>
              <a:t>little </a:t>
            </a:r>
            <a:r>
              <a:rPr lang="en-US" altLang="ko-KR" sz="1800" dirty="0">
                <a:solidFill>
                  <a:srgbClr val="FF0000"/>
                </a:solidFill>
              </a:rPr>
              <a:t>or no </a:t>
            </a:r>
            <a:r>
              <a:rPr lang="en-US" altLang="ko-KR" sz="1800" dirty="0" smtClean="0">
                <a:solidFill>
                  <a:srgbClr val="FF0000"/>
                </a:solidFill>
              </a:rPr>
              <a:t>training.</a:t>
            </a:r>
            <a:endParaRPr lang="en-US" altLang="ko-KR" sz="1800" dirty="0" smtClean="0">
              <a:solidFill>
                <a:srgbClr val="FF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197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main goal of this study is to determine the </a:t>
            </a:r>
            <a:r>
              <a:rPr lang="en-US" altLang="ko-KR" sz="1800" dirty="0" smtClean="0"/>
              <a:t>viability of </a:t>
            </a:r>
            <a:r>
              <a:rPr lang="en-US" altLang="ko-KR" sz="1800" dirty="0"/>
              <a:t>a BCI based on a </a:t>
            </a:r>
            <a:r>
              <a:rPr lang="en-US" altLang="ko-KR" sz="1800" dirty="0">
                <a:solidFill>
                  <a:srgbClr val="FF0000"/>
                </a:solidFill>
              </a:rPr>
              <a:t>dichotic listening task with </a:t>
            </a:r>
            <a:r>
              <a:rPr lang="en-US" altLang="ko-KR" sz="1800" dirty="0" smtClean="0">
                <a:solidFill>
                  <a:srgbClr val="FF0000"/>
                </a:solidFill>
              </a:rPr>
              <a:t>natural </a:t>
            </a:r>
            <a:r>
              <a:rPr lang="en-US" altLang="ko-KR" sz="1800" dirty="0" smtClean="0">
                <a:solidFill>
                  <a:srgbClr val="FF0000"/>
                </a:solidFill>
              </a:rPr>
              <a:t>speech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usability </a:t>
            </a:r>
            <a:r>
              <a:rPr lang="en-US" altLang="ko-KR" sz="1800" dirty="0"/>
              <a:t>is expected to be improved due to </a:t>
            </a:r>
            <a:r>
              <a:rPr lang="en-US" altLang="ko-KR" sz="1800" dirty="0" smtClean="0"/>
              <a:t>a </a:t>
            </a:r>
            <a:r>
              <a:rPr lang="en-US" altLang="ko-KR" sz="1800" dirty="0" smtClean="0"/>
              <a:t>careful </a:t>
            </a:r>
            <a:r>
              <a:rPr lang="en-US" altLang="ko-KR" sz="1800" dirty="0" smtClean="0"/>
              <a:t>design based </a:t>
            </a:r>
            <a:r>
              <a:rPr lang="en-US" altLang="ko-KR" sz="1800" dirty="0"/>
              <a:t>on: </a:t>
            </a:r>
            <a:endParaRPr lang="en-US" altLang="ko-KR" sz="1800" dirty="0" smtClean="0"/>
          </a:p>
          <a:p>
            <a:pPr lvl="1"/>
            <a:r>
              <a:rPr lang="en-US" altLang="ko-KR" dirty="0" smtClean="0"/>
              <a:t>first</a:t>
            </a:r>
            <a:r>
              <a:rPr lang="en-US" altLang="ko-KR" dirty="0"/>
              <a:t>, a </a:t>
            </a:r>
            <a:r>
              <a:rPr lang="en-US" altLang="ko-KR" dirty="0">
                <a:solidFill>
                  <a:srgbClr val="FF0000"/>
                </a:solidFill>
              </a:rPr>
              <a:t>minimum number of EEG channels</a:t>
            </a:r>
            <a:r>
              <a:rPr lang="en-US" altLang="ko-KR" dirty="0"/>
              <a:t>, </a:t>
            </a:r>
            <a:r>
              <a:rPr lang="en-US" altLang="ko-KR" dirty="0" smtClean="0"/>
              <a:t>namely, just </a:t>
            </a:r>
            <a:r>
              <a:rPr lang="en-US" altLang="ko-KR" dirty="0"/>
              <a:t>one, which makes this BCI suitable for subjects </a:t>
            </a:r>
            <a:r>
              <a:rPr lang="en-US" altLang="ko-KR" dirty="0" smtClean="0"/>
              <a:t>attached to </a:t>
            </a:r>
            <a:r>
              <a:rPr lang="en-US" altLang="ko-KR" dirty="0"/>
              <a:t>electronic devices in a hospital or lying on a bed;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second, </a:t>
            </a:r>
            <a:r>
              <a:rPr lang="en-US" altLang="ko-KR" dirty="0" smtClean="0">
                <a:solidFill>
                  <a:srgbClr val="FF0000"/>
                </a:solidFill>
              </a:rPr>
              <a:t>minimum </a:t>
            </a:r>
            <a:r>
              <a:rPr lang="en-US" altLang="ko-KR" dirty="0">
                <a:solidFill>
                  <a:srgbClr val="FF0000"/>
                </a:solidFill>
              </a:rPr>
              <a:t>cognitive effort </a:t>
            </a:r>
            <a:r>
              <a:rPr lang="en-US" altLang="ko-KR" dirty="0"/>
              <a:t>by means of short trials;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third</a:t>
            </a:r>
            <a:r>
              <a:rPr lang="en-US" altLang="ko-KR" dirty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no need </a:t>
            </a:r>
            <a:r>
              <a:rPr lang="en-US" altLang="ko-KR" dirty="0">
                <a:solidFill>
                  <a:srgbClr val="FF0000"/>
                </a:solidFill>
              </a:rPr>
              <a:t>of formal training</a:t>
            </a:r>
            <a:r>
              <a:rPr lang="en-US" altLang="ko-KR" dirty="0"/>
              <a:t>, which was substituted for a </a:t>
            </a:r>
            <a:r>
              <a:rPr lang="en-US" altLang="ko-KR" dirty="0" smtClean="0"/>
              <a:t>calibration run </a:t>
            </a:r>
            <a:r>
              <a:rPr lang="en-US" altLang="ko-KR" dirty="0"/>
              <a:t>and the use of the native-to-human selective attention in </a:t>
            </a:r>
            <a:r>
              <a:rPr lang="en-US" altLang="ko-KR" dirty="0" smtClean="0"/>
              <a:t>a dichotic </a:t>
            </a:r>
            <a:r>
              <a:rPr lang="en-US" altLang="ko-KR" dirty="0"/>
              <a:t>listening paradigm.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Objective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2880320" cy="23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827584" y="16288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b="1" dirty="0" smtClean="0"/>
              <a:t>Dichotic </a:t>
            </a:r>
            <a:r>
              <a:rPr lang="en-US" altLang="ko-KR" sz="1600" b="1" dirty="0"/>
              <a:t>listening</a:t>
            </a:r>
            <a:r>
              <a:rPr lang="en-US" altLang="ko-KR" sz="1600" dirty="0"/>
              <a:t> is a psychological test commonly used to investigate </a:t>
            </a:r>
            <a:r>
              <a:rPr lang="en-US" altLang="ko-KR" sz="1600" dirty="0" smtClean="0"/>
              <a:t>selective attention </a:t>
            </a:r>
            <a:r>
              <a:rPr lang="en-US" altLang="ko-KR" sz="1600" dirty="0"/>
              <a:t>within the auditory </a:t>
            </a:r>
            <a:r>
              <a:rPr lang="en-US" altLang="ko-KR" sz="1600" dirty="0" smtClean="0"/>
              <a:t>system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/>
              <a:t>pay attention to the stream of stimuli delivered to one ear and to ignore the stream delivered to the other one</a:t>
            </a:r>
            <a:endParaRPr lang="en-US" altLang="ko-KR" sz="1600" dirty="0" smtClean="0"/>
          </a:p>
          <a:p>
            <a:pPr marL="285750" indent="-285750">
              <a:buFontTx/>
              <a:buChar char="-"/>
            </a:pP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173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/>
          <a:lstStyle/>
          <a:p>
            <a:r>
              <a:rPr lang="en-US" altLang="ko-KR" sz="1800" dirty="0"/>
              <a:t>The experiment is based on the dichotic listening </a:t>
            </a:r>
            <a:r>
              <a:rPr lang="en-US" altLang="ko-KR" sz="1800" dirty="0" smtClean="0"/>
              <a:t>paradigm</a:t>
            </a:r>
          </a:p>
          <a:p>
            <a:r>
              <a:rPr lang="en-US" altLang="ko-KR" sz="1800" dirty="0"/>
              <a:t>The essence of dichotic listening is to pay </a:t>
            </a:r>
            <a:r>
              <a:rPr lang="en-US" altLang="ko-KR" sz="1800" dirty="0" smtClean="0"/>
              <a:t>attention to </a:t>
            </a:r>
            <a:r>
              <a:rPr lang="en-US" altLang="ko-KR" sz="1800" dirty="0"/>
              <a:t>the stream of stimuli delivered to one ear and to </a:t>
            </a:r>
            <a:r>
              <a:rPr lang="en-US" altLang="ko-KR" sz="1800" dirty="0" smtClean="0"/>
              <a:t>ignore the </a:t>
            </a:r>
            <a:r>
              <a:rPr lang="en-US" altLang="ko-KR" sz="1800" dirty="0"/>
              <a:t>stream delivered to the other one.</a:t>
            </a:r>
            <a:endParaRPr lang="en-US" altLang="ko-KR" sz="1800" dirty="0" smtClean="0"/>
          </a:p>
          <a:p>
            <a:r>
              <a:rPr lang="en-US" altLang="ko-KR" sz="1800" dirty="0" smtClean="0"/>
              <a:t>A </a:t>
            </a:r>
            <a:r>
              <a:rPr lang="en-US" altLang="ko-KR" sz="1800" dirty="0" smtClean="0">
                <a:solidFill>
                  <a:srgbClr val="FF0000"/>
                </a:solidFill>
              </a:rPr>
              <a:t>dichotic listening paradigm </a:t>
            </a:r>
            <a:r>
              <a:rPr lang="en-US" altLang="ko-KR" sz="1800" dirty="0"/>
              <a:t>was established by means of </a:t>
            </a:r>
            <a:r>
              <a:rPr lang="en-US" altLang="ko-KR" sz="1800" dirty="0">
                <a:solidFill>
                  <a:srgbClr val="FF0000"/>
                </a:solidFill>
              </a:rPr>
              <a:t>two streams of </a:t>
            </a:r>
            <a:r>
              <a:rPr lang="en-US" altLang="ko-KR" sz="1800" dirty="0" smtClean="0">
                <a:solidFill>
                  <a:srgbClr val="FF0000"/>
                </a:solidFill>
              </a:rPr>
              <a:t>stimuli, one </a:t>
            </a:r>
            <a:r>
              <a:rPr lang="en-US" altLang="ko-KR" sz="1800" dirty="0">
                <a:solidFill>
                  <a:srgbClr val="FF0000"/>
                </a:solidFill>
              </a:rPr>
              <a:t>per ear, which were presented </a:t>
            </a:r>
            <a:r>
              <a:rPr lang="en-US" altLang="ko-KR" sz="1800" dirty="0" smtClean="0">
                <a:solidFill>
                  <a:srgbClr val="FF0000"/>
                </a:solidFill>
              </a:rPr>
              <a:t>simultaneously </a:t>
            </a:r>
            <a:r>
              <a:rPr lang="en-US" altLang="ko-KR" sz="1800" dirty="0"/>
              <a:t>to the </a:t>
            </a:r>
            <a:r>
              <a:rPr lang="en-US" altLang="ko-KR" sz="1800" dirty="0" smtClean="0"/>
              <a:t>subject through </a:t>
            </a:r>
            <a:r>
              <a:rPr lang="en-US" altLang="ko-KR" sz="1800" dirty="0"/>
              <a:t>earphones </a:t>
            </a:r>
            <a:endParaRPr lang="en-US" altLang="ko-KR" sz="1800" dirty="0" smtClean="0"/>
          </a:p>
          <a:p>
            <a:r>
              <a:rPr lang="en-US" altLang="ko-KR" sz="1800" dirty="0" smtClean="0"/>
              <a:t>Five </a:t>
            </a:r>
            <a:r>
              <a:rPr lang="en-US" altLang="ko-KR" sz="1800" dirty="0"/>
              <a:t>stimuli </a:t>
            </a:r>
            <a:r>
              <a:rPr lang="en-US" altLang="ko-KR" sz="1800" dirty="0" smtClean="0"/>
              <a:t>are given per second </a:t>
            </a:r>
            <a:r>
              <a:rPr lang="en-US" altLang="ko-KR" sz="1800" dirty="0"/>
              <a:t>(ISI = 200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) and an interleaving interval (ILI) </a:t>
            </a:r>
            <a:r>
              <a:rPr lang="en-US" altLang="ko-KR" sz="1800" dirty="0" smtClean="0"/>
              <a:t>is 100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 between streams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beginning and the end of </a:t>
            </a:r>
            <a:r>
              <a:rPr lang="en-US" altLang="ko-KR" sz="1800" dirty="0" smtClean="0"/>
              <a:t>each trial </a:t>
            </a:r>
            <a:r>
              <a:rPr lang="en-US" altLang="ko-KR" sz="1800" dirty="0"/>
              <a:t>was signaled by means of a high beep and a low </a:t>
            </a:r>
            <a:r>
              <a:rPr lang="en-US" altLang="ko-KR" sz="1800" dirty="0" smtClean="0"/>
              <a:t>beep, respectively.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21784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/>
          <a:lstStyle/>
          <a:p>
            <a:r>
              <a:rPr lang="en-US" altLang="ko-KR" sz="1800" dirty="0" smtClean="0"/>
              <a:t>The figure shows the </a:t>
            </a:r>
            <a:r>
              <a:rPr lang="en-US" altLang="ko-KR" sz="1800" dirty="0"/>
              <a:t>typical </a:t>
            </a:r>
            <a:r>
              <a:rPr lang="en-US" altLang="ko-KR" sz="1800" dirty="0">
                <a:solidFill>
                  <a:srgbClr val="FF0000"/>
                </a:solidFill>
              </a:rPr>
              <a:t>structure of a evaluation trial 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r>
              <a:rPr lang="en-US" altLang="ko-KR" sz="1800" dirty="0"/>
              <a:t>After the beep, the trial </a:t>
            </a:r>
            <a:r>
              <a:rPr lang="en-US" altLang="ko-KR" sz="1800" dirty="0" smtClean="0"/>
              <a:t>starts with </a:t>
            </a:r>
            <a:r>
              <a:rPr lang="en-US" altLang="ko-KR" sz="1800" dirty="0">
                <a:solidFill>
                  <a:srgbClr val="FF0000"/>
                </a:solidFill>
              </a:rPr>
              <a:t>two streams of 30 stimuli per ear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>
                <a:solidFill>
                  <a:srgbClr val="FF0000"/>
                </a:solidFill>
              </a:rPr>
              <a:t>Each stimulus corresponds to a letter from words with five and six letters </a:t>
            </a:r>
            <a:r>
              <a:rPr lang="en-US" altLang="ko-KR" sz="1800" dirty="0"/>
              <a:t>(left and right respectively</a:t>
            </a:r>
            <a:r>
              <a:rPr lang="en-US" altLang="ko-KR" sz="1800" dirty="0" smtClean="0"/>
              <a:t>)</a:t>
            </a:r>
            <a:r>
              <a:rPr lang="en-US" altLang="ko-KR" sz="1800" dirty="0"/>
              <a:t> that are </a:t>
            </a:r>
            <a:r>
              <a:rPr lang="en-US" altLang="ko-KR" sz="1800" dirty="0">
                <a:solidFill>
                  <a:srgbClr val="FF0000"/>
                </a:solidFill>
              </a:rPr>
              <a:t>repeated six and five times </a:t>
            </a:r>
            <a:r>
              <a:rPr lang="en-US" altLang="ko-KR" sz="1800" dirty="0"/>
              <a:t>respectively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In this example the words ‘</a:t>
            </a:r>
            <a:r>
              <a:rPr lang="en-US" altLang="ko-KR" sz="1800" dirty="0" err="1"/>
              <a:t>rezos</a:t>
            </a:r>
            <a:r>
              <a:rPr lang="en-US" altLang="ko-KR" sz="1800" dirty="0"/>
              <a:t>’ and ‘</a:t>
            </a:r>
            <a:r>
              <a:rPr lang="en-US" altLang="ko-KR" sz="1800" dirty="0" err="1"/>
              <a:t>sabana</a:t>
            </a:r>
            <a:r>
              <a:rPr lang="en-US" altLang="ko-KR" sz="1800" dirty="0"/>
              <a:t>’ were used for both streams.</a:t>
            </a:r>
          </a:p>
          <a:p>
            <a:r>
              <a:rPr lang="en-US" altLang="ko-KR" sz="1800" dirty="0"/>
              <a:t>The lower </a:t>
            </a:r>
            <a:r>
              <a:rPr lang="en-US" altLang="ko-KR" sz="1800" dirty="0" smtClean="0"/>
              <a:t>graph shows </a:t>
            </a:r>
            <a:r>
              <a:rPr lang="en-US" altLang="ko-KR" sz="1800" dirty="0"/>
              <a:t>the typical steady response obtained after the average of the calibration trials for one of the streams.</a:t>
            </a:r>
            <a:endParaRPr lang="en-US" altLang="ko-KR" sz="18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sz="12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3"/>
            <a:ext cx="5328592" cy="325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4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/>
          <a:lstStyle/>
          <a:p>
            <a:r>
              <a:rPr lang="en-US" altLang="ko-KR" sz="1800" dirty="0"/>
              <a:t>It is established that </a:t>
            </a:r>
            <a:r>
              <a:rPr lang="en-US" altLang="ko-KR" sz="1800" dirty="0">
                <a:solidFill>
                  <a:srgbClr val="FF0000"/>
                </a:solidFill>
              </a:rPr>
              <a:t>early components of the</a:t>
            </a:r>
            <a:r>
              <a:rPr lang="en-US" altLang="ko-KR" sz="1800" dirty="0"/>
              <a:t> </a:t>
            </a:r>
            <a:r>
              <a:rPr lang="en-US" altLang="ko-KR" sz="1800" dirty="0" smtClean="0">
                <a:solidFill>
                  <a:srgbClr val="FF0000"/>
                </a:solidFill>
              </a:rPr>
              <a:t>human auditory </a:t>
            </a:r>
            <a:r>
              <a:rPr lang="en-US" altLang="ko-KR" sz="1800" dirty="0">
                <a:solidFill>
                  <a:srgbClr val="FF0000"/>
                </a:solidFill>
              </a:rPr>
              <a:t>evoked potentials</a:t>
            </a:r>
            <a:r>
              <a:rPr lang="en-US" altLang="ko-KR" sz="1800" dirty="0"/>
              <a:t>, namely N1 and P2 </a:t>
            </a:r>
            <a:r>
              <a:rPr lang="en-US" altLang="ko-KR" sz="1800" dirty="0" smtClean="0"/>
              <a:t>are </a:t>
            </a:r>
            <a:r>
              <a:rPr lang="en-US" altLang="ko-KR" sz="1800" dirty="0">
                <a:solidFill>
                  <a:srgbClr val="FF0000"/>
                </a:solidFill>
              </a:rPr>
              <a:t>larger</a:t>
            </a:r>
            <a:r>
              <a:rPr lang="en-US" altLang="ko-KR" sz="1800" dirty="0"/>
              <a:t> when the </a:t>
            </a:r>
            <a:r>
              <a:rPr lang="en-US" altLang="ko-KR" sz="1800" dirty="0">
                <a:solidFill>
                  <a:srgbClr val="FF0000"/>
                </a:solidFill>
              </a:rPr>
              <a:t>stimulus </a:t>
            </a:r>
            <a:r>
              <a:rPr lang="en-US" altLang="ko-KR" sz="1800" dirty="0" smtClean="0">
                <a:solidFill>
                  <a:srgbClr val="FF0000"/>
                </a:solidFill>
              </a:rPr>
              <a:t>is attended </a:t>
            </a:r>
            <a:r>
              <a:rPr lang="en-US" altLang="ko-KR" sz="1800" dirty="0">
                <a:solidFill>
                  <a:srgbClr val="FF0000"/>
                </a:solidFill>
              </a:rPr>
              <a:t>compared to when it is ignored </a:t>
            </a:r>
            <a:r>
              <a:rPr lang="en-US" altLang="ko-KR" sz="1800" dirty="0"/>
              <a:t>[38, 39</a:t>
            </a:r>
            <a:r>
              <a:rPr lang="en-US" altLang="ko-KR" sz="1800" dirty="0" smtClean="0"/>
              <a:t>].</a:t>
            </a:r>
          </a:p>
          <a:p>
            <a:r>
              <a:rPr lang="en-US" altLang="ko-KR" sz="1800" dirty="0"/>
              <a:t>This </a:t>
            </a:r>
            <a:r>
              <a:rPr lang="en-US" altLang="ko-KR" sz="1800" dirty="0" smtClean="0"/>
              <a:t>effect can be </a:t>
            </a:r>
            <a:r>
              <a:rPr lang="en-US" altLang="ko-KR" sz="1800" dirty="0"/>
              <a:t>observed in the </a:t>
            </a:r>
            <a:r>
              <a:rPr lang="en-US" altLang="ko-KR" sz="1800" dirty="0" smtClean="0"/>
              <a:t>dichotic listening </a:t>
            </a:r>
            <a:r>
              <a:rPr lang="en-US" altLang="ko-KR" sz="1800" dirty="0"/>
              <a:t>paradigm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Because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ISI and </a:t>
            </a:r>
            <a:r>
              <a:rPr lang="en-US" altLang="ko-KR" sz="1800" dirty="0" smtClean="0"/>
              <a:t>ILI of </a:t>
            </a:r>
            <a:r>
              <a:rPr lang="en-US" altLang="ko-KR" sz="1800" dirty="0"/>
              <a:t>each stimulation were fixed to a value (respectively, 200 </a:t>
            </a:r>
            <a:r>
              <a:rPr lang="en-US" altLang="ko-KR" sz="1800" dirty="0" smtClean="0"/>
              <a:t>and100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) </a:t>
            </a:r>
            <a:endParaRPr lang="en-US" altLang="ko-KR" sz="1800" dirty="0" smtClean="0"/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two streams of stimuli, </a:t>
            </a:r>
            <a:r>
              <a:rPr lang="en-US" altLang="ko-KR" sz="1800" dirty="0" smtClean="0"/>
              <a:t>to </a:t>
            </a:r>
            <a:r>
              <a:rPr lang="en-US" altLang="ko-KR" sz="1800" dirty="0" smtClean="0">
                <a:solidFill>
                  <a:srgbClr val="FF0000"/>
                </a:solidFill>
              </a:rPr>
              <a:t>two </a:t>
            </a:r>
            <a:r>
              <a:rPr lang="en-US" altLang="ko-KR" sz="1800" dirty="0">
                <a:solidFill>
                  <a:srgbClr val="FF0000"/>
                </a:solidFill>
              </a:rPr>
              <a:t>counter-phased responses of the same frequency</a:t>
            </a:r>
            <a:r>
              <a:rPr lang="en-US" altLang="ko-KR" sz="1800" dirty="0"/>
              <a:t> (5 Hz </a:t>
            </a:r>
            <a:r>
              <a:rPr lang="en-US" altLang="ko-KR" sz="1800" dirty="0" smtClean="0"/>
              <a:t>=ISI</a:t>
            </a:r>
            <a:r>
              <a:rPr lang="en-US" altLang="ko-KR" sz="1800" dirty="0"/>
              <a:t>−1) whose </a:t>
            </a:r>
            <a:r>
              <a:rPr lang="en-US" altLang="ko-KR" sz="1800" dirty="0">
                <a:solidFill>
                  <a:srgbClr val="FF0000"/>
                </a:solidFill>
              </a:rPr>
              <a:t>amplitudes can be cognitively modulated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The net </a:t>
            </a:r>
            <a:r>
              <a:rPr lang="en-US" altLang="ko-KR" sz="1800" dirty="0"/>
              <a:t>effect is a sinusoidal-shaped response with </a:t>
            </a:r>
            <a:r>
              <a:rPr lang="en-US" altLang="ko-KR" sz="1800" dirty="0">
                <a:solidFill>
                  <a:srgbClr val="FF0000"/>
                </a:solidFill>
              </a:rPr>
              <a:t>most of </a:t>
            </a:r>
            <a:r>
              <a:rPr lang="en-US" altLang="ko-KR" sz="1800" dirty="0" smtClean="0">
                <a:solidFill>
                  <a:srgbClr val="FF0000"/>
                </a:solidFill>
              </a:rPr>
              <a:t>the energy </a:t>
            </a:r>
            <a:r>
              <a:rPr lang="en-US" altLang="ko-KR" sz="1800" dirty="0">
                <a:solidFill>
                  <a:srgbClr val="FF0000"/>
                </a:solidFill>
              </a:rPr>
              <a:t>located around the frequency of 5 Hz 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sz="12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053" y="4053408"/>
            <a:ext cx="4283620" cy="261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1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Subjects and recording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A total of </a:t>
            </a:r>
            <a:r>
              <a:rPr lang="en-US" altLang="ko-KR" sz="1800" dirty="0">
                <a:solidFill>
                  <a:srgbClr val="FF0000"/>
                </a:solidFill>
              </a:rPr>
              <a:t>12 healthy subjects </a:t>
            </a:r>
            <a:r>
              <a:rPr lang="en-US" altLang="ko-KR" sz="1800" dirty="0"/>
              <a:t>(7 men, 5 women; </a:t>
            </a:r>
            <a:r>
              <a:rPr lang="en-US" altLang="ko-KR" sz="1800" dirty="0" smtClean="0"/>
              <a:t>aged 31.1 </a:t>
            </a:r>
            <a:r>
              <a:rPr lang="en-US" altLang="ko-KR" sz="1800" dirty="0"/>
              <a:t>± 6.0 years) participated in the experiment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No </a:t>
            </a:r>
            <a:r>
              <a:rPr lang="en-US" altLang="ko-KR" sz="1800" dirty="0" smtClean="0"/>
              <a:t>type of </a:t>
            </a:r>
            <a:r>
              <a:rPr lang="en-US" altLang="ko-KR" sz="1800" dirty="0"/>
              <a:t>auditory or cognitive disease was reported by the </a:t>
            </a:r>
            <a:r>
              <a:rPr lang="en-US" altLang="ko-KR" sz="1800" dirty="0" smtClean="0"/>
              <a:t>subjects</a:t>
            </a:r>
          </a:p>
          <a:p>
            <a:r>
              <a:rPr lang="en-US" altLang="ko-KR" sz="1800" dirty="0"/>
              <a:t>The experiment was conducted in a quiet room isolated </a:t>
            </a:r>
            <a:r>
              <a:rPr lang="en-US" altLang="ko-KR" sz="1800" dirty="0" smtClean="0"/>
              <a:t>from external </a:t>
            </a:r>
            <a:r>
              <a:rPr lang="en-US" altLang="ko-KR" sz="1800" dirty="0"/>
              <a:t>disturbances throughout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As visual stimulation </a:t>
            </a:r>
            <a:r>
              <a:rPr lang="en-US" altLang="ko-KR" sz="1800" dirty="0" smtClean="0"/>
              <a:t>was not </a:t>
            </a:r>
            <a:r>
              <a:rPr lang="en-US" altLang="ko-KR" sz="1800" dirty="0"/>
              <a:t>needed, the subjects were recommended to close their </a:t>
            </a:r>
            <a:r>
              <a:rPr lang="en-US" altLang="ko-KR" sz="1800" dirty="0" smtClean="0"/>
              <a:t>eyes during </a:t>
            </a:r>
            <a:r>
              <a:rPr lang="en-US" altLang="ko-KR" sz="1800" dirty="0"/>
              <a:t>the whole experiment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They configured </a:t>
            </a:r>
            <a:r>
              <a:rPr lang="en-US" altLang="ko-KR" sz="1800" dirty="0">
                <a:solidFill>
                  <a:srgbClr val="FF0000"/>
                </a:solidFill>
              </a:rPr>
              <a:t>a single channel with an active electrode </a:t>
            </a:r>
            <a:r>
              <a:rPr lang="en-US" altLang="ko-KR" sz="1800" dirty="0" smtClean="0"/>
              <a:t>placed on </a:t>
            </a:r>
            <a:r>
              <a:rPr lang="en-US" altLang="ko-KR" sz="1800" dirty="0"/>
              <a:t>the vertex (</a:t>
            </a:r>
            <a:r>
              <a:rPr lang="en-US" altLang="ko-KR" sz="1800" dirty="0" err="1"/>
              <a:t>Cz</a:t>
            </a:r>
            <a:r>
              <a:rPr lang="en-US" altLang="ko-KR" sz="1800" dirty="0"/>
              <a:t>) and referenced to the mean value of </a:t>
            </a:r>
            <a:r>
              <a:rPr lang="en-US" altLang="ko-KR" sz="1800" dirty="0" smtClean="0"/>
              <a:t>the mastoids.</a:t>
            </a:r>
          </a:p>
          <a:p>
            <a:r>
              <a:rPr lang="en-US" altLang="ko-KR" sz="1800" dirty="0"/>
              <a:t>The ground electrode was placed between the </a:t>
            </a:r>
            <a:r>
              <a:rPr lang="en-US" altLang="ko-KR" sz="1800" dirty="0" err="1" smtClean="0"/>
              <a:t>Fpz</a:t>
            </a:r>
            <a:r>
              <a:rPr lang="en-US" altLang="ko-KR" sz="1800" dirty="0" smtClean="0"/>
              <a:t> and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Fz</a:t>
            </a:r>
            <a:r>
              <a:rPr lang="en-US" altLang="ko-KR" sz="1800" dirty="0"/>
              <a:t>. </a:t>
            </a:r>
            <a:endParaRPr lang="en-US" altLang="ko-KR" sz="18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recordings were acquired on </a:t>
            </a:r>
            <a:r>
              <a:rPr lang="en-US" altLang="ko-KR" sz="1800" dirty="0" err="1"/>
              <a:t>Neuroscan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were band-pass </a:t>
            </a:r>
            <a:r>
              <a:rPr lang="en-US" altLang="ko-KR" sz="1800" dirty="0"/>
              <a:t>filtered between 1 and 30 Hz and were sampled </a:t>
            </a:r>
            <a:r>
              <a:rPr lang="en-US" altLang="ko-KR" sz="1800" dirty="0" smtClean="0"/>
              <a:t>at a </a:t>
            </a:r>
            <a:r>
              <a:rPr lang="en-US" altLang="ko-KR" sz="1800" dirty="0"/>
              <a:t>rate of 1 kHz.</a:t>
            </a:r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01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Two conditions were established: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first</a:t>
            </a:r>
            <a:r>
              <a:rPr lang="en-US" altLang="ko-KR" sz="1600" dirty="0"/>
              <a:t>, a dichotic </a:t>
            </a:r>
            <a:r>
              <a:rPr lang="en-US" altLang="ko-KR" sz="1600" dirty="0" smtClean="0"/>
              <a:t>listening condition </a:t>
            </a:r>
            <a:r>
              <a:rPr lang="en-US" altLang="ko-KR" sz="1600" dirty="0"/>
              <a:t>wherein </a:t>
            </a:r>
            <a:r>
              <a:rPr lang="en-US" altLang="ko-KR" sz="1600" dirty="0">
                <a:solidFill>
                  <a:srgbClr val="FF0000"/>
                </a:solidFill>
              </a:rPr>
              <a:t>two distinct streams of letters </a:t>
            </a:r>
            <a:r>
              <a:rPr lang="en-US" altLang="ko-KR" sz="1600" dirty="0"/>
              <a:t>were </a:t>
            </a:r>
            <a:r>
              <a:rPr lang="en-US" altLang="ko-KR" sz="1600" dirty="0" smtClean="0"/>
              <a:t>read out </a:t>
            </a:r>
            <a:r>
              <a:rPr lang="en-US" altLang="ko-KR" sz="1600" dirty="0"/>
              <a:t>simultaneously (condition 1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en-US" altLang="ko-KR" sz="1600" dirty="0"/>
              <a:t>second, the same as condition 1 except that </a:t>
            </a:r>
            <a:r>
              <a:rPr lang="en-US" altLang="ko-KR" sz="1600" dirty="0">
                <a:solidFill>
                  <a:srgbClr val="FF0000"/>
                </a:solidFill>
              </a:rPr>
              <a:t>complete sentences were used </a:t>
            </a:r>
            <a:r>
              <a:rPr lang="en-US" altLang="ko-KR" sz="1600" dirty="0" smtClean="0"/>
              <a:t>rather than </a:t>
            </a:r>
            <a:r>
              <a:rPr lang="en-US" altLang="ko-KR" sz="1600" dirty="0"/>
              <a:t>letters (condition 2</a:t>
            </a:r>
            <a:r>
              <a:rPr lang="en-US" altLang="ko-KR" sz="1600" dirty="0" smtClean="0"/>
              <a:t>).</a:t>
            </a:r>
          </a:p>
          <a:p>
            <a:r>
              <a:rPr lang="en-US" altLang="ko-KR" sz="1800" dirty="0" smtClean="0"/>
              <a:t>Letters in condition 1 </a:t>
            </a:r>
            <a:r>
              <a:rPr lang="en-US" altLang="ko-KR" sz="1800" dirty="0"/>
              <a:t>that were randomly picked from a dictionary with </a:t>
            </a:r>
            <a:r>
              <a:rPr lang="en-US" altLang="ko-KR" sz="1800" dirty="0" smtClean="0"/>
              <a:t>more than </a:t>
            </a:r>
            <a:r>
              <a:rPr lang="en-US" altLang="ko-KR" sz="1800" dirty="0"/>
              <a:t>13 000 entries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letters were previously </a:t>
            </a:r>
            <a:r>
              <a:rPr lang="en-US" altLang="ko-KR" sz="1800" dirty="0" smtClean="0"/>
              <a:t>sampled (16 </a:t>
            </a:r>
            <a:r>
              <a:rPr lang="en-US" altLang="ko-KR" sz="1800" dirty="0"/>
              <a:t>bits per sample at </a:t>
            </a:r>
            <a:r>
              <a:rPr lang="en-US" altLang="ko-KR" sz="1800" dirty="0" smtClean="0"/>
              <a:t>44100 </a:t>
            </a:r>
            <a:r>
              <a:rPr lang="en-US" altLang="ko-KR" sz="1800" dirty="0"/>
              <a:t>Hz and 200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 length) </a:t>
            </a:r>
            <a:r>
              <a:rPr lang="en-US" altLang="ko-KR" sz="1800" dirty="0" smtClean="0"/>
              <a:t>from a </a:t>
            </a:r>
            <a:r>
              <a:rPr lang="en-US" altLang="ko-KR" sz="1800" dirty="0"/>
              <a:t>male voice that read the Spanish </a:t>
            </a:r>
            <a:r>
              <a:rPr lang="en-US" altLang="ko-KR" sz="1800" dirty="0" smtClean="0"/>
              <a:t>alphabet.</a:t>
            </a:r>
            <a:endParaRPr lang="en-US" altLang="ko-KR" sz="1800" dirty="0" smtClean="0"/>
          </a:p>
          <a:p>
            <a:r>
              <a:rPr lang="en-US" altLang="ko-KR" sz="1800" dirty="0"/>
              <a:t>a total number of 30 stimuli (6 × 5 or 5 × 6) were </a:t>
            </a:r>
            <a:r>
              <a:rPr lang="en-US" altLang="ko-KR" sz="1800" dirty="0" smtClean="0"/>
              <a:t>delivered to </a:t>
            </a:r>
            <a:r>
              <a:rPr lang="en-US" altLang="ko-KR" sz="1800" dirty="0"/>
              <a:t>each ear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total duration of the </a:t>
            </a:r>
            <a:r>
              <a:rPr lang="en-US" altLang="ko-KR" sz="1800" dirty="0" smtClean="0"/>
              <a:t>stimulation was </a:t>
            </a:r>
            <a:r>
              <a:rPr lang="en-US" altLang="ko-KR" sz="1800" dirty="0"/>
              <a:t>6.1 s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For condition 2, two different speeches were </a:t>
            </a:r>
            <a:r>
              <a:rPr lang="en-US" altLang="ko-KR" sz="1800" dirty="0" smtClean="0"/>
              <a:t>delivered simultaneously</a:t>
            </a:r>
            <a:r>
              <a:rPr lang="en-US" altLang="ko-KR" sz="1800" dirty="0"/>
              <a:t>, one per </a:t>
            </a:r>
            <a:r>
              <a:rPr lang="en-US" altLang="ko-KR" sz="1800" dirty="0" smtClean="0"/>
              <a:t>ear</a:t>
            </a:r>
          </a:p>
          <a:p>
            <a:r>
              <a:rPr lang="en-US" altLang="ko-KR" sz="1800" dirty="0"/>
              <a:t>The sentences </a:t>
            </a:r>
            <a:r>
              <a:rPr lang="en-US" altLang="ko-KR" sz="1800" dirty="0" smtClean="0"/>
              <a:t>were previously </a:t>
            </a:r>
            <a:r>
              <a:rPr lang="en-US" altLang="ko-KR" sz="1800" dirty="0"/>
              <a:t>recorded with the same characteristics as </a:t>
            </a:r>
            <a:r>
              <a:rPr lang="en-US" altLang="ko-KR" sz="1800" dirty="0" smtClean="0"/>
              <a:t>depicted for </a:t>
            </a:r>
            <a:r>
              <a:rPr lang="en-US" altLang="ko-KR" sz="1800" dirty="0"/>
              <a:t>condition 1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subjective perception of the stimuli </a:t>
            </a:r>
            <a:r>
              <a:rPr lang="en-US" altLang="ko-KR" sz="1800" dirty="0" smtClean="0"/>
              <a:t>of condition </a:t>
            </a:r>
            <a:r>
              <a:rPr lang="en-US" altLang="ko-KR" sz="1800" dirty="0"/>
              <a:t>2 is similar to a low-quality cellular phone </a:t>
            </a:r>
            <a:r>
              <a:rPr lang="en-US" altLang="ko-KR" sz="1800" dirty="0" smtClean="0"/>
              <a:t>call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Stimulation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969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121965</TotalTime>
  <Words>2425</Words>
  <Application>Microsoft Office PowerPoint</Application>
  <PresentationFormat>화면 슬라이드 쇼(4:3)</PresentationFormat>
  <Paragraphs>206</Paragraphs>
  <Slides>21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Office 테마</vt:lpstr>
      <vt:lpstr>Equation</vt:lpstr>
      <vt:lpstr>PowerPoint 프레젠테이션</vt:lpstr>
      <vt:lpstr>Introduction</vt:lpstr>
      <vt:lpstr>Introduction</vt:lpstr>
      <vt:lpstr>Objective</vt:lpstr>
      <vt:lpstr>Methods </vt:lpstr>
      <vt:lpstr>Methods </vt:lpstr>
      <vt:lpstr>Methods </vt:lpstr>
      <vt:lpstr>Subjects and recording</vt:lpstr>
      <vt:lpstr>Stimulation </vt:lpstr>
      <vt:lpstr>Experimental design</vt:lpstr>
      <vt:lpstr>Experimental design</vt:lpstr>
      <vt:lpstr>Experimental design</vt:lpstr>
      <vt:lpstr>Feature extraction and Classification</vt:lpstr>
      <vt:lpstr>Feature extraction and Classification</vt:lpstr>
      <vt:lpstr>Results </vt:lpstr>
      <vt:lpstr>Results </vt:lpstr>
      <vt:lpstr>Results </vt:lpstr>
      <vt:lpstr>Results </vt:lpstr>
      <vt:lpstr>Results </vt:lpstr>
      <vt:lpstr>Conclusions 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shin</cp:lastModifiedBy>
  <cp:revision>5392</cp:revision>
  <cp:lastPrinted>2013-07-17T01:32:36Z</cp:lastPrinted>
  <dcterms:created xsi:type="dcterms:W3CDTF">2006-10-05T04:04:58Z</dcterms:created>
  <dcterms:modified xsi:type="dcterms:W3CDTF">2013-10-07T12:22:29Z</dcterms:modified>
</cp:coreProperties>
</file>