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358" r:id="rId3"/>
    <p:sldId id="362" r:id="rId4"/>
    <p:sldId id="363" r:id="rId5"/>
    <p:sldId id="364" r:id="rId6"/>
    <p:sldId id="365" r:id="rId7"/>
    <p:sldId id="366" r:id="rId8"/>
    <p:sldId id="367" r:id="rId9"/>
    <p:sldId id="361" r:id="rId10"/>
    <p:sldId id="360" r:id="rId11"/>
    <p:sldId id="359" r:id="rId12"/>
  </p:sldIdLst>
  <p:sldSz cx="9144000" cy="6858000" type="screen4x3"/>
  <p:notesSz cx="6718300" cy="9855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00FF"/>
    <a:srgbClr val="853F91"/>
    <a:srgbClr val="E21EAA"/>
    <a:srgbClr val="A50021"/>
    <a:srgbClr val="FF0000"/>
    <a:srgbClr val="CC0000"/>
    <a:srgbClr val="C0C0C0"/>
    <a:srgbClr val="DDDDDD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9336" autoAdjust="0"/>
  </p:normalViewPr>
  <p:slideViewPr>
    <p:cSldViewPr>
      <p:cViewPr varScale="1">
        <p:scale>
          <a:sx n="113" d="100"/>
          <a:sy n="113" d="100"/>
        </p:scale>
        <p:origin x="-174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96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05486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r">
              <a:defRPr sz="1200"/>
            </a:lvl1pPr>
          </a:lstStyle>
          <a:p>
            <a:fld id="{BE26717A-F7CF-4833-8842-27875AD98656}" type="datetimeFigureOut">
              <a:rPr lang="ko-KR" altLang="en-US" smtClean="0"/>
              <a:pPr/>
              <a:t>2013-07-09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4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05486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r">
              <a:defRPr sz="1200"/>
            </a:lvl1pPr>
          </a:lstStyle>
          <a:p>
            <a:fld id="{EF34F0CF-F84A-4423-8C46-AA99D7B24E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48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05486" y="1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/>
          <a:lstStyle>
            <a:lvl1pPr algn="r">
              <a:defRPr sz="1200"/>
            </a:lvl1pPr>
          </a:lstStyle>
          <a:p>
            <a:fld id="{DA71B965-BF29-4B96-910F-87743BCAA42E}" type="datetimeFigureOut">
              <a:rPr lang="ko-KR" altLang="en-US" smtClean="0"/>
              <a:pPr/>
              <a:t>2013-07-09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41363"/>
            <a:ext cx="4921250" cy="3692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7" tIns="45439" rIns="90877" bIns="4543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1830" y="4681222"/>
            <a:ext cx="5374640" cy="4434841"/>
          </a:xfrm>
          <a:prstGeom prst="rect">
            <a:avLst/>
          </a:prstGeom>
        </p:spPr>
        <p:txBody>
          <a:bodyPr vert="horz" lIns="90877" tIns="45439" rIns="90877" bIns="4543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05486" y="9360732"/>
            <a:ext cx="2911263" cy="492761"/>
          </a:xfrm>
          <a:prstGeom prst="rect">
            <a:avLst/>
          </a:prstGeom>
        </p:spPr>
        <p:txBody>
          <a:bodyPr vert="horz" lIns="90877" tIns="45439" rIns="90877" bIns="45439" rtlCol="0" anchor="b"/>
          <a:lstStyle>
            <a:lvl1pPr algn="r">
              <a:defRPr sz="1200"/>
            </a:lvl1pPr>
          </a:lstStyle>
          <a:p>
            <a:fld id="{AC8AAA75-3836-41D6-94E7-6583A98A26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3759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baseline="0" dirty="0" smtClean="0"/>
              <a:t>Good afternoon everyone~</a:t>
            </a:r>
          </a:p>
          <a:p>
            <a:pPr defTabSz="913598">
              <a:defRPr/>
            </a:pPr>
            <a:r>
              <a:rPr lang="en-US" altLang="ko-KR" dirty="0" smtClean="0">
                <a:ea typeface="굴림" charset="-127"/>
              </a:rPr>
              <a:t>First of all, thank you for attending my MS defense presentation.</a:t>
            </a:r>
            <a:endParaRPr lang="en-US" altLang="ko-KR" baseline="0" dirty="0" smtClean="0"/>
          </a:p>
          <a:p>
            <a:r>
              <a:rPr lang="en-US" altLang="ko-KR" baseline="0" dirty="0" smtClean="0"/>
              <a:t>My name is </a:t>
            </a:r>
            <a:r>
              <a:rPr lang="en-US" altLang="ko-KR" baseline="0" dirty="0" err="1" smtClean="0"/>
              <a:t>Younghak</a:t>
            </a:r>
            <a:r>
              <a:rPr lang="en-US" altLang="ko-KR" baseline="0" dirty="0" smtClean="0"/>
              <a:t> Shin</a:t>
            </a:r>
          </a:p>
          <a:p>
            <a:r>
              <a:rPr lang="en-US" altLang="ko-KR" baseline="0" dirty="0" err="1" smtClean="0"/>
              <a:t>Im</a:t>
            </a:r>
            <a:r>
              <a:rPr lang="en-US" altLang="ko-KR" baseline="0" dirty="0" smtClean="0"/>
              <a:t> a member of INFONET lab. at GIST</a:t>
            </a:r>
          </a:p>
          <a:p>
            <a:pPr eaLnBrk="1" hangingPunct="1"/>
            <a:r>
              <a:rPr lang="en-US" altLang="ko-KR" dirty="0" smtClean="0">
                <a:ea typeface="굴림" charset="-127"/>
              </a:rPr>
              <a:t>The title of my thesis is this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89451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spcAft>
                <a:spcPts val="500"/>
              </a:spcAft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/>
          <a:lstStyle>
            <a:lvl1pPr marL="360000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536" y="1052736"/>
            <a:ext cx="8229600" cy="52894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11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435280" cy="566936"/>
          </a:xfrm>
          <a:prstGeom prst="rect">
            <a:avLst/>
          </a:prstGeom>
        </p:spPr>
        <p:txBody>
          <a:bodyPr/>
          <a:lstStyle>
            <a:lvl1pPr marL="360000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7815"/>
            <a:ext cx="4561242" cy="2474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4572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-13067" y="6609531"/>
            <a:ext cx="2702355" cy="25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0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INFONET,   GIST</a:t>
            </a:r>
            <a:endParaRPr lang="ko-KR" altLang="en-US" sz="1400" b="0" dirty="0">
              <a:latin typeface="Arial" pitchFamily="34" charset="0"/>
              <a:ea typeface="HY강B" pitchFamily="18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689288" y="6609531"/>
            <a:ext cx="346688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492771" y="6609531"/>
            <a:ext cx="2653792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aseline="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Nov 20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, 2012</a:t>
            </a:r>
            <a:r>
              <a:rPr lang="en-US" altLang="ko-KR" sz="1400" baseline="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                 </a:t>
            </a:r>
            <a:r>
              <a:rPr lang="en-US" altLang="ko-KR" sz="1400" baseline="0" dirty="0" smtClean="0">
                <a:solidFill>
                  <a:schemeClr val="bg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 </a:t>
            </a:r>
            <a:r>
              <a:rPr lang="en-US" altLang="ko-KR" sz="1400" baseline="0" dirty="0" smtClean="0">
                <a:solidFill>
                  <a:schemeClr val="tx1"/>
                </a:solidFill>
                <a:latin typeface="Arial" pitchFamily="34" charset="0"/>
                <a:ea typeface="HY강B" pitchFamily="18" charset="-127"/>
                <a:cs typeface="Arial" pitchFamily="34" charset="0"/>
              </a:rPr>
              <a:t>/27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ea typeface="HY강B" pitchFamily="18" charset="-127"/>
              <a:cs typeface="Arial" pitchFamily="34" charset="0"/>
            </a:endParaRPr>
          </a:p>
        </p:txBody>
      </p:sp>
      <p:sp>
        <p:nvSpPr>
          <p:cNvPr id="14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195845" y="6555395"/>
            <a:ext cx="49624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spcBef>
          <a:spcPct val="0"/>
        </a:spcBef>
        <a:buNone/>
        <a:defRPr sz="28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ClrTx/>
        <a:buFont typeface="Wingding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Linear_regression.sv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95536" y="980728"/>
            <a:ext cx="8280920" cy="1440160"/>
          </a:xfrm>
          <a:prstGeom prst="roundRect">
            <a:avLst>
              <a:gd name="adj" fmla="val 23579"/>
            </a:avLst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latin typeface="Adobe 고딕 Std B" pitchFamily="34" charset="-127"/>
                <a:ea typeface="Adobe 고딕 Std B" pitchFamily="34" charset="-127"/>
              </a:rPr>
              <a:t>A new (semantic) reflexive brain–computer interface: In search for a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suitable </a:t>
            </a:r>
            <a:r>
              <a:rPr lang="en-US" altLang="ko-KR" sz="2400" dirty="0">
                <a:latin typeface="Adobe 고딕 Std B" pitchFamily="34" charset="-127"/>
                <a:ea typeface="Adobe 고딕 Std B" pitchFamily="34" charset="-127"/>
              </a:rPr>
              <a:t>c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lassifier</a:t>
            </a:r>
          </a:p>
          <a:p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HY강B" pitchFamily="18" charset="-127"/>
              <a:cs typeface="Arial" pitchFamily="34" charset="0"/>
            </a:endParaRPr>
          </a:p>
          <a:p>
            <a:pPr algn="ctr"/>
            <a:r>
              <a:rPr lang="en-US" altLang="ko-KR" dirty="0"/>
              <a:t>A. </a:t>
            </a:r>
            <a:r>
              <a:rPr lang="en-US" altLang="ko-KR" dirty="0" err="1" smtClean="0"/>
              <a:t>Furdea</a:t>
            </a:r>
            <a:r>
              <a:rPr lang="en-US" altLang="ko-KR" dirty="0" smtClean="0"/>
              <a:t> et al. </a:t>
            </a:r>
            <a:r>
              <a:rPr lang="en-US" altLang="ko-KR" dirty="0"/>
              <a:t>University of Tubingen, Germany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HY강B" pitchFamily="18" charset="-127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3140968"/>
            <a:ext cx="576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latin typeface="Arial" pitchFamily="34" charset="0"/>
                <a:ea typeface="HY강B" pitchFamily="18" charset="-127"/>
                <a:cs typeface="Arial" pitchFamily="34" charset="0"/>
              </a:rPr>
              <a:t>Journal of Neuroscience </a:t>
            </a:r>
            <a:r>
              <a:rPr lang="en-US" altLang="ko-KR" sz="2400" b="1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Methods (2012</a:t>
            </a:r>
            <a:r>
              <a:rPr lang="en-US" altLang="ko-KR" sz="2400" b="1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)</a:t>
            </a:r>
            <a:endParaRPr lang="en-US" altLang="ko-KR" sz="2400" b="1" dirty="0" smtClean="0">
              <a:latin typeface="Arial" pitchFamily="34" charset="0"/>
              <a:ea typeface="HY강B" pitchFamily="18" charset="-127"/>
              <a:cs typeface="Arial" pitchFamily="34" charset="0"/>
            </a:endParaRPr>
          </a:p>
          <a:p>
            <a:pPr algn="ctr"/>
            <a:endParaRPr lang="en-US" altLang="ko-KR" b="1" dirty="0" smtClean="0">
              <a:latin typeface="Arial" pitchFamily="34" charset="0"/>
              <a:ea typeface="HY강B" pitchFamily="18" charset="-127"/>
              <a:cs typeface="Arial" pitchFamily="34" charset="0"/>
            </a:endParaRPr>
          </a:p>
          <a:p>
            <a:pPr algn="ctr"/>
            <a:r>
              <a:rPr lang="en-US" altLang="ko-KR" b="1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Presenter : </a:t>
            </a:r>
            <a:r>
              <a:rPr lang="en-US" altLang="ko-KR" b="1" dirty="0" err="1" smtClean="0">
                <a:latin typeface="Arial" pitchFamily="34" charset="0"/>
                <a:ea typeface="HY강B" pitchFamily="18" charset="-127"/>
                <a:cs typeface="Arial" pitchFamily="34" charset="0"/>
              </a:rPr>
              <a:t>Younghak</a:t>
            </a:r>
            <a:r>
              <a:rPr lang="en-US" altLang="ko-KR" b="1" dirty="0" smtClean="0">
                <a:latin typeface="Arial" pitchFamily="34" charset="0"/>
                <a:ea typeface="HY강B" pitchFamily="18" charset="-127"/>
                <a:cs typeface="Arial" pitchFamily="34" charset="0"/>
              </a:rPr>
              <a:t> Shin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431684"/>
            <a:ext cx="2935153" cy="66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직사각형 19"/>
          <p:cNvSpPr/>
          <p:nvPr/>
        </p:nvSpPr>
        <p:spPr>
          <a:xfrm>
            <a:off x="1547664" y="4437112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600" dirty="0" smtClean="0"/>
              <a:t>GIST, Dept. of Information and Communication, INFONET Lab.</a:t>
            </a:r>
            <a:endParaRPr lang="ko-KR" altLang="en-US" sz="1600" dirty="0"/>
          </a:p>
        </p:txBody>
      </p:sp>
      <p:sp>
        <p:nvSpPr>
          <p:cNvPr id="21" name="슬라이드 번호 개체 틀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  <p:transition advTm="2276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Shrinkage LDA</a:t>
            </a:r>
            <a:endParaRPr lang="en-US" altLang="ko-KR" dirty="0" smtClean="0"/>
          </a:p>
          <a:p>
            <a:pPr marL="400050" lvl="1" indent="0">
              <a:buNone/>
            </a:pPr>
            <a:endParaRPr lang="en-US" altLang="ko-KR" dirty="0" smtClean="0"/>
          </a:p>
          <a:p>
            <a:pPr marL="400050" lvl="1" indent="0">
              <a:buNone/>
            </a:pPr>
            <a:endParaRPr lang="en-US" altLang="ko-KR" dirty="0" smtClean="0"/>
          </a:p>
          <a:p>
            <a:pPr marL="685800" lvl="1">
              <a:buFontTx/>
              <a:buChar char="-"/>
            </a:pPr>
            <a:endParaRPr lang="en-US" altLang="ko-KR" dirty="0"/>
          </a:p>
          <a:p>
            <a:pPr marL="857250" lvl="1" indent="-457200">
              <a:buFont typeface="+mj-lt"/>
              <a:buAutoNum type="arabicPeriod"/>
            </a:pPr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1475209"/>
            <a:ext cx="63722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8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1703" y="2276872"/>
            <a:ext cx="767876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500" dirty="0" smtClean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2577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goal of </a:t>
            </a:r>
            <a:r>
              <a:rPr lang="en-US" altLang="ko-KR" dirty="0" smtClean="0"/>
              <a:t>this </a:t>
            </a:r>
            <a:r>
              <a:rPr lang="en-US" altLang="ko-KR" dirty="0"/>
              <a:t>study is to find a suitable classifier for </a:t>
            </a:r>
            <a:r>
              <a:rPr lang="en-US" altLang="ko-KR" dirty="0" smtClean="0"/>
              <a:t>EEG </a:t>
            </a:r>
            <a:r>
              <a:rPr lang="en-US" altLang="ko-KR" dirty="0"/>
              <a:t>data </a:t>
            </a:r>
            <a:r>
              <a:rPr lang="en-US" altLang="ko-KR" dirty="0" smtClean="0"/>
              <a:t>derived from </a:t>
            </a:r>
            <a:r>
              <a:rPr lang="en-US" altLang="ko-KR" dirty="0"/>
              <a:t>a </a:t>
            </a:r>
            <a:r>
              <a:rPr lang="en-US" altLang="ko-KR" dirty="0">
                <a:solidFill>
                  <a:srgbClr val="FF0000"/>
                </a:solidFill>
              </a:rPr>
              <a:t>new learning paradigm</a:t>
            </a:r>
            <a:r>
              <a:rPr lang="en-US" altLang="ko-KR" dirty="0"/>
              <a:t> which aims at communication in paralysis. 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A </a:t>
            </a:r>
            <a:r>
              <a:rPr lang="en-US" altLang="ko-KR" dirty="0">
                <a:solidFill>
                  <a:srgbClr val="FF0000"/>
                </a:solidFill>
              </a:rPr>
              <a:t>reflexive semantic </a:t>
            </a:r>
            <a:r>
              <a:rPr lang="en-US" altLang="ko-KR" dirty="0" smtClean="0">
                <a:solidFill>
                  <a:srgbClr val="FF0000"/>
                </a:solidFill>
              </a:rPr>
              <a:t>classical (</a:t>
            </a:r>
            <a:r>
              <a:rPr lang="en-US" altLang="ko-KR" dirty="0" err="1" smtClean="0">
                <a:solidFill>
                  <a:srgbClr val="FF0000"/>
                </a:solidFill>
              </a:rPr>
              <a:t>Pavlovian</a:t>
            </a:r>
            <a:r>
              <a:rPr lang="en-US" altLang="ko-KR" dirty="0">
                <a:solidFill>
                  <a:srgbClr val="FF0000"/>
                </a:solidFill>
              </a:rPr>
              <a:t>) conditioning paradigm </a:t>
            </a:r>
            <a:r>
              <a:rPr lang="en-US" altLang="ko-KR" dirty="0"/>
              <a:t>is explored as an alternative to the operant learning </a:t>
            </a:r>
            <a:r>
              <a:rPr lang="en-US" altLang="ko-KR" dirty="0" smtClean="0"/>
              <a:t>paradigms, currently </a:t>
            </a:r>
            <a:r>
              <a:rPr lang="en-US" altLang="ko-KR" dirty="0"/>
              <a:t>used in most </a:t>
            </a:r>
            <a:r>
              <a:rPr lang="en-US" altLang="ko-KR" dirty="0" smtClean="0"/>
              <a:t>BCIs. </a:t>
            </a:r>
          </a:p>
          <a:p>
            <a:r>
              <a:rPr lang="en-US" altLang="ko-KR" dirty="0"/>
              <a:t>Four classification algorithms are compared for classifying off-line data collected from a group of </a:t>
            </a:r>
            <a:r>
              <a:rPr lang="en-US" altLang="ko-KR" dirty="0" smtClean="0"/>
              <a:t>14 healthy participants</a:t>
            </a:r>
          </a:p>
          <a:p>
            <a:pPr lvl="1"/>
            <a:r>
              <a:rPr lang="en-US" altLang="ko-KR" dirty="0"/>
              <a:t>stepwise linear discriminant analysis (SWLDA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shrinkage linear </a:t>
            </a:r>
            <a:r>
              <a:rPr lang="en-US" altLang="ko-KR" dirty="0" smtClean="0"/>
              <a:t>discriminant analysis </a:t>
            </a:r>
            <a:r>
              <a:rPr lang="en-US" altLang="ko-KR" dirty="0"/>
              <a:t>(SLDA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linear support vector machine (LIN-SVM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radial basis function kernel </a:t>
            </a:r>
            <a:r>
              <a:rPr lang="en-US" altLang="ko-KR" dirty="0" smtClean="0"/>
              <a:t>support vector </a:t>
            </a:r>
            <a:r>
              <a:rPr lang="en-US" altLang="ko-KR" dirty="0"/>
              <a:t>machine (RBF-SVM)</a:t>
            </a:r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Objective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73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BCIs provide a non-muscular </a:t>
            </a:r>
            <a:r>
              <a:rPr lang="en-US" altLang="ko-KR" sz="1800" dirty="0" smtClean="0"/>
              <a:t>communication channel </a:t>
            </a:r>
            <a:r>
              <a:rPr lang="en-US" altLang="ko-KR" sz="1800" dirty="0"/>
              <a:t>for individuals who are no longer able to </a:t>
            </a:r>
            <a:r>
              <a:rPr lang="en-US" altLang="ko-KR" sz="1800" dirty="0" smtClean="0"/>
              <a:t>communicate due </a:t>
            </a:r>
            <a:r>
              <a:rPr lang="en-US" altLang="ko-KR" sz="1800" dirty="0"/>
              <a:t>to severe physical impairment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Over the last years it has been shown </a:t>
            </a:r>
            <a:r>
              <a:rPr lang="en-US" altLang="ko-KR" sz="1800" dirty="0" smtClean="0"/>
              <a:t>that patients </a:t>
            </a:r>
            <a:r>
              <a:rPr lang="en-US" altLang="ko-KR" sz="1800" dirty="0"/>
              <a:t>with severe motor disability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able to control an </a:t>
            </a:r>
            <a:r>
              <a:rPr lang="en-US" altLang="ko-KR" sz="1800" dirty="0" smtClean="0"/>
              <a:t>EEG </a:t>
            </a:r>
            <a:r>
              <a:rPr lang="en-US" altLang="ko-KR" sz="1800" dirty="0"/>
              <a:t>based BCI (</a:t>
            </a:r>
            <a:r>
              <a:rPr lang="en-US" altLang="ko-KR" sz="1800" dirty="0" smtClean="0"/>
              <a:t>e.g. </a:t>
            </a:r>
            <a:r>
              <a:rPr lang="en-US" altLang="ko-KR" sz="1800" dirty="0" err="1" smtClean="0"/>
              <a:t>sensori</a:t>
            </a:r>
            <a:r>
              <a:rPr lang="en-US" altLang="ko-KR" sz="1800" dirty="0" smtClean="0"/>
              <a:t>-motor </a:t>
            </a:r>
            <a:r>
              <a:rPr lang="en-US" altLang="ko-KR" sz="1800" dirty="0"/>
              <a:t>rhythm (SMR) </a:t>
            </a:r>
            <a:r>
              <a:rPr lang="en-US" altLang="ko-KR" sz="1800" dirty="0" smtClean="0"/>
              <a:t>and P300)</a:t>
            </a:r>
          </a:p>
          <a:p>
            <a:r>
              <a:rPr lang="en-US" altLang="ko-KR" sz="1800" dirty="0" smtClean="0"/>
              <a:t>However, there </a:t>
            </a:r>
            <a:r>
              <a:rPr lang="en-US" altLang="ko-KR" sz="1800" dirty="0"/>
              <a:t>are no documented cases of </a:t>
            </a:r>
            <a:r>
              <a:rPr lang="en-US" altLang="ko-KR" sz="1800" dirty="0" smtClean="0"/>
              <a:t>CLIS(completely locked-in state : all motor control is lost) patients communicating by </a:t>
            </a:r>
            <a:r>
              <a:rPr lang="en-US" altLang="ko-KR" sz="1800" dirty="0"/>
              <a:t>means of </a:t>
            </a:r>
            <a:r>
              <a:rPr lang="en-US" altLang="ko-KR" sz="1800" dirty="0" smtClean="0"/>
              <a:t>BCI</a:t>
            </a:r>
          </a:p>
          <a:p>
            <a:r>
              <a:rPr lang="en-US" altLang="ko-KR" sz="1800" dirty="0"/>
              <a:t>It </a:t>
            </a:r>
            <a:r>
              <a:rPr lang="en-US" altLang="ko-KR" sz="1800" dirty="0" smtClean="0"/>
              <a:t>has been </a:t>
            </a:r>
            <a:r>
              <a:rPr lang="en-US" altLang="ko-KR" sz="1800" dirty="0"/>
              <a:t>suggested that a paradigm shift from </a:t>
            </a:r>
            <a:r>
              <a:rPr lang="en-US" altLang="ko-KR" sz="1800" dirty="0" smtClean="0"/>
              <a:t>instrumental-operant learning </a:t>
            </a:r>
            <a:r>
              <a:rPr lang="en-US" altLang="ko-KR" sz="1800" dirty="0"/>
              <a:t>to </a:t>
            </a:r>
            <a:r>
              <a:rPr lang="en-US" altLang="ko-KR" sz="1800" dirty="0">
                <a:solidFill>
                  <a:srgbClr val="FF0000"/>
                </a:solidFill>
              </a:rPr>
              <a:t>classical conditioning </a:t>
            </a:r>
            <a:r>
              <a:rPr lang="en-US" altLang="ko-KR" sz="1800" dirty="0"/>
              <a:t>is necessary to overcome the </a:t>
            </a:r>
            <a:r>
              <a:rPr lang="en-US" altLang="ko-KR" sz="1800" dirty="0" smtClean="0"/>
              <a:t>failure of </a:t>
            </a:r>
            <a:r>
              <a:rPr lang="en-US" altLang="ko-KR" sz="1800" dirty="0"/>
              <a:t>CLIS patients to achieve BCI </a:t>
            </a:r>
            <a:r>
              <a:rPr lang="en-US" altLang="ko-KR" sz="1800" dirty="0" smtClean="0"/>
              <a:t>control</a:t>
            </a:r>
          </a:p>
          <a:p>
            <a:r>
              <a:rPr lang="en-US" altLang="ko-KR" sz="1800" dirty="0" smtClean="0"/>
              <a:t>The aim of this </a:t>
            </a:r>
            <a:r>
              <a:rPr lang="en-US" altLang="ko-KR" sz="1800" dirty="0"/>
              <a:t>study is to find a suitable classifier </a:t>
            </a:r>
            <a:r>
              <a:rPr lang="en-US" altLang="ko-KR" sz="1800" dirty="0" smtClean="0"/>
              <a:t>and to </a:t>
            </a:r>
            <a:r>
              <a:rPr lang="en-US" altLang="ko-KR" sz="1800" dirty="0"/>
              <a:t>assess the relative performance </a:t>
            </a:r>
            <a:r>
              <a:rPr lang="en-US" altLang="ko-KR" sz="1800" dirty="0" smtClean="0"/>
              <a:t>of </a:t>
            </a:r>
            <a:r>
              <a:rPr lang="en-US" altLang="ko-KR" sz="1800" dirty="0"/>
              <a:t>four </a:t>
            </a:r>
            <a:r>
              <a:rPr lang="en-US" altLang="ko-KR" sz="1800" dirty="0" smtClean="0"/>
              <a:t>classification techniques </a:t>
            </a:r>
            <a:r>
              <a:rPr lang="en-US" altLang="ko-KR" sz="1800" dirty="0"/>
              <a:t>on EEG data derived from </a:t>
            </a:r>
            <a:r>
              <a:rPr lang="en-US" altLang="ko-KR" sz="1800" dirty="0" smtClean="0"/>
              <a:t>a classical </a:t>
            </a:r>
            <a:r>
              <a:rPr lang="en-US" altLang="ko-KR" sz="1800" dirty="0"/>
              <a:t>conditioning </a:t>
            </a:r>
            <a:r>
              <a:rPr lang="en-US" altLang="ko-KR" sz="1800" dirty="0" smtClean="0"/>
              <a:t>paradigm.</a:t>
            </a:r>
            <a:endParaRPr lang="en-US" altLang="ko-KR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71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Classical conditioning ( </a:t>
            </a:r>
            <a:r>
              <a:rPr lang="en-US" altLang="ko-KR" dirty="0" err="1"/>
              <a:t>P</a:t>
            </a:r>
            <a:r>
              <a:rPr lang="en-US" altLang="ko-KR" dirty="0" err="1" smtClean="0"/>
              <a:t>avlovian</a:t>
            </a:r>
            <a:r>
              <a:rPr lang="en-US" altLang="ko-KR" dirty="0" smtClean="0"/>
              <a:t> conditioning)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42576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 descr="http://tenntlc-utk-edu.wpengine.netdna-cdn.com/files/2013/04/Pavlov_dia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60848"/>
            <a:ext cx="423372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19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</a:t>
            </a:r>
            <a:r>
              <a:rPr lang="en-US" altLang="ko-KR" dirty="0" smtClean="0"/>
              <a:t>ata collection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Participants</a:t>
            </a:r>
          </a:p>
          <a:p>
            <a:pPr lvl="1"/>
            <a:r>
              <a:rPr lang="en-US" altLang="ko-KR" dirty="0"/>
              <a:t>Fourteen healthy participants (8 women and 6 men, mean </a:t>
            </a:r>
            <a:r>
              <a:rPr lang="en-US" altLang="ko-KR" dirty="0" smtClean="0"/>
              <a:t>age 24.36</a:t>
            </a:r>
            <a:r>
              <a:rPr lang="en-US" altLang="ko-KR" dirty="0"/>
              <a:t>, SD 5.4, range 21–42) took part in this </a:t>
            </a:r>
            <a:r>
              <a:rPr lang="en-US" altLang="ko-KR" dirty="0" smtClean="0"/>
              <a:t>study</a:t>
            </a:r>
          </a:p>
          <a:p>
            <a:r>
              <a:rPr lang="en-US" altLang="ko-KR" dirty="0" smtClean="0"/>
              <a:t>Task procedure and design</a:t>
            </a:r>
          </a:p>
          <a:p>
            <a:pPr lvl="1"/>
            <a:r>
              <a:rPr lang="en-US" altLang="ko-KR" dirty="0"/>
              <a:t>All participants took part in two experimental </a:t>
            </a:r>
            <a:r>
              <a:rPr lang="en-US" altLang="ko-KR" dirty="0" smtClean="0"/>
              <a:t>sessions</a:t>
            </a:r>
          </a:p>
          <a:p>
            <a:pPr lvl="1"/>
            <a:r>
              <a:rPr lang="en-US" altLang="ko-KR" dirty="0"/>
              <a:t>Each session was </a:t>
            </a:r>
            <a:r>
              <a:rPr lang="en-US" altLang="ko-KR" dirty="0" smtClean="0"/>
              <a:t>divided </a:t>
            </a:r>
            <a:r>
              <a:rPr lang="en-US" altLang="ko-KR" dirty="0"/>
              <a:t>into three </a:t>
            </a:r>
            <a:r>
              <a:rPr lang="en-US" altLang="ko-KR" dirty="0" smtClean="0"/>
              <a:t>blocks, each </a:t>
            </a:r>
            <a:r>
              <a:rPr lang="en-US" altLang="ko-KR" dirty="0"/>
              <a:t>block consisted of 50 true and 50 false sentences, i.e. trials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In each block, the sentences were presented in random order through earphones.</a:t>
            </a:r>
          </a:p>
          <a:p>
            <a:pPr lvl="1"/>
            <a:r>
              <a:rPr lang="en-US" altLang="ko-KR" dirty="0"/>
              <a:t>The conditioned stimuli (CS) were either ‘yes’ or ‘no’ sentences, according to the type of the sentence (CS1 and CS2).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27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</a:t>
            </a:r>
            <a:r>
              <a:rPr lang="en-US" altLang="ko-KR" dirty="0" smtClean="0"/>
              <a:t>ata collection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Task procedure and design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/>
              <a:t>To learn ‘yes-’ or ‘no-thinking’ two different </a:t>
            </a:r>
            <a:r>
              <a:rPr lang="en-US" altLang="ko-KR" dirty="0" smtClean="0"/>
              <a:t>unconditioned stimuli </a:t>
            </a:r>
            <a:r>
              <a:rPr lang="en-US" altLang="ko-KR" dirty="0"/>
              <a:t>(US) were used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sz="1800" dirty="0"/>
              <a:t>a pink noise US1 immediately following </a:t>
            </a:r>
            <a:r>
              <a:rPr lang="en-US" altLang="ko-KR" sz="1800" dirty="0" smtClean="0"/>
              <a:t>a true sentence</a:t>
            </a:r>
          </a:p>
          <a:p>
            <a:pPr lvl="2"/>
            <a:r>
              <a:rPr lang="en-US" altLang="ko-KR" sz="1800" dirty="0"/>
              <a:t>a white noise US2 immediately following a </a:t>
            </a:r>
            <a:r>
              <a:rPr lang="en-US" altLang="ko-KR" sz="1800" dirty="0" smtClean="0"/>
              <a:t>negative sentence </a:t>
            </a:r>
            <a:r>
              <a:rPr lang="en-US" altLang="ko-KR" sz="1800" dirty="0"/>
              <a:t>which produced the unconditioned brain </a:t>
            </a:r>
            <a:r>
              <a:rPr lang="en-US" altLang="ko-KR" sz="1800" dirty="0" smtClean="0"/>
              <a:t>response(UR)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68760"/>
            <a:ext cx="3980801" cy="299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4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</a:t>
            </a:r>
            <a:r>
              <a:rPr lang="en-US" altLang="ko-KR" dirty="0" smtClean="0"/>
              <a:t>ata collection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Both US were set to have the same duration of 500 </a:t>
            </a:r>
            <a:r>
              <a:rPr lang="en-US" altLang="ko-KR" sz="1800" dirty="0" err="1" smtClean="0"/>
              <a:t>ms</a:t>
            </a:r>
            <a:r>
              <a:rPr lang="en-US" altLang="ko-KR" sz="1800" dirty="0" smtClean="0"/>
              <a:t> and were </a:t>
            </a:r>
            <a:r>
              <a:rPr lang="en-US" altLang="ko-KR" sz="1800" dirty="0"/>
              <a:t>presented monaurally at different intensities. </a:t>
            </a:r>
            <a:endParaRPr lang="en-US" altLang="ko-KR" sz="1800" dirty="0" smtClean="0"/>
          </a:p>
          <a:p>
            <a:r>
              <a:rPr lang="en-US" altLang="ko-KR" sz="1800" dirty="0" smtClean="0"/>
              <a:t>US1 was always </a:t>
            </a:r>
            <a:r>
              <a:rPr lang="en-US" altLang="ko-KR" sz="1800" dirty="0"/>
              <a:t>presented to the right ear with an intensity of 75 dB and </a:t>
            </a:r>
            <a:r>
              <a:rPr lang="en-US" altLang="ko-KR" sz="1800" dirty="0" smtClean="0"/>
              <a:t>US2 was </a:t>
            </a:r>
            <a:r>
              <a:rPr lang="en-US" altLang="ko-KR" sz="1800" dirty="0"/>
              <a:t>always presented to the left ear with an intensity of 105 </a:t>
            </a:r>
            <a:r>
              <a:rPr lang="en-US" altLang="ko-KR" sz="1800" dirty="0" err="1"/>
              <a:t>dB</a:t>
            </a:r>
            <a:r>
              <a:rPr lang="en-US" altLang="ko-KR" sz="1800" dirty="0" err="1" smtClean="0"/>
              <a:t>.</a:t>
            </a:r>
            <a:endParaRPr lang="en-US" altLang="ko-KR" sz="1800" dirty="0" smtClean="0"/>
          </a:p>
          <a:p>
            <a:r>
              <a:rPr lang="en-US" altLang="ko-KR" sz="1800" dirty="0"/>
              <a:t>For each session, during the first block, every CS was paired </a:t>
            </a:r>
            <a:r>
              <a:rPr lang="en-US" altLang="ko-KR" sz="1800" dirty="0" smtClean="0"/>
              <a:t>with an </a:t>
            </a:r>
            <a:r>
              <a:rPr lang="en-US" altLang="ko-KR" sz="1800" dirty="0"/>
              <a:t>US and denoted as CS1+ and CS2</a:t>
            </a:r>
            <a:r>
              <a:rPr lang="en-US" altLang="ko-KR" sz="1800" dirty="0" smtClean="0"/>
              <a:t>+.</a:t>
            </a:r>
          </a:p>
          <a:p>
            <a:r>
              <a:rPr lang="en-US" altLang="ko-KR" sz="1800" dirty="0"/>
              <a:t>In the second block 10 </a:t>
            </a:r>
            <a:r>
              <a:rPr lang="en-US" altLang="ko-KR" sz="1800" dirty="0" smtClean="0"/>
              <a:t>CS, at </a:t>
            </a:r>
            <a:r>
              <a:rPr lang="en-US" altLang="ko-KR" sz="1800" dirty="0"/>
              <a:t>random, were not paired with US1 and US2 and are referred </a:t>
            </a:r>
            <a:r>
              <a:rPr lang="en-US" altLang="ko-KR" sz="1800" dirty="0" smtClean="0"/>
              <a:t>to as </a:t>
            </a:r>
            <a:r>
              <a:rPr lang="en-US" altLang="ko-KR" sz="1800" dirty="0"/>
              <a:t>CS1</a:t>
            </a:r>
            <a:r>
              <a:rPr lang="en-US" altLang="ko-KR" sz="1800" dirty="0" smtClean="0"/>
              <a:t>− and </a:t>
            </a:r>
            <a:r>
              <a:rPr lang="en-US" altLang="ko-KR" sz="1800" dirty="0"/>
              <a:t>CS2−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In </a:t>
            </a:r>
            <a:r>
              <a:rPr lang="en-US" altLang="ko-KR" sz="1800" dirty="0"/>
              <a:t>the third block 15 CS, at </a:t>
            </a:r>
            <a:r>
              <a:rPr lang="en-US" altLang="ko-KR" sz="1800" dirty="0" smtClean="0"/>
              <a:t>random, were </a:t>
            </a:r>
            <a:r>
              <a:rPr lang="en-US" altLang="ko-KR" sz="1800" dirty="0"/>
              <a:t>not paired with US1 and US2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CS1- and CS2- are </a:t>
            </a:r>
            <a:r>
              <a:rPr lang="en-US" altLang="ko-KR" sz="1800" dirty="0"/>
              <a:t>of a particular importance for on-line </a:t>
            </a:r>
            <a:r>
              <a:rPr lang="en-US" altLang="ko-KR" sz="1800" dirty="0" smtClean="0"/>
              <a:t>communication because </a:t>
            </a:r>
            <a:r>
              <a:rPr lang="en-US" altLang="ko-KR" sz="1800" dirty="0">
                <a:solidFill>
                  <a:srgbClr val="FF0000"/>
                </a:solidFill>
              </a:rPr>
              <a:t>in an on-line scenario only unpaired </a:t>
            </a:r>
            <a:r>
              <a:rPr lang="en-US" altLang="ko-KR" sz="1800" dirty="0" smtClean="0">
                <a:solidFill>
                  <a:srgbClr val="FF0000"/>
                </a:solidFill>
              </a:rPr>
              <a:t>sentences can </a:t>
            </a:r>
            <a:r>
              <a:rPr lang="en-US" altLang="ko-KR" sz="1800" dirty="0">
                <a:solidFill>
                  <a:srgbClr val="FF0000"/>
                </a:solidFill>
              </a:rPr>
              <a:t>be used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At the end of the second session a fourth block of </a:t>
            </a:r>
            <a:r>
              <a:rPr lang="en-US" altLang="ko-KR" sz="1800" dirty="0" smtClean="0"/>
              <a:t>sentences was </a:t>
            </a:r>
            <a:r>
              <a:rPr lang="en-US" altLang="ko-KR" sz="1800" dirty="0"/>
              <a:t>introduced, further referred to as the extinction phase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The purpose of this phase was to </a:t>
            </a:r>
            <a:r>
              <a:rPr lang="en-US" altLang="ko-KR" sz="1800" dirty="0" smtClean="0"/>
              <a:t>assess </a:t>
            </a:r>
            <a:r>
              <a:rPr lang="en-US" altLang="ko-KR" sz="1800" dirty="0"/>
              <a:t>the lasting </a:t>
            </a:r>
            <a:r>
              <a:rPr lang="en-US" altLang="ko-KR" sz="1800" dirty="0" smtClean="0"/>
              <a:t>effects of </a:t>
            </a:r>
            <a:r>
              <a:rPr lang="en-US" altLang="ko-KR" sz="1800" dirty="0"/>
              <a:t>conditioning.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012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acquisition and processing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969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stepwise Linear Discriminant Analysis</a:t>
            </a:r>
            <a:endParaRPr lang="en-US" altLang="ko-KR" dirty="0" smtClean="0"/>
          </a:p>
          <a:p>
            <a:pPr marL="400050" lvl="1" indent="0">
              <a:buNone/>
            </a:pPr>
            <a:endParaRPr lang="en-US" altLang="ko-KR" dirty="0" smtClean="0"/>
          </a:p>
          <a:p>
            <a:pPr marL="685800" lvl="1">
              <a:buFontTx/>
              <a:buChar char="-"/>
            </a:pPr>
            <a:endParaRPr lang="en-US" altLang="ko-KR" dirty="0"/>
          </a:p>
          <a:p>
            <a:pPr marL="857250" lvl="1" indent="-457200">
              <a:buFont typeface="+mj-lt"/>
              <a:buAutoNum type="arabicPeriod"/>
            </a:pPr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</a:t>
            </a:r>
            <a:r>
              <a:rPr lang="en-US" altLang="ko-KR" dirty="0" smtClean="0"/>
              <a:t>ata collection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pic>
        <p:nvPicPr>
          <p:cNvPr id="22530" name="Picture 2" descr="http://upload.wikimedia.org/wikipedia/commons/thumb/3/3a/Linear_regression.svg/400px-Linear_regression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70862"/>
            <a:ext cx="2736304" cy="180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100609" y="4468191"/>
            <a:ext cx="3902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Example of simple linear regression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5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525">
          <a:solidFill>
            <a:schemeClr val="tx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108276</TotalTime>
  <Words>702</Words>
  <Application>Microsoft Office PowerPoint</Application>
  <PresentationFormat>화면 슬라이드 쇼(4:3)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PowerPoint 프레젠테이션</vt:lpstr>
      <vt:lpstr>Objective</vt:lpstr>
      <vt:lpstr>Introduction</vt:lpstr>
      <vt:lpstr>Introduction</vt:lpstr>
      <vt:lpstr>Data collection  </vt:lpstr>
      <vt:lpstr>Data collection  </vt:lpstr>
      <vt:lpstr>Data collection  </vt:lpstr>
      <vt:lpstr>Data acquisition and processing</vt:lpstr>
      <vt:lpstr>Data collection  </vt:lpstr>
      <vt:lpstr>Methods 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shin</cp:lastModifiedBy>
  <cp:revision>5258</cp:revision>
  <cp:lastPrinted>2012-11-20T06:22:51Z</cp:lastPrinted>
  <dcterms:created xsi:type="dcterms:W3CDTF">2006-10-05T04:04:58Z</dcterms:created>
  <dcterms:modified xsi:type="dcterms:W3CDTF">2013-07-11T01:30:08Z</dcterms:modified>
</cp:coreProperties>
</file>