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0" r:id="rId2"/>
    <p:sldId id="358" r:id="rId3"/>
    <p:sldId id="360" r:id="rId4"/>
    <p:sldId id="338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384" r:id="rId29"/>
    <p:sldId id="359" r:id="rId30"/>
  </p:sldIdLst>
  <p:sldSz cx="9144000" cy="6858000" type="screen4x3"/>
  <p:notesSz cx="6718300" cy="98552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0000FF"/>
    <a:srgbClr val="853F91"/>
    <a:srgbClr val="E21EAA"/>
    <a:srgbClr val="A50021"/>
    <a:srgbClr val="FF0000"/>
    <a:srgbClr val="CC0000"/>
    <a:srgbClr val="C0C0C0"/>
    <a:srgbClr val="DDDDDD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9336" autoAdjust="0"/>
  </p:normalViewPr>
  <p:slideViewPr>
    <p:cSldViewPr>
      <p:cViewPr varScale="1">
        <p:scale>
          <a:sx n="113" d="100"/>
          <a:sy n="113" d="100"/>
        </p:scale>
        <p:origin x="-17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96"/>
      </p:cViewPr>
      <p:guideLst>
        <p:guide orient="horz" pos="3104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11263" cy="492761"/>
          </a:xfrm>
          <a:prstGeom prst="rect">
            <a:avLst/>
          </a:prstGeom>
        </p:spPr>
        <p:txBody>
          <a:bodyPr vert="horz" lIns="90877" tIns="45439" rIns="90877" bIns="4543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05486" y="1"/>
            <a:ext cx="2911263" cy="492761"/>
          </a:xfrm>
          <a:prstGeom prst="rect">
            <a:avLst/>
          </a:prstGeom>
        </p:spPr>
        <p:txBody>
          <a:bodyPr vert="horz" lIns="90877" tIns="45439" rIns="90877" bIns="45439" rtlCol="0"/>
          <a:lstStyle>
            <a:lvl1pPr algn="r">
              <a:defRPr sz="1200"/>
            </a:lvl1pPr>
          </a:lstStyle>
          <a:p>
            <a:fld id="{BE26717A-F7CF-4833-8842-27875AD98656}" type="datetimeFigureOut">
              <a:rPr lang="ko-KR" altLang="en-US" smtClean="0"/>
              <a:pPr/>
              <a:t>2013-04-22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4" y="9360732"/>
            <a:ext cx="2911263" cy="492761"/>
          </a:xfrm>
          <a:prstGeom prst="rect">
            <a:avLst/>
          </a:prstGeom>
        </p:spPr>
        <p:txBody>
          <a:bodyPr vert="horz" lIns="90877" tIns="45439" rIns="90877" bIns="4543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05486" y="9360732"/>
            <a:ext cx="2911263" cy="492761"/>
          </a:xfrm>
          <a:prstGeom prst="rect">
            <a:avLst/>
          </a:prstGeom>
        </p:spPr>
        <p:txBody>
          <a:bodyPr vert="horz" lIns="90877" tIns="45439" rIns="90877" bIns="45439" rtlCol="0" anchor="b"/>
          <a:lstStyle>
            <a:lvl1pPr algn="r">
              <a:defRPr sz="1200"/>
            </a:lvl1pPr>
          </a:lstStyle>
          <a:p>
            <a:fld id="{EF34F0CF-F84A-4423-8C46-AA99D7B24E8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84885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11263" cy="492761"/>
          </a:xfrm>
          <a:prstGeom prst="rect">
            <a:avLst/>
          </a:prstGeom>
        </p:spPr>
        <p:txBody>
          <a:bodyPr vert="horz" lIns="90877" tIns="45439" rIns="90877" bIns="4543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05486" y="1"/>
            <a:ext cx="2911263" cy="492761"/>
          </a:xfrm>
          <a:prstGeom prst="rect">
            <a:avLst/>
          </a:prstGeom>
        </p:spPr>
        <p:txBody>
          <a:bodyPr vert="horz" lIns="90877" tIns="45439" rIns="90877" bIns="45439" rtlCol="0"/>
          <a:lstStyle>
            <a:lvl1pPr algn="r">
              <a:defRPr sz="1200"/>
            </a:lvl1pPr>
          </a:lstStyle>
          <a:p>
            <a:fld id="{DA71B965-BF29-4B96-910F-87743BCAA42E}" type="datetimeFigureOut">
              <a:rPr lang="ko-KR" altLang="en-US" smtClean="0"/>
              <a:pPr/>
              <a:t>2013-04-22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41363"/>
            <a:ext cx="4921250" cy="3692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77" tIns="45439" rIns="90877" bIns="4543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1830" y="4681222"/>
            <a:ext cx="5374640" cy="4434841"/>
          </a:xfrm>
          <a:prstGeom prst="rect">
            <a:avLst/>
          </a:prstGeom>
        </p:spPr>
        <p:txBody>
          <a:bodyPr vert="horz" lIns="90877" tIns="45439" rIns="90877" bIns="45439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4" y="9360732"/>
            <a:ext cx="2911263" cy="492761"/>
          </a:xfrm>
          <a:prstGeom prst="rect">
            <a:avLst/>
          </a:prstGeom>
        </p:spPr>
        <p:txBody>
          <a:bodyPr vert="horz" lIns="90877" tIns="45439" rIns="90877" bIns="4543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05486" y="9360732"/>
            <a:ext cx="2911263" cy="492761"/>
          </a:xfrm>
          <a:prstGeom prst="rect">
            <a:avLst/>
          </a:prstGeom>
        </p:spPr>
        <p:txBody>
          <a:bodyPr vert="horz" lIns="90877" tIns="45439" rIns="90877" bIns="45439" rtlCol="0" anchor="b"/>
          <a:lstStyle>
            <a:lvl1pPr algn="r">
              <a:defRPr sz="1200"/>
            </a:lvl1pPr>
          </a:lstStyle>
          <a:p>
            <a:fld id="{AC8AAA75-3836-41D6-94E7-6583A98A260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43759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baseline="0" dirty="0" smtClean="0"/>
              <a:t>Good afternoon everyone~</a:t>
            </a:r>
          </a:p>
          <a:p>
            <a:pPr defTabSz="913598">
              <a:defRPr/>
            </a:pPr>
            <a:r>
              <a:rPr lang="en-US" altLang="ko-KR" dirty="0" smtClean="0">
                <a:ea typeface="굴림" charset="-127"/>
              </a:rPr>
              <a:t>First of all, thank you for attending my MS defense presentation.</a:t>
            </a:r>
            <a:endParaRPr lang="en-US" altLang="ko-KR" baseline="0" dirty="0" smtClean="0"/>
          </a:p>
          <a:p>
            <a:r>
              <a:rPr lang="en-US" altLang="ko-KR" baseline="0" dirty="0" smtClean="0"/>
              <a:t>My name is </a:t>
            </a:r>
            <a:r>
              <a:rPr lang="en-US" altLang="ko-KR" baseline="0" dirty="0" err="1" smtClean="0"/>
              <a:t>Younghak</a:t>
            </a:r>
            <a:r>
              <a:rPr lang="en-US" altLang="ko-KR" baseline="0" dirty="0" smtClean="0"/>
              <a:t> Shin</a:t>
            </a:r>
          </a:p>
          <a:p>
            <a:r>
              <a:rPr lang="en-US" altLang="ko-KR" baseline="0" dirty="0" err="1" smtClean="0"/>
              <a:t>Im</a:t>
            </a:r>
            <a:r>
              <a:rPr lang="en-US" altLang="ko-KR" baseline="0" dirty="0" smtClean="0"/>
              <a:t> a member of INFONET lab. at GIST</a:t>
            </a:r>
          </a:p>
          <a:p>
            <a:pPr eaLnBrk="1" hangingPunct="1"/>
            <a:r>
              <a:rPr lang="en-US" altLang="ko-KR" dirty="0" smtClean="0">
                <a:ea typeface="굴림" charset="-127"/>
              </a:rPr>
              <a:t>The title of my thesis is this</a:t>
            </a:r>
            <a:endParaRPr lang="en-US" altLang="ko-KR" dirty="0">
              <a:ea typeface="굴림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289451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buFontTx/>
              <a:buBlip>
                <a:blip r:embed="rId2"/>
              </a:buBlip>
              <a:defRPr sz="2000" b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/>
          <a:lstStyle>
            <a:lvl1pPr marL="360000">
              <a:defRPr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195845" y="6555395"/>
            <a:ext cx="4962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9168" y="269776"/>
            <a:ext cx="8435280" cy="566936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95536" y="1052736"/>
            <a:ext cx="8229600" cy="52894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195845" y="6555395"/>
            <a:ext cx="4962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6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195845" y="6555395"/>
            <a:ext cx="4962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195845" y="6555395"/>
            <a:ext cx="4962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195845" y="6555395"/>
            <a:ext cx="4962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9168" y="269776"/>
            <a:ext cx="8435280" cy="5669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11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195845" y="6555395"/>
            <a:ext cx="4962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9168" y="269776"/>
            <a:ext cx="8435280" cy="566936"/>
          </a:xfrm>
          <a:prstGeom prst="rect">
            <a:avLst/>
          </a:prstGeom>
        </p:spPr>
        <p:txBody>
          <a:bodyPr/>
          <a:lstStyle>
            <a:lvl1pPr marL="360000">
              <a:defRPr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195845" y="6555395"/>
            <a:ext cx="4962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195845" y="6555395"/>
            <a:ext cx="4962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195845" y="6555395"/>
            <a:ext cx="4962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195845" y="6555395"/>
            <a:ext cx="4962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-7815"/>
            <a:ext cx="4561242" cy="2474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4572000" y="0"/>
            <a:ext cx="4572000" cy="2606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-13067" y="6609531"/>
            <a:ext cx="2702355" cy="25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0" dirty="0" smtClean="0">
                <a:latin typeface="Arial" pitchFamily="34" charset="0"/>
                <a:ea typeface="HY강B" pitchFamily="18" charset="-127"/>
                <a:cs typeface="Arial" pitchFamily="34" charset="0"/>
              </a:rPr>
              <a:t>INFONET,   GIST</a:t>
            </a:r>
            <a:endParaRPr lang="ko-KR" altLang="en-US" sz="1400" b="0" dirty="0">
              <a:latin typeface="Arial" pitchFamily="34" charset="0"/>
              <a:ea typeface="HY강B" pitchFamily="18" charset="-127"/>
              <a:cs typeface="Arial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689288" y="6609531"/>
            <a:ext cx="3466888" cy="25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6492771" y="6609531"/>
            <a:ext cx="2653792" cy="25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aseline="0" dirty="0" smtClean="0">
                <a:solidFill>
                  <a:schemeClr val="tx1"/>
                </a:solidFill>
                <a:latin typeface="Arial" pitchFamily="34" charset="0"/>
                <a:ea typeface="HY강B" pitchFamily="18" charset="-127"/>
                <a:cs typeface="Arial" pitchFamily="34" charset="0"/>
              </a:rPr>
              <a:t>April 23</a:t>
            </a: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ea typeface="HY강B" pitchFamily="18" charset="-127"/>
                <a:cs typeface="Arial" pitchFamily="34" charset="0"/>
              </a:rPr>
              <a:t>, 2013</a:t>
            </a:r>
            <a:r>
              <a:rPr lang="en-US" altLang="ko-KR" sz="1400" baseline="0" dirty="0" smtClean="0">
                <a:solidFill>
                  <a:schemeClr val="tx1"/>
                </a:solidFill>
                <a:latin typeface="Arial" pitchFamily="34" charset="0"/>
                <a:ea typeface="HY강B" pitchFamily="18" charset="-127"/>
                <a:cs typeface="Arial" pitchFamily="34" charset="0"/>
              </a:rPr>
              <a:t>                 </a:t>
            </a:r>
            <a:r>
              <a:rPr lang="en-US" altLang="ko-KR" sz="1400" baseline="0" dirty="0" smtClean="0">
                <a:solidFill>
                  <a:schemeClr val="bg1"/>
                </a:solidFill>
                <a:latin typeface="Arial" pitchFamily="34" charset="0"/>
                <a:ea typeface="HY강B" pitchFamily="18" charset="-127"/>
                <a:cs typeface="Arial" pitchFamily="34" charset="0"/>
              </a:rPr>
              <a:t> </a:t>
            </a:r>
            <a:r>
              <a:rPr lang="en-US" altLang="ko-KR" sz="1400" baseline="0" dirty="0" smtClean="0">
                <a:solidFill>
                  <a:schemeClr val="tx1"/>
                </a:solidFill>
                <a:latin typeface="Arial" pitchFamily="34" charset="0"/>
                <a:ea typeface="HY강B" pitchFamily="18" charset="-127"/>
                <a:cs typeface="Arial" pitchFamily="34" charset="0"/>
              </a:rPr>
              <a:t>/</a:t>
            </a:r>
            <a:r>
              <a:rPr lang="en-US" altLang="ko-KR" sz="1400" baseline="0" dirty="0" smtClean="0">
                <a:solidFill>
                  <a:schemeClr val="tx1"/>
                </a:solidFill>
                <a:latin typeface="Arial" pitchFamily="34" charset="0"/>
                <a:ea typeface="HY강B" pitchFamily="18" charset="-127"/>
                <a:cs typeface="Arial" pitchFamily="34" charset="0"/>
              </a:rPr>
              <a:t>29</a:t>
            </a:r>
            <a:endParaRPr lang="ko-KR" altLang="en-US" sz="1400" dirty="0">
              <a:solidFill>
                <a:schemeClr val="tx1"/>
              </a:solidFill>
              <a:latin typeface="Arial" pitchFamily="34" charset="0"/>
              <a:ea typeface="HY강B" pitchFamily="18" charset="-127"/>
              <a:cs typeface="Arial" pitchFamily="34" charset="0"/>
            </a:endParaRPr>
          </a:p>
        </p:txBody>
      </p:sp>
      <p:sp>
        <p:nvSpPr>
          <p:cNvPr id="14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195845" y="6555395"/>
            <a:ext cx="4962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2" name="직사각형 11"/>
          <p:cNvSpPr/>
          <p:nvPr userDrawn="1"/>
        </p:nvSpPr>
        <p:spPr>
          <a:xfrm>
            <a:off x="10758" y="-10758"/>
            <a:ext cx="4561242" cy="2474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/>
              <a:t>Journal Club Meeting,</a:t>
            </a:r>
            <a:r>
              <a:rPr lang="en-US" altLang="ko-KR" sz="1600" baseline="0" dirty="0" smtClean="0"/>
              <a:t> </a:t>
            </a:r>
            <a:r>
              <a:rPr lang="en-US" altLang="ko-KR" sz="1600" baseline="0" dirty="0" smtClean="0"/>
              <a:t>April. 23, 2013</a:t>
            </a:r>
            <a:endParaRPr lang="ko-KR" altLang="en-US" sz="16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49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spcBef>
          <a:spcPct val="0"/>
        </a:spcBef>
        <a:buNone/>
        <a:defRPr sz="28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ClrTx/>
        <a:buFont typeface="Wingdings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2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.kr/url?sa=i&amp;rct=j&amp;q=source+localization&amp;source=images&amp;cd=&amp;cad=rja&amp;docid=pbP1gipHWnEhBM&amp;tbnid=osAzWZ00E0Qe6M:&amp;ved=0CAUQjRw&amp;url=http://www.sciencedirect.com/science/article/pii/S105381190500563X&amp;ei=dFFmUfzhComSiQfsrYCQDQ&amp;bvm=bv.45107431,d.aGc&amp;psig=AFQjCNGyXW3yUmm9jW05HhYVY7Cjv1AjnQ&amp;ust=1365746255051109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395536" y="980728"/>
            <a:ext cx="8280920" cy="1440160"/>
          </a:xfrm>
          <a:prstGeom prst="roundRect">
            <a:avLst>
              <a:gd name="adj" fmla="val 23579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400" dirty="0" err="1">
                <a:latin typeface="Adobe 고딕 Std B" pitchFamily="34" charset="-127"/>
                <a:ea typeface="Adobe 고딕 Std B" pitchFamily="34" charset="-127"/>
              </a:rPr>
              <a:t>Localisation</a:t>
            </a:r>
            <a:r>
              <a:rPr lang="en-US" altLang="ko-KR" sz="2400" dirty="0">
                <a:latin typeface="Adobe 고딕 Std B" pitchFamily="34" charset="-127"/>
                <a:ea typeface="Adobe 고딕 Std B" pitchFamily="34" charset="-127"/>
              </a:rPr>
              <a:t> of cognitive tasks used in EEG-based BCIs</a:t>
            </a:r>
            <a:endParaRPr lang="en-US" altLang="ko-KR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HY강B" pitchFamily="18" charset="-127"/>
              <a:cs typeface="Arial" pitchFamily="34" charset="0"/>
            </a:endParaRPr>
          </a:p>
          <a:p>
            <a:pPr algn="ctr"/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HY강B" pitchFamily="18" charset="-127"/>
                <a:cs typeface="Arial" pitchFamily="34" charset="0"/>
              </a:rPr>
              <a:t>M. Dyson *, F. Sepulveda, J.Q. </a:t>
            </a:r>
            <a:r>
              <a:rPr lang="en-US" altLang="ko-KR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HY강B" pitchFamily="18" charset="-127"/>
                <a:cs typeface="Arial" pitchFamily="34" charset="0"/>
              </a:rPr>
              <a:t>Gan</a:t>
            </a:r>
            <a:endParaRPr lang="en-US" altLang="ko-KR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HY강B" pitchFamily="18" charset="-127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3140968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atin typeface="Arial" pitchFamily="34" charset="0"/>
                <a:ea typeface="HY강B" pitchFamily="18" charset="-127"/>
                <a:cs typeface="Arial" pitchFamily="34" charset="0"/>
              </a:rPr>
              <a:t>Clinical </a:t>
            </a:r>
            <a:r>
              <a:rPr lang="en-US" altLang="ko-KR" sz="2400" b="1" dirty="0" smtClean="0">
                <a:latin typeface="Arial" pitchFamily="34" charset="0"/>
                <a:ea typeface="HY강B" pitchFamily="18" charset="-127"/>
                <a:cs typeface="Arial" pitchFamily="34" charset="0"/>
              </a:rPr>
              <a:t>Neurophysiology (2010.3)</a:t>
            </a:r>
          </a:p>
          <a:p>
            <a:pPr algn="ctr"/>
            <a:endParaRPr lang="en-US" altLang="ko-KR" b="1" dirty="0" smtClean="0">
              <a:latin typeface="Arial" pitchFamily="34" charset="0"/>
              <a:ea typeface="HY강B" pitchFamily="18" charset="-127"/>
              <a:cs typeface="Arial" pitchFamily="34" charset="0"/>
            </a:endParaRPr>
          </a:p>
          <a:p>
            <a:pPr algn="ctr"/>
            <a:r>
              <a:rPr lang="en-US" altLang="ko-KR" b="1" dirty="0" smtClean="0">
                <a:latin typeface="Arial" pitchFamily="34" charset="0"/>
                <a:ea typeface="HY강B" pitchFamily="18" charset="-127"/>
                <a:cs typeface="Arial" pitchFamily="34" charset="0"/>
              </a:rPr>
              <a:t>Presenter : </a:t>
            </a:r>
            <a:r>
              <a:rPr lang="en-US" altLang="ko-KR" b="1" dirty="0" err="1" smtClean="0">
                <a:latin typeface="Arial" pitchFamily="34" charset="0"/>
                <a:ea typeface="HY강B" pitchFamily="18" charset="-127"/>
                <a:cs typeface="Arial" pitchFamily="34" charset="0"/>
              </a:rPr>
              <a:t>Younghak</a:t>
            </a:r>
            <a:r>
              <a:rPr lang="en-US" altLang="ko-KR" b="1" dirty="0" smtClean="0">
                <a:latin typeface="Arial" pitchFamily="34" charset="0"/>
                <a:ea typeface="HY강B" pitchFamily="18" charset="-127"/>
                <a:cs typeface="Arial" pitchFamily="34" charset="0"/>
              </a:rPr>
              <a:t> Shin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431684"/>
            <a:ext cx="2935153" cy="66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직사각형 19"/>
          <p:cNvSpPr/>
          <p:nvPr/>
        </p:nvSpPr>
        <p:spPr>
          <a:xfrm>
            <a:off x="1547664" y="4437112"/>
            <a:ext cx="705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1600" dirty="0" smtClean="0"/>
              <a:t>GIST, Dept. of Information and Communication, INFONET Lab.</a:t>
            </a:r>
            <a:endParaRPr lang="ko-KR" altLang="en-US" sz="1600" dirty="0"/>
          </a:p>
        </p:txBody>
      </p:sp>
      <p:sp>
        <p:nvSpPr>
          <p:cNvPr id="21" name="슬라이드 번호 개체 틀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</p:cSld>
  <p:clrMapOvr>
    <a:masterClrMapping/>
  </p:clrMapOvr>
  <p:transition advTm="2276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289451"/>
          </a:xfrm>
        </p:spPr>
        <p:txBody>
          <a:bodyPr/>
          <a:lstStyle/>
          <a:p>
            <a:pPr>
              <a:buFontTx/>
              <a:buChar char="-"/>
            </a:pPr>
            <a:r>
              <a:rPr lang="en-US" altLang="ko-KR" sz="1800" dirty="0"/>
              <a:t>SFFS </a:t>
            </a:r>
            <a:r>
              <a:rPr lang="en-US" altLang="ko-KR" sz="1800" dirty="0" smtClean="0"/>
              <a:t>algorithm</a:t>
            </a:r>
            <a:endParaRPr lang="en-US" altLang="ko-KR" dirty="0" smtClean="0"/>
          </a:p>
          <a:p>
            <a:pPr lvl="1">
              <a:buFont typeface="Arial" pitchFamily="34" charset="0"/>
              <a:buChar char="•"/>
            </a:pPr>
            <a:r>
              <a:rPr lang="en-US" altLang="ko-KR" dirty="0"/>
              <a:t>‘Inclusion’ </a:t>
            </a:r>
            <a:r>
              <a:rPr lang="en-US" altLang="ko-KR" dirty="0" smtClean="0"/>
              <a:t>step</a:t>
            </a:r>
          </a:p>
          <a:p>
            <a:pPr lvl="1">
              <a:buFontTx/>
              <a:buChar char="-"/>
            </a:pPr>
            <a:r>
              <a:rPr lang="en-US" altLang="ko-KR" dirty="0" smtClean="0"/>
              <a:t>the </a:t>
            </a:r>
            <a:r>
              <a:rPr lang="en-US" altLang="ko-KR" dirty="0"/>
              <a:t>most significant </a:t>
            </a:r>
            <a:r>
              <a:rPr lang="en-US" altLang="ko-KR" dirty="0" smtClean="0"/>
              <a:t>feature with </a:t>
            </a:r>
            <a:r>
              <a:rPr lang="en-US" altLang="ko-KR" dirty="0"/>
              <a:t>respect to the currently selected feature </a:t>
            </a:r>
            <a:r>
              <a:rPr lang="en-US" altLang="ko-KR" dirty="0" smtClean="0"/>
              <a:t>set     ,     is determined</a:t>
            </a:r>
            <a:r>
              <a:rPr lang="en-US" altLang="ko-KR" dirty="0"/>
              <a:t>: </a:t>
            </a:r>
            <a:endParaRPr lang="en-US" altLang="ko-KR" dirty="0" smtClean="0"/>
          </a:p>
          <a:p>
            <a:pPr lvl="1">
              <a:buFontTx/>
              <a:buChar char="-"/>
            </a:pPr>
            <a:r>
              <a:rPr lang="en-US" altLang="ko-KR" dirty="0"/>
              <a:t>This feature is added to the selected features </a:t>
            </a:r>
            <a:r>
              <a:rPr lang="en-US" altLang="ko-KR" dirty="0" smtClean="0"/>
              <a:t>subset                    and </a:t>
            </a:r>
            <a:r>
              <a:rPr lang="en-US" altLang="ko-KR" dirty="0"/>
              <a:t>the feature count incremented </a:t>
            </a:r>
            <a:r>
              <a:rPr lang="en-US" altLang="ko-KR" dirty="0" smtClean="0"/>
              <a:t>accordingly </a:t>
            </a:r>
            <a:r>
              <a:rPr lang="en-US" altLang="ko-KR" i="1" dirty="0" smtClean="0"/>
              <a:t>k</a:t>
            </a:r>
            <a:r>
              <a:rPr lang="en-US" altLang="ko-KR" dirty="0" smtClean="0"/>
              <a:t>=</a:t>
            </a:r>
            <a:r>
              <a:rPr lang="en-US" altLang="ko-KR" i="1" dirty="0" smtClean="0"/>
              <a:t>k</a:t>
            </a:r>
            <a:r>
              <a:rPr lang="en-US" altLang="ko-KR" dirty="0" smtClean="0"/>
              <a:t>+1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dirty="0" smtClean="0"/>
              <a:t>‘Conditional Exclusion’ step</a:t>
            </a:r>
          </a:p>
          <a:p>
            <a:pPr lvl="1">
              <a:buFontTx/>
              <a:buChar char="-"/>
            </a:pPr>
            <a:r>
              <a:rPr lang="en-US" altLang="ko-KR" dirty="0"/>
              <a:t>the least significant feature,  </a:t>
            </a:r>
            <a:r>
              <a:rPr lang="en-US" altLang="ko-KR" dirty="0" smtClean="0"/>
              <a:t>  , </a:t>
            </a:r>
            <a:r>
              <a:rPr lang="en-US" altLang="ko-KR" dirty="0"/>
              <a:t>of </a:t>
            </a:r>
            <a:r>
              <a:rPr lang="en-US" altLang="ko-KR" dirty="0" smtClean="0"/>
              <a:t>the current </a:t>
            </a:r>
            <a:r>
              <a:rPr lang="en-US" altLang="ko-KR" dirty="0"/>
              <a:t>selected features subset is determined</a:t>
            </a:r>
            <a:r>
              <a:rPr lang="en-US" altLang="ko-KR" dirty="0" smtClean="0"/>
              <a:t>:</a:t>
            </a:r>
          </a:p>
          <a:p>
            <a:pPr lvl="1">
              <a:buFontTx/>
              <a:buChar char="-"/>
            </a:pPr>
            <a:r>
              <a:rPr lang="en-US" altLang="ko-KR" dirty="0"/>
              <a:t>The least significant feature is removed from the current </a:t>
            </a:r>
            <a:r>
              <a:rPr lang="en-US" altLang="ko-KR" dirty="0" smtClean="0"/>
              <a:t>selected feature </a:t>
            </a:r>
            <a:r>
              <a:rPr lang="en-US" altLang="ko-KR" dirty="0"/>
              <a:t>set</a:t>
            </a:r>
            <a:r>
              <a:rPr lang="en-US" altLang="ko-KR" dirty="0" smtClean="0"/>
              <a:t>,                   , </a:t>
            </a:r>
            <a:r>
              <a:rPr lang="en-US" altLang="ko-KR" dirty="0"/>
              <a:t>the feature count is </a:t>
            </a:r>
            <a:r>
              <a:rPr lang="en-US" altLang="ko-KR" dirty="0" smtClean="0"/>
              <a:t>decremented, </a:t>
            </a:r>
            <a:r>
              <a:rPr lang="en-US" altLang="ko-KR" i="1" dirty="0" smtClean="0"/>
              <a:t>k</a:t>
            </a:r>
            <a:r>
              <a:rPr lang="en-US" altLang="ko-KR" dirty="0" smtClean="0"/>
              <a:t>=</a:t>
            </a:r>
            <a:r>
              <a:rPr lang="en-US" altLang="ko-KR" i="1" dirty="0" smtClean="0"/>
              <a:t>k</a:t>
            </a:r>
            <a:r>
              <a:rPr lang="en-US" altLang="ko-KR" dirty="0"/>
              <a:t>-</a:t>
            </a:r>
            <a:r>
              <a:rPr lang="en-US" altLang="ko-KR" dirty="0" smtClean="0"/>
              <a:t>1</a:t>
            </a:r>
            <a:endParaRPr lang="en-US" altLang="ko-KR" dirty="0"/>
          </a:p>
          <a:p>
            <a:pPr lvl="1">
              <a:buFontTx/>
              <a:buChar char="-"/>
            </a:pPr>
            <a:r>
              <a:rPr lang="en-US" altLang="ko-KR" dirty="0" smtClean="0"/>
              <a:t>and </a:t>
            </a:r>
            <a:r>
              <a:rPr lang="en-US" altLang="ko-KR" dirty="0"/>
              <a:t>the conditional exclusion stage is repeated</a:t>
            </a:r>
            <a:r>
              <a:rPr lang="en-US" altLang="ko-KR" dirty="0" smtClean="0"/>
              <a:t>.</a:t>
            </a:r>
          </a:p>
          <a:p>
            <a:pPr lvl="1">
              <a:buFontTx/>
              <a:buChar char="-"/>
            </a:pPr>
            <a:r>
              <a:rPr lang="en-US" altLang="ko-KR" dirty="0" smtClean="0"/>
              <a:t>if no </a:t>
            </a:r>
            <a:r>
              <a:rPr lang="en-US" altLang="ko-KR" dirty="0"/>
              <a:t>improvement in discrimination be </a:t>
            </a:r>
            <a:r>
              <a:rPr lang="en-US" altLang="ko-KR" dirty="0" smtClean="0"/>
              <a:t>found, the </a:t>
            </a:r>
            <a:r>
              <a:rPr lang="en-US" altLang="ko-KR" dirty="0"/>
              <a:t>algorithm returns to the inclusion step</a:t>
            </a:r>
            <a:r>
              <a:rPr lang="en-US" altLang="ko-KR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dirty="0" smtClean="0"/>
              <a:t>Search terminated </a:t>
            </a:r>
            <a:r>
              <a:rPr lang="en-US" altLang="ko-KR" dirty="0"/>
              <a:t>at 10 features (</a:t>
            </a:r>
            <a:r>
              <a:rPr lang="en-US" altLang="ko-KR" dirty="0" smtClean="0"/>
              <a:t>k = </a:t>
            </a:r>
            <a:r>
              <a:rPr lang="en-US" altLang="ko-KR" dirty="0"/>
              <a:t>10). </a:t>
            </a:r>
            <a:endParaRPr lang="en-US" altLang="ko-KR" dirty="0" smtClean="0"/>
          </a:p>
          <a:p>
            <a:pPr lvl="1">
              <a:buFont typeface="Arial" pitchFamily="34" charset="0"/>
              <a:buChar char="•"/>
            </a:pPr>
            <a:r>
              <a:rPr lang="en-US" altLang="ko-KR" dirty="0" smtClean="0"/>
              <a:t>The </a:t>
            </a:r>
            <a:r>
              <a:rPr lang="en-US" altLang="ko-KR" dirty="0"/>
              <a:t>function </a:t>
            </a:r>
            <a:r>
              <a:rPr lang="en-US" altLang="ko-KR" i="1" dirty="0"/>
              <a:t>J </a:t>
            </a:r>
            <a:r>
              <a:rPr lang="en-US" altLang="ko-KR" dirty="0" smtClean="0"/>
              <a:t>maximized was mean </a:t>
            </a:r>
            <a:r>
              <a:rPr lang="en-US" altLang="ko-KR" dirty="0"/>
              <a:t>classification accuracy achieved by </a:t>
            </a:r>
            <a:r>
              <a:rPr lang="en-US" altLang="ko-KR" dirty="0" smtClean="0"/>
              <a:t>LDA (10-fold cross-validation)</a:t>
            </a:r>
            <a:endParaRPr lang="en-US" altLang="ko-KR" dirty="0"/>
          </a:p>
          <a:p>
            <a:pPr marL="457200" lvl="1" indent="0">
              <a:buNone/>
            </a:pPr>
            <a:endParaRPr lang="en-US" altLang="ko-KR" sz="1600" dirty="0"/>
          </a:p>
          <a:p>
            <a:pPr lvl="1">
              <a:buFont typeface="Arial" pitchFamily="34" charset="0"/>
              <a:buChar char="•"/>
            </a:pPr>
            <a:endParaRPr lang="en-US" altLang="ko-KR" sz="1600" dirty="0" smtClean="0"/>
          </a:p>
          <a:p>
            <a:pPr lvl="1">
              <a:buFont typeface="Arial" pitchFamily="34" charset="0"/>
              <a:buChar char="•"/>
            </a:pPr>
            <a:endParaRPr lang="en-US" altLang="ko-KR" sz="1600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Methods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173553"/>
              </p:ext>
            </p:extLst>
          </p:nvPr>
        </p:nvGraphicFramePr>
        <p:xfrm>
          <a:off x="1564598" y="1807947"/>
          <a:ext cx="30797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43" name="Equation" r:id="rId3" imgW="203040" imgH="203040" progId="Equation.DSMT4">
                  <p:embed/>
                </p:oleObj>
              </mc:Choice>
              <mc:Fallback>
                <p:oleObj name="Equation" r:id="rId3" imgW="203040" imgH="203040" progId="Equation.DSMT4">
                  <p:embed/>
                  <p:pic>
                    <p:nvPicPr>
                      <p:cNvPr id="0" name="개체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4598" y="1807947"/>
                        <a:ext cx="30797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319276"/>
              </p:ext>
            </p:extLst>
          </p:nvPr>
        </p:nvGraphicFramePr>
        <p:xfrm>
          <a:off x="1961515" y="1793129"/>
          <a:ext cx="2698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44" name="Equation" r:id="rId5" imgW="177480" imgH="190440" progId="Equation.DSMT4">
                  <p:embed/>
                </p:oleObj>
              </mc:Choice>
              <mc:Fallback>
                <p:oleObj name="Equation" r:id="rId5" imgW="177480" imgH="190440" progId="Equation.DSMT4">
                  <p:embed/>
                  <p:pic>
                    <p:nvPicPr>
                      <p:cNvPr id="0" name="개체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1515" y="1793129"/>
                        <a:ext cx="26987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3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0" b="18096"/>
          <a:stretch/>
        </p:blipFill>
        <p:spPr bwMode="auto">
          <a:xfrm>
            <a:off x="3727401" y="1810956"/>
            <a:ext cx="2051801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88"/>
          <a:stretch/>
        </p:blipFill>
        <p:spPr bwMode="auto">
          <a:xfrm>
            <a:off x="6579757" y="2149790"/>
            <a:ext cx="1224905" cy="22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321265"/>
              </p:ext>
            </p:extLst>
          </p:nvPr>
        </p:nvGraphicFramePr>
        <p:xfrm>
          <a:off x="4067944" y="3068960"/>
          <a:ext cx="2698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45" name="Equation" r:id="rId9" imgW="177480" imgH="190440" progId="Equation.DSMT4">
                  <p:embed/>
                </p:oleObj>
              </mc:Choice>
              <mc:Fallback>
                <p:oleObj name="Equation" r:id="rId9" imgW="177480" imgH="190440" progId="Equation.DSMT4">
                  <p:embed/>
                  <p:pic>
                    <p:nvPicPr>
                      <p:cNvPr id="0" name="개체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3068960"/>
                        <a:ext cx="26987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72" name="Picture 1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57"/>
          <a:stretch/>
        </p:blipFill>
        <p:spPr bwMode="auto">
          <a:xfrm>
            <a:off x="2466833" y="3340058"/>
            <a:ext cx="199869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5" name="Picture 29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12"/>
          <a:stretch/>
        </p:blipFill>
        <p:spPr bwMode="auto">
          <a:xfrm>
            <a:off x="2462562" y="4005064"/>
            <a:ext cx="1117278" cy="20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1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289451"/>
          </a:xfrm>
        </p:spPr>
        <p:txBody>
          <a:bodyPr/>
          <a:lstStyle/>
          <a:p>
            <a:pPr>
              <a:buFontTx/>
              <a:buChar char="-"/>
            </a:pPr>
            <a:r>
              <a:rPr lang="en-US" altLang="ko-KR" sz="1800" dirty="0" smtClean="0"/>
              <a:t>To analyze that which electrode positions and frequency bands were used. They have used electrode maps for different tasks. </a:t>
            </a:r>
          </a:p>
          <a:p>
            <a:pPr>
              <a:buFontTx/>
              <a:buChar char="-"/>
            </a:pPr>
            <a:r>
              <a:rPr lang="en-US" altLang="ko-KR" sz="1800" dirty="0" smtClean="0"/>
              <a:t>Cross </a:t>
            </a:r>
            <a:r>
              <a:rPr lang="en-US" altLang="ko-KR" sz="1800" dirty="0"/>
              <a:t>subject electrode </a:t>
            </a:r>
            <a:r>
              <a:rPr lang="en-US" altLang="ko-KR" sz="1800" dirty="0" smtClean="0"/>
              <a:t>frequency(# of counts)</a:t>
            </a:r>
            <a:endParaRPr lang="en-US" altLang="ko-KR" sz="1800" dirty="0" smtClean="0"/>
          </a:p>
          <a:p>
            <a:pPr lvl="1">
              <a:buFont typeface="Arial" pitchFamily="34" charset="0"/>
              <a:buChar char="•"/>
            </a:pPr>
            <a:r>
              <a:rPr lang="en-US" altLang="ko-KR" dirty="0" smtClean="0"/>
              <a:t>electrode </a:t>
            </a:r>
            <a:r>
              <a:rPr lang="en-US" altLang="ko-KR" dirty="0"/>
              <a:t>site was </a:t>
            </a:r>
            <a:r>
              <a:rPr lang="en-US" altLang="ko-KR" dirty="0" smtClean="0"/>
              <a:t>selected multiple </a:t>
            </a:r>
            <a:r>
              <a:rPr lang="en-US" altLang="ko-KR" dirty="0"/>
              <a:t>times during a search based on differing features, </a:t>
            </a:r>
            <a:endParaRPr lang="en-US" altLang="ko-KR" dirty="0" smtClean="0"/>
          </a:p>
          <a:p>
            <a:pPr lvl="1">
              <a:buFont typeface="Arial" pitchFamily="34" charset="0"/>
              <a:buChar char="•"/>
            </a:pPr>
            <a:r>
              <a:rPr lang="en-US" altLang="ko-KR" dirty="0" smtClean="0"/>
              <a:t>i.e</a:t>
            </a:r>
            <a:r>
              <a:rPr lang="en-US" altLang="ko-KR" dirty="0"/>
              <a:t>. </a:t>
            </a:r>
            <a:r>
              <a:rPr lang="en-US" altLang="ko-KR" dirty="0" smtClean="0"/>
              <a:t>a single </a:t>
            </a:r>
            <a:r>
              <a:rPr lang="en-US" altLang="ko-KR" dirty="0"/>
              <a:t>channel selected at differing frequency bands, </a:t>
            </a:r>
            <a:endParaRPr lang="en-US" altLang="ko-KR" dirty="0" smtClean="0"/>
          </a:p>
          <a:p>
            <a:pPr lvl="1">
              <a:buFont typeface="Arial" pitchFamily="34" charset="0"/>
              <a:buChar char="•"/>
            </a:pPr>
            <a:r>
              <a:rPr lang="en-US" altLang="ko-KR" dirty="0" smtClean="0"/>
              <a:t>each instance would </a:t>
            </a:r>
            <a:r>
              <a:rPr lang="en-US" altLang="ko-KR" dirty="0"/>
              <a:t>contribute independently towards an electrode </a:t>
            </a:r>
            <a:r>
              <a:rPr lang="en-US" altLang="ko-KR" dirty="0" smtClean="0"/>
              <a:t>frequency count.</a:t>
            </a:r>
          </a:p>
          <a:p>
            <a:pPr>
              <a:buFontTx/>
              <a:buChar char="-"/>
            </a:pPr>
            <a:r>
              <a:rPr lang="en-US" altLang="ko-KR" sz="1800" dirty="0" smtClean="0"/>
              <a:t>Cross </a:t>
            </a:r>
            <a:r>
              <a:rPr lang="en-US" altLang="ko-KR" sz="1800" dirty="0"/>
              <a:t>subject </a:t>
            </a:r>
            <a:r>
              <a:rPr lang="en-US" altLang="ko-KR" sz="1800" dirty="0" smtClean="0"/>
              <a:t>electrode maps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dirty="0"/>
              <a:t>To </a:t>
            </a:r>
            <a:r>
              <a:rPr lang="en-US" altLang="ko-KR" dirty="0" smtClean="0"/>
              <a:t>visualize </a:t>
            </a:r>
            <a:r>
              <a:rPr lang="en-US" altLang="ko-KR" dirty="0"/>
              <a:t>the distribution of channels selected across </a:t>
            </a:r>
            <a:r>
              <a:rPr lang="en-US" altLang="ko-KR" dirty="0" smtClean="0"/>
              <a:t>subjects gradient </a:t>
            </a:r>
            <a:r>
              <a:rPr lang="en-US" altLang="ko-KR" dirty="0"/>
              <a:t>maps are produced based </a:t>
            </a:r>
            <a:r>
              <a:rPr lang="en-US" altLang="ko-KR" dirty="0" smtClean="0"/>
              <a:t>on </a:t>
            </a:r>
            <a:r>
              <a:rPr lang="en-US" altLang="ko-KR" dirty="0"/>
              <a:t>the frequency count </a:t>
            </a:r>
            <a:r>
              <a:rPr lang="en-US" altLang="ko-KR" dirty="0" smtClean="0"/>
              <a:t>of channels </a:t>
            </a:r>
            <a:r>
              <a:rPr lang="en-US" altLang="ko-KR" dirty="0"/>
              <a:t>selected</a:t>
            </a:r>
            <a:r>
              <a:rPr lang="en-US" altLang="ko-KR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dirty="0"/>
              <a:t>subject group gradient </a:t>
            </a:r>
            <a:r>
              <a:rPr lang="en-US" altLang="ko-KR" dirty="0" smtClean="0"/>
              <a:t>maps of </a:t>
            </a:r>
            <a:r>
              <a:rPr lang="en-US" altLang="ko-KR" dirty="0"/>
              <a:t>selected channels are obtained by </a:t>
            </a:r>
            <a:r>
              <a:rPr lang="en-US" altLang="ko-KR" dirty="0" smtClean="0"/>
              <a:t>smoothing </a:t>
            </a:r>
            <a:r>
              <a:rPr lang="en-US" altLang="ko-KR" dirty="0"/>
              <a:t>frequency </a:t>
            </a:r>
            <a:r>
              <a:rPr lang="en-US" altLang="ko-KR" dirty="0" smtClean="0"/>
              <a:t>counts over </a:t>
            </a:r>
            <a:r>
              <a:rPr lang="en-US" altLang="ko-KR" dirty="0"/>
              <a:t>all channels.</a:t>
            </a:r>
          </a:p>
          <a:p>
            <a:pPr lvl="1">
              <a:buFont typeface="Arial" pitchFamily="34" charset="0"/>
              <a:buChar char="•"/>
            </a:pPr>
            <a:endParaRPr lang="en-US" altLang="ko-KR" dirty="0" smtClean="0"/>
          </a:p>
          <a:p>
            <a:pPr lvl="1">
              <a:buFont typeface="Arial" pitchFamily="34" charset="0"/>
              <a:buChar char="•"/>
            </a:pPr>
            <a:endParaRPr lang="en-US" altLang="ko-KR" dirty="0" smtClean="0"/>
          </a:p>
          <a:p>
            <a:pPr marL="457200" lvl="1" indent="0">
              <a:buNone/>
            </a:pPr>
            <a:endParaRPr lang="en-US" altLang="ko-KR" sz="1600" dirty="0"/>
          </a:p>
          <a:p>
            <a:pPr lvl="1">
              <a:buFont typeface="Arial" pitchFamily="34" charset="0"/>
              <a:buChar char="•"/>
            </a:pPr>
            <a:endParaRPr lang="en-US" altLang="ko-KR" sz="1600" dirty="0" smtClean="0"/>
          </a:p>
          <a:p>
            <a:pPr lvl="1">
              <a:buFont typeface="Arial" pitchFamily="34" charset="0"/>
              <a:buChar char="•"/>
            </a:pPr>
            <a:endParaRPr lang="en-US" altLang="ko-KR" sz="1600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Methods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718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28945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ko-KR" sz="1800" dirty="0" smtClean="0"/>
              <a:t>Localization </a:t>
            </a:r>
            <a:r>
              <a:rPr lang="en-US" altLang="ko-KR" sz="1800" dirty="0"/>
              <a:t>with </a:t>
            </a:r>
            <a:r>
              <a:rPr lang="en-US" altLang="ko-KR" sz="1800" dirty="0" err="1" smtClean="0"/>
              <a:t>sLORETA</a:t>
            </a:r>
            <a:endParaRPr lang="en-US" altLang="ko-KR" sz="1800" dirty="0" smtClean="0"/>
          </a:p>
          <a:p>
            <a:pPr lvl="1">
              <a:buFontTx/>
              <a:buChar char="-"/>
            </a:pPr>
            <a:r>
              <a:rPr lang="en-US" altLang="ko-KR" dirty="0" smtClean="0"/>
              <a:t>To </a:t>
            </a:r>
            <a:r>
              <a:rPr lang="en-US" altLang="ko-KR" dirty="0"/>
              <a:t>obtain </a:t>
            </a:r>
            <a:r>
              <a:rPr lang="en-US" altLang="ko-KR" dirty="0" smtClean="0"/>
              <a:t>localization </a:t>
            </a:r>
            <a:r>
              <a:rPr lang="en-US" altLang="ko-KR" dirty="0"/>
              <a:t>results, we used </a:t>
            </a:r>
            <a:r>
              <a:rPr lang="en-US" altLang="ko-KR" dirty="0" err="1"/>
              <a:t>Standardised</a:t>
            </a:r>
            <a:r>
              <a:rPr lang="en-US" altLang="ko-KR" dirty="0"/>
              <a:t> </a:t>
            </a:r>
            <a:r>
              <a:rPr lang="en-US" altLang="ko-KR" dirty="0" smtClean="0"/>
              <a:t>Low Resolution </a:t>
            </a:r>
            <a:r>
              <a:rPr lang="en-US" altLang="ko-KR" dirty="0"/>
              <a:t>Brain Electromagnetic </a:t>
            </a:r>
            <a:r>
              <a:rPr lang="en-US" altLang="ko-KR" dirty="0" err="1"/>
              <a:t>Tompography</a:t>
            </a:r>
            <a:r>
              <a:rPr lang="en-US" altLang="ko-KR" dirty="0"/>
              <a:t> (</a:t>
            </a:r>
            <a:r>
              <a:rPr lang="en-US" altLang="ko-KR" dirty="0" err="1" smtClean="0"/>
              <a:t>sLORETA</a:t>
            </a:r>
            <a:r>
              <a:rPr lang="en-US" altLang="ko-KR" dirty="0" smtClean="0"/>
              <a:t>) </a:t>
            </a:r>
            <a:r>
              <a:rPr lang="en-US" altLang="ko-KR" sz="1600" i="1" dirty="0" smtClean="0"/>
              <a:t>[</a:t>
            </a:r>
            <a:r>
              <a:rPr lang="en-US" altLang="ko-KR" sz="1600" i="1" dirty="0" err="1" smtClean="0"/>
              <a:t>Pascual-Marqui</a:t>
            </a:r>
            <a:r>
              <a:rPr lang="en-US" altLang="ko-KR" sz="1600" i="1" dirty="0"/>
              <a:t>, </a:t>
            </a:r>
            <a:r>
              <a:rPr lang="en-US" altLang="ko-KR" sz="1600" i="1" dirty="0" smtClean="0"/>
              <a:t>2002]</a:t>
            </a:r>
            <a:r>
              <a:rPr lang="en-US" altLang="ko-KR" i="1" dirty="0" smtClean="0"/>
              <a:t>.</a:t>
            </a:r>
          </a:p>
          <a:p>
            <a:pPr lvl="1">
              <a:buFontTx/>
              <a:buChar char="-"/>
            </a:pPr>
            <a:r>
              <a:rPr lang="en-US" altLang="ko-KR" dirty="0" err="1" smtClean="0"/>
              <a:t>sLORETA</a:t>
            </a:r>
            <a:r>
              <a:rPr lang="en-US" altLang="ko-KR" dirty="0" smtClean="0"/>
              <a:t> is a linear method of computing a statistical map from EEG data which indicates the </a:t>
            </a:r>
            <a:r>
              <a:rPr lang="en-US" altLang="ko-KR" dirty="0" smtClean="0">
                <a:solidFill>
                  <a:srgbClr val="FF0000"/>
                </a:solidFill>
              </a:rPr>
              <a:t>location of underlying source </a:t>
            </a:r>
            <a:r>
              <a:rPr lang="en-US" altLang="ko-KR" dirty="0" smtClean="0"/>
              <a:t>processes with less error.</a:t>
            </a:r>
          </a:p>
          <a:p>
            <a:pPr lvl="1">
              <a:buFontTx/>
              <a:buChar char="-"/>
            </a:pPr>
            <a:r>
              <a:rPr lang="en-US" altLang="ko-KR" dirty="0"/>
              <a:t>Underlying sources </a:t>
            </a:r>
            <a:r>
              <a:rPr lang="en-US" altLang="ko-KR" dirty="0" smtClean="0"/>
              <a:t>providing spatial </a:t>
            </a:r>
            <a:r>
              <a:rPr lang="en-US" altLang="ko-KR" dirty="0"/>
              <a:t>activation with closest </a:t>
            </a:r>
            <a:r>
              <a:rPr lang="en-US" altLang="ko-KR" dirty="0" smtClean="0"/>
              <a:t>correspondence </a:t>
            </a:r>
            <a:r>
              <a:rPr lang="en-US" altLang="ko-KR" dirty="0"/>
              <a:t>to electrodes </a:t>
            </a:r>
            <a:r>
              <a:rPr lang="en-US" altLang="ko-KR" dirty="0" smtClean="0"/>
              <a:t>selected through </a:t>
            </a:r>
            <a:r>
              <a:rPr lang="en-US" altLang="ko-KR" dirty="0"/>
              <a:t>feature selection were selected.</a:t>
            </a:r>
          </a:p>
          <a:p>
            <a:pPr marL="457200" lvl="1" indent="0">
              <a:buNone/>
            </a:pPr>
            <a:endParaRPr lang="en-US" altLang="ko-KR" sz="1600" dirty="0"/>
          </a:p>
          <a:p>
            <a:pPr lvl="1">
              <a:buFont typeface="Arial" pitchFamily="34" charset="0"/>
              <a:buChar char="•"/>
            </a:pPr>
            <a:endParaRPr lang="en-US" altLang="ko-KR" sz="1600" dirty="0" smtClean="0"/>
          </a:p>
          <a:p>
            <a:pPr lvl="1">
              <a:buFont typeface="Arial" pitchFamily="34" charset="0"/>
              <a:buChar char="•"/>
            </a:pPr>
            <a:endParaRPr lang="en-US" altLang="ko-KR" sz="1600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Methods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pic>
        <p:nvPicPr>
          <p:cNvPr id="5" name="Picture 4" descr="http://ars.els-cdn.com/content/image/1-s2.0-S105381190500563X-gr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01008"/>
            <a:ext cx="2850540" cy="276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75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28945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ko-KR" sz="1800" dirty="0"/>
              <a:t>Classification results derived through cross subject </a:t>
            </a:r>
            <a:r>
              <a:rPr lang="en-US" altLang="ko-KR" sz="1800" dirty="0" smtClean="0"/>
              <a:t>electrode selection </a:t>
            </a:r>
            <a:r>
              <a:rPr lang="en-US" altLang="ko-KR" sz="1800" dirty="0"/>
              <a:t>are presented in parallel with source </a:t>
            </a:r>
            <a:r>
              <a:rPr lang="en-US" altLang="ko-KR" sz="1800" dirty="0" smtClean="0"/>
              <a:t>localization </a:t>
            </a:r>
            <a:r>
              <a:rPr lang="en-US" altLang="ko-KR" sz="1800" dirty="0"/>
              <a:t>results</a:t>
            </a:r>
            <a:r>
              <a:rPr lang="en-US" altLang="ko-KR" sz="18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800" dirty="0"/>
              <a:t>Based on activations derived from </a:t>
            </a:r>
            <a:r>
              <a:rPr lang="en-US" altLang="ko-KR" sz="1800" dirty="0" smtClean="0"/>
              <a:t>localization </a:t>
            </a:r>
            <a:r>
              <a:rPr lang="en-US" altLang="ko-KR" sz="1800" dirty="0"/>
              <a:t>results we </a:t>
            </a:r>
            <a:r>
              <a:rPr lang="en-US" altLang="ko-KR" sz="1800" dirty="0" smtClean="0"/>
              <a:t>obtain closest </a:t>
            </a:r>
            <a:r>
              <a:rPr lang="en-US" altLang="ko-KR" sz="1800" dirty="0"/>
              <a:t>match </a:t>
            </a:r>
            <a:r>
              <a:rPr lang="en-US" altLang="ko-KR" sz="1800" dirty="0" err="1"/>
              <a:t>Brodmann</a:t>
            </a:r>
            <a:r>
              <a:rPr lang="en-US" altLang="ko-KR" sz="1800" dirty="0"/>
              <a:t> area and attempt to identify neural </a:t>
            </a:r>
            <a:r>
              <a:rPr lang="en-US" altLang="ko-KR" sz="1800" dirty="0" smtClean="0"/>
              <a:t>structures</a:t>
            </a:r>
          </a:p>
          <a:p>
            <a:pPr>
              <a:buFont typeface="+mj-lt"/>
              <a:buAutoNum type="arabicPeriod"/>
            </a:pPr>
            <a:r>
              <a:rPr lang="en-US" altLang="ko-KR" sz="1800" dirty="0"/>
              <a:t>Motor imagery (left hand</a:t>
            </a:r>
            <a:r>
              <a:rPr lang="en-US" altLang="ko-KR" sz="1800" dirty="0" smtClean="0"/>
              <a:t>)</a:t>
            </a:r>
          </a:p>
          <a:p>
            <a:pPr>
              <a:buFont typeface="+mj-lt"/>
              <a:buAutoNum type="arabicPeriod"/>
            </a:pPr>
            <a:endParaRPr lang="en-US" altLang="ko-KR" sz="1800" dirty="0"/>
          </a:p>
          <a:p>
            <a:pPr>
              <a:buFont typeface="+mj-lt"/>
              <a:buAutoNum type="arabicPeriod"/>
            </a:pPr>
            <a:endParaRPr lang="en-US" altLang="ko-KR" sz="1800" dirty="0" smtClean="0"/>
          </a:p>
          <a:p>
            <a:pPr>
              <a:buFont typeface="+mj-lt"/>
              <a:buAutoNum type="arabicPeriod"/>
            </a:pPr>
            <a:endParaRPr lang="en-US" altLang="ko-KR" sz="1800" dirty="0"/>
          </a:p>
          <a:p>
            <a:pPr>
              <a:buFont typeface="+mj-lt"/>
              <a:buAutoNum type="arabicPeriod"/>
            </a:pPr>
            <a:endParaRPr lang="en-US" altLang="ko-KR" sz="1800" dirty="0" smtClean="0"/>
          </a:p>
          <a:p>
            <a:pPr>
              <a:buFont typeface="+mj-lt"/>
              <a:buAutoNum type="arabicPeriod"/>
            </a:pPr>
            <a:endParaRPr lang="en-US" altLang="ko-KR" sz="1800" dirty="0"/>
          </a:p>
          <a:p>
            <a:pPr>
              <a:buFont typeface="+mj-lt"/>
              <a:buAutoNum type="arabicPeriod"/>
            </a:pPr>
            <a:endParaRPr lang="en-US" altLang="ko-KR" sz="1800" dirty="0" smtClean="0"/>
          </a:p>
          <a:p>
            <a:pPr>
              <a:buFont typeface="+mj-lt"/>
              <a:buAutoNum type="arabicPeriod"/>
            </a:pPr>
            <a:endParaRPr lang="en-US" altLang="ko-KR" sz="1800" dirty="0"/>
          </a:p>
          <a:p>
            <a:pPr>
              <a:buFont typeface="+mj-lt"/>
              <a:buAutoNum type="arabicPeriod"/>
            </a:pPr>
            <a:endParaRPr lang="en-US" altLang="ko-KR" sz="1800" dirty="0" smtClean="0"/>
          </a:p>
          <a:p>
            <a:pPr marL="457200" lvl="1" indent="0">
              <a:buNone/>
            </a:pPr>
            <a:endParaRPr lang="en-US" altLang="ko-KR" sz="1600" dirty="0" smtClean="0"/>
          </a:p>
          <a:p>
            <a:pPr marL="457200" lvl="1" indent="0">
              <a:buNone/>
            </a:pPr>
            <a:r>
              <a:rPr lang="en-US" altLang="ko-KR" sz="1600" dirty="0" smtClean="0"/>
              <a:t>- Table </a:t>
            </a:r>
            <a:r>
              <a:rPr lang="en-US" altLang="ko-KR" sz="1600" dirty="0"/>
              <a:t>1 shows the frequency of channels </a:t>
            </a:r>
            <a:r>
              <a:rPr lang="en-US" altLang="ko-KR" sz="1600" dirty="0" smtClean="0"/>
              <a:t>utilized </a:t>
            </a:r>
            <a:r>
              <a:rPr lang="en-US" altLang="ko-KR" sz="1600" dirty="0"/>
              <a:t>in </a:t>
            </a:r>
            <a:r>
              <a:rPr lang="en-US" altLang="ko-KR" sz="1600" dirty="0" smtClean="0"/>
              <a:t>discrimination of </a:t>
            </a:r>
            <a:r>
              <a:rPr lang="en-US" altLang="ko-KR" sz="1600" dirty="0"/>
              <a:t>motor imagery of the left hand from idle </a:t>
            </a:r>
            <a:r>
              <a:rPr lang="en-US" altLang="ko-KR" sz="1600" dirty="0" smtClean="0"/>
              <a:t>activity</a:t>
            </a:r>
          </a:p>
          <a:p>
            <a:pPr lvl="1">
              <a:buFont typeface="Arial" pitchFamily="34" charset="0"/>
              <a:buChar char="•"/>
            </a:pPr>
            <a:endParaRPr lang="en-US" altLang="ko-KR" sz="1600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Results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80" y="2420888"/>
            <a:ext cx="85344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6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28945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US" altLang="ko-KR" sz="1800" dirty="0"/>
          </a:p>
          <a:p>
            <a:pPr lvl="1">
              <a:buFont typeface="Arial" pitchFamily="34" charset="0"/>
              <a:buChar char="•"/>
            </a:pPr>
            <a:endParaRPr lang="en-US" altLang="ko-KR" sz="1600" dirty="0" smtClean="0"/>
          </a:p>
          <a:p>
            <a:pPr lvl="1">
              <a:buFont typeface="Arial" pitchFamily="34" charset="0"/>
              <a:buChar char="•"/>
            </a:pPr>
            <a:endParaRPr lang="en-US" altLang="ko-KR" sz="1600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Results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6868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내용 개체 틀 1"/>
          <p:cNvSpPr txBox="1">
            <a:spLocks/>
          </p:cNvSpPr>
          <p:nvPr/>
        </p:nvSpPr>
        <p:spPr>
          <a:xfrm>
            <a:off x="547936" y="3035846"/>
            <a:ext cx="8229600" cy="31707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ts val="500"/>
              </a:spcBef>
              <a:spcAft>
                <a:spcPts val="500"/>
              </a:spcAft>
              <a:buClrTx/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ko-KR" sz="1800" dirty="0"/>
              <a:t>Fig. 3(a) and (</a:t>
            </a:r>
            <a:r>
              <a:rPr lang="en-US" altLang="ko-KR" sz="1800" dirty="0" smtClean="0"/>
              <a:t>b) shows </a:t>
            </a:r>
            <a:r>
              <a:rPr lang="en-US" altLang="ko-KR" sz="1800" dirty="0"/>
              <a:t>gradient maps, obtained using band power and </a:t>
            </a:r>
            <a:r>
              <a:rPr lang="en-US" altLang="ko-KR" sz="1800" dirty="0" smtClean="0"/>
              <a:t>reflection coefficients based </a:t>
            </a:r>
            <a:r>
              <a:rPr lang="en-US" altLang="ko-KR" sz="1800" dirty="0"/>
              <a:t>on the values outlined in Table </a:t>
            </a:r>
            <a:r>
              <a:rPr lang="en-US" altLang="ko-KR" sz="1800" dirty="0" smtClean="0"/>
              <a:t>1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800" dirty="0"/>
              <a:t>For both feature </a:t>
            </a:r>
            <a:r>
              <a:rPr lang="en-US" altLang="ko-KR" sz="1800" dirty="0" smtClean="0"/>
              <a:t>representations electrode </a:t>
            </a:r>
            <a:r>
              <a:rPr lang="en-US" altLang="ko-KR" sz="1800" dirty="0"/>
              <a:t>C4 achieves the highest frequency </a:t>
            </a:r>
            <a:r>
              <a:rPr lang="en-US" altLang="ko-KR" sz="1800" dirty="0" smtClean="0"/>
              <a:t>value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800" dirty="0" smtClean="0"/>
              <a:t>Fig</a:t>
            </a:r>
            <a:r>
              <a:rPr lang="en-US" altLang="ko-KR" sz="1800" dirty="0"/>
              <a:t>. 3(c)–(e) shows </a:t>
            </a:r>
            <a:r>
              <a:rPr lang="en-US" altLang="ko-KR" sz="1800" dirty="0" smtClean="0"/>
              <a:t>localization </a:t>
            </a:r>
            <a:r>
              <a:rPr lang="en-US" altLang="ko-KR" sz="1800" dirty="0"/>
              <a:t>results with activation </a:t>
            </a:r>
            <a:r>
              <a:rPr lang="en-US" altLang="ko-KR" sz="1800" dirty="0" smtClean="0"/>
              <a:t>most similar </a:t>
            </a:r>
            <a:r>
              <a:rPr lang="en-US" altLang="ko-KR" sz="1800" dirty="0"/>
              <a:t>to activity displayed in gradient maps</a:t>
            </a:r>
            <a:r>
              <a:rPr lang="en-US" altLang="ko-KR" sz="18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800" dirty="0"/>
              <a:t>The closest </a:t>
            </a:r>
            <a:r>
              <a:rPr lang="en-US" altLang="ko-KR" sz="1800" dirty="0" smtClean="0"/>
              <a:t>match </a:t>
            </a:r>
            <a:r>
              <a:rPr lang="en-US" altLang="ko-KR" sz="1800" dirty="0" err="1" smtClean="0"/>
              <a:t>Brodmann</a:t>
            </a:r>
            <a:r>
              <a:rPr lang="en-US" altLang="ko-KR" sz="1800" dirty="0" smtClean="0"/>
              <a:t> </a:t>
            </a:r>
            <a:r>
              <a:rPr lang="en-US" altLang="ko-KR" sz="1800" dirty="0"/>
              <a:t>area is BA4, the primary motor cortex, located on </a:t>
            </a:r>
            <a:r>
              <a:rPr lang="en-US" altLang="ko-KR" sz="1800" dirty="0" smtClean="0"/>
              <a:t>the </a:t>
            </a:r>
            <a:r>
              <a:rPr lang="en-US" altLang="ko-KR" sz="1800" dirty="0" err="1" smtClean="0"/>
              <a:t>precentral</a:t>
            </a:r>
            <a:r>
              <a:rPr lang="en-US" altLang="ko-KR" sz="1800" dirty="0" smtClean="0"/>
              <a:t> </a:t>
            </a:r>
            <a:r>
              <a:rPr lang="en-US" altLang="ko-KR" sz="1800" dirty="0" err="1"/>
              <a:t>gyrus</a:t>
            </a:r>
            <a:r>
              <a:rPr lang="en-US" altLang="ko-KR" sz="1800" dirty="0"/>
              <a:t>. </a:t>
            </a:r>
            <a:endParaRPr lang="en-US" altLang="ko-KR" sz="1800" dirty="0" smtClean="0"/>
          </a:p>
          <a:p>
            <a:pPr>
              <a:buFont typeface="Arial" pitchFamily="34" charset="0"/>
              <a:buChar char="•"/>
            </a:pPr>
            <a:r>
              <a:rPr lang="en-US" altLang="ko-KR" sz="1800" dirty="0" smtClean="0"/>
              <a:t>This localization </a:t>
            </a:r>
            <a:r>
              <a:rPr lang="en-US" altLang="ko-KR" sz="1800" dirty="0"/>
              <a:t>activity was found in the </a:t>
            </a:r>
            <a:r>
              <a:rPr lang="en-US" altLang="ko-KR" sz="1800" dirty="0" smtClean="0"/>
              <a:t>upper alpha/mu </a:t>
            </a:r>
            <a:r>
              <a:rPr lang="en-US" altLang="ko-KR" sz="1800" dirty="0"/>
              <a:t>band (10.5–12 Hz</a:t>
            </a:r>
            <a:r>
              <a:rPr lang="en-US" altLang="ko-KR" sz="1800" dirty="0" smtClean="0"/>
              <a:t>)</a:t>
            </a:r>
            <a:endParaRPr lang="en-US" altLang="ko-KR" sz="1600" dirty="0" smtClean="0"/>
          </a:p>
        </p:txBody>
      </p:sp>
    </p:spTree>
    <p:extLst>
      <p:ext uri="{BB962C8B-B14F-4D97-AF65-F5344CB8AC3E}">
        <p14:creationId xmlns:p14="http://schemas.microsoft.com/office/powerpoint/2010/main" val="141289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28945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US" altLang="ko-KR" sz="1800" dirty="0"/>
          </a:p>
          <a:p>
            <a:pPr lvl="1">
              <a:buFont typeface="Arial" pitchFamily="34" charset="0"/>
              <a:buChar char="•"/>
            </a:pPr>
            <a:endParaRPr lang="en-US" altLang="ko-KR" sz="1600" dirty="0" smtClean="0"/>
          </a:p>
          <a:p>
            <a:pPr lvl="1">
              <a:buFont typeface="Arial" pitchFamily="34" charset="0"/>
              <a:buChar char="•"/>
            </a:pPr>
            <a:endParaRPr lang="en-US" altLang="ko-KR" sz="1600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4808" y="202630"/>
            <a:ext cx="8229600" cy="634082"/>
          </a:xfrm>
        </p:spPr>
        <p:txBody>
          <a:bodyPr/>
          <a:lstStyle/>
          <a:p>
            <a:r>
              <a:rPr lang="en-US" altLang="ko-KR" dirty="0" smtClean="0"/>
              <a:t>Results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6" name="내용 개체 틀 1"/>
          <p:cNvSpPr txBox="1">
            <a:spLocks/>
          </p:cNvSpPr>
          <p:nvPr/>
        </p:nvSpPr>
        <p:spPr>
          <a:xfrm>
            <a:off x="547936" y="5836021"/>
            <a:ext cx="8229600" cy="6173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ts val="500"/>
              </a:spcBef>
              <a:spcAft>
                <a:spcPts val="500"/>
              </a:spcAft>
              <a:buClrTx/>
              <a:buFontTx/>
              <a:buBlip>
                <a:blip r:embed="rId2"/>
              </a:buBlip>
              <a:defRPr sz="2000" b="0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ko-KR" sz="1800" dirty="0"/>
              <a:t>A </a:t>
            </a:r>
            <a:r>
              <a:rPr lang="en-US" altLang="ko-KR" sz="1800" dirty="0" err="1"/>
              <a:t>Brodmann</a:t>
            </a:r>
            <a:r>
              <a:rPr lang="en-US" altLang="ko-KR" sz="1800" dirty="0"/>
              <a:t> area is a region of the cerebral cortex defined based on its </a:t>
            </a:r>
            <a:r>
              <a:rPr lang="en-US" altLang="ko-KR" sz="1800" dirty="0" err="1" smtClean="0"/>
              <a:t>cytoarchitectonics</a:t>
            </a:r>
            <a:r>
              <a:rPr lang="en-US" altLang="ko-KR" sz="1800" dirty="0" smtClean="0"/>
              <a:t>(</a:t>
            </a:r>
            <a:r>
              <a:rPr lang="ko-KR" altLang="en-US" sz="1800" dirty="0" smtClean="0">
                <a:latin typeface="+mn-ea"/>
                <a:ea typeface="+mn-ea"/>
              </a:rPr>
              <a:t>세포구축</a:t>
            </a:r>
            <a:r>
              <a:rPr lang="en-US" altLang="ko-KR" sz="1800" dirty="0" smtClean="0"/>
              <a:t>), </a:t>
            </a:r>
            <a:r>
              <a:rPr lang="en-US" altLang="ko-KR" sz="1800" dirty="0"/>
              <a:t>or structure and organization of </a:t>
            </a:r>
            <a:r>
              <a:rPr lang="en-US" altLang="ko-KR" sz="1800" dirty="0" smtClean="0"/>
              <a:t>neurons.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6" b="7142"/>
          <a:stretch/>
        </p:blipFill>
        <p:spPr bwMode="auto">
          <a:xfrm>
            <a:off x="1691680" y="476672"/>
            <a:ext cx="3834168" cy="254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38225"/>
            <a:ext cx="30670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292080" y="611396"/>
            <a:ext cx="33987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굴림" pitchFamily="50" charset="-127"/>
                <a:cs typeface="Arial" pitchFamily="34" charset="0"/>
              </a:rPr>
              <a:t>Functional Areas of the Brain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"/>
          <a:stretch/>
        </p:blipFill>
        <p:spPr bwMode="auto">
          <a:xfrm>
            <a:off x="1725980" y="3051429"/>
            <a:ext cx="3422084" cy="282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68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1184995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1800" dirty="0" smtClean="0"/>
              <a:t>2. Motor </a:t>
            </a:r>
            <a:r>
              <a:rPr lang="en-US" altLang="ko-KR" sz="1800" dirty="0"/>
              <a:t>imagery </a:t>
            </a:r>
            <a:r>
              <a:rPr lang="en-US" altLang="ko-KR" sz="1800" dirty="0" smtClean="0"/>
              <a:t>(right </a:t>
            </a:r>
            <a:r>
              <a:rPr lang="en-US" altLang="ko-KR" sz="1800" dirty="0"/>
              <a:t>hand)</a:t>
            </a:r>
          </a:p>
          <a:p>
            <a:pPr>
              <a:buFont typeface="+mj-lt"/>
              <a:buAutoNum type="arabicPeriod"/>
            </a:pPr>
            <a:endParaRPr lang="en-US" altLang="ko-KR" sz="1800" dirty="0"/>
          </a:p>
          <a:p>
            <a:pPr>
              <a:buFont typeface="+mj-lt"/>
              <a:buAutoNum type="arabicPeriod"/>
            </a:pPr>
            <a:endParaRPr lang="en-US" altLang="ko-KR" sz="1800" dirty="0" smtClean="0"/>
          </a:p>
          <a:p>
            <a:pPr>
              <a:buFont typeface="+mj-lt"/>
              <a:buAutoNum type="arabicPeriod"/>
            </a:pPr>
            <a:endParaRPr lang="en-US" altLang="ko-KR" sz="1800" dirty="0"/>
          </a:p>
          <a:p>
            <a:pPr>
              <a:buFont typeface="+mj-lt"/>
              <a:buAutoNum type="arabicPeriod"/>
            </a:pPr>
            <a:endParaRPr lang="en-US" altLang="ko-KR" sz="1800" dirty="0" smtClean="0"/>
          </a:p>
          <a:p>
            <a:pPr>
              <a:buFont typeface="+mj-lt"/>
              <a:buAutoNum type="arabicPeriod"/>
            </a:pPr>
            <a:endParaRPr lang="en-US" altLang="ko-KR" sz="1800" dirty="0"/>
          </a:p>
          <a:p>
            <a:pPr>
              <a:buFont typeface="+mj-lt"/>
              <a:buAutoNum type="arabicPeriod"/>
            </a:pPr>
            <a:endParaRPr lang="en-US" altLang="ko-KR" sz="1800" dirty="0" smtClean="0"/>
          </a:p>
          <a:p>
            <a:pPr>
              <a:buFont typeface="+mj-lt"/>
              <a:buAutoNum type="arabicPeriod"/>
            </a:pPr>
            <a:endParaRPr lang="en-US" altLang="ko-KR" sz="1800" dirty="0"/>
          </a:p>
          <a:p>
            <a:pPr>
              <a:buFont typeface="+mj-lt"/>
              <a:buAutoNum type="arabicPeriod"/>
            </a:pPr>
            <a:endParaRPr lang="en-US" altLang="ko-KR" sz="1800" dirty="0" smtClean="0"/>
          </a:p>
          <a:p>
            <a:pPr>
              <a:buFont typeface="+mj-lt"/>
              <a:buAutoNum type="arabicPeriod"/>
            </a:pPr>
            <a:endParaRPr lang="en-US" altLang="ko-KR" sz="1800" dirty="0"/>
          </a:p>
          <a:p>
            <a:pPr>
              <a:buFont typeface="+mj-lt"/>
              <a:buAutoNum type="arabicPeriod"/>
            </a:pPr>
            <a:endParaRPr lang="en-US" altLang="ko-KR" sz="1800" dirty="0" smtClean="0"/>
          </a:p>
          <a:p>
            <a:pPr marL="457200" lvl="1" indent="0">
              <a:buNone/>
            </a:pPr>
            <a:r>
              <a:rPr lang="en-US" altLang="ko-KR" sz="1600" dirty="0" smtClean="0"/>
              <a:t>- Table 2 </a:t>
            </a:r>
            <a:r>
              <a:rPr lang="en-US" altLang="ko-KR" sz="1600" dirty="0"/>
              <a:t>shows the frequency of channels </a:t>
            </a:r>
            <a:r>
              <a:rPr lang="en-US" altLang="ko-KR" sz="1600" dirty="0" smtClean="0"/>
              <a:t>utilized </a:t>
            </a:r>
            <a:r>
              <a:rPr lang="en-US" altLang="ko-KR" sz="1600" dirty="0"/>
              <a:t>in </a:t>
            </a:r>
            <a:r>
              <a:rPr lang="en-US" altLang="ko-KR" sz="1600" dirty="0" smtClean="0"/>
              <a:t>discrimination of </a:t>
            </a:r>
            <a:r>
              <a:rPr lang="en-US" altLang="ko-KR" sz="1600" dirty="0"/>
              <a:t>motor imagery of the </a:t>
            </a:r>
            <a:r>
              <a:rPr lang="en-US" altLang="ko-KR" sz="1600" dirty="0" smtClean="0"/>
              <a:t>righ</a:t>
            </a:r>
            <a:r>
              <a:rPr lang="en-US" altLang="ko-KR" sz="1600" dirty="0" smtClean="0"/>
              <a:t>t </a:t>
            </a:r>
            <a:r>
              <a:rPr lang="en-US" altLang="ko-KR" sz="1600" dirty="0"/>
              <a:t>hand from idle </a:t>
            </a:r>
            <a:r>
              <a:rPr lang="en-US" altLang="ko-KR" sz="1600" dirty="0" smtClean="0"/>
              <a:t>activity</a:t>
            </a:r>
          </a:p>
          <a:p>
            <a:pPr lvl="1">
              <a:buFont typeface="Arial" pitchFamily="34" charset="0"/>
              <a:buChar char="•"/>
            </a:pPr>
            <a:endParaRPr lang="en-US" altLang="ko-KR" sz="1600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Results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" y="1344629"/>
            <a:ext cx="85629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57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28945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US" altLang="ko-KR" sz="1800" dirty="0"/>
          </a:p>
          <a:p>
            <a:pPr lvl="1">
              <a:buFont typeface="Arial" pitchFamily="34" charset="0"/>
              <a:buChar char="•"/>
            </a:pPr>
            <a:endParaRPr lang="en-US" altLang="ko-KR" sz="1600" dirty="0" smtClean="0"/>
          </a:p>
          <a:p>
            <a:pPr lvl="1">
              <a:buFont typeface="Arial" pitchFamily="34" charset="0"/>
              <a:buChar char="•"/>
            </a:pPr>
            <a:endParaRPr lang="en-US" altLang="ko-KR" sz="1600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Results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6" name="내용 개체 틀 1"/>
          <p:cNvSpPr txBox="1">
            <a:spLocks/>
          </p:cNvSpPr>
          <p:nvPr/>
        </p:nvSpPr>
        <p:spPr>
          <a:xfrm>
            <a:off x="547936" y="3035846"/>
            <a:ext cx="8229600" cy="31707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ts val="500"/>
              </a:spcBef>
              <a:spcAft>
                <a:spcPts val="500"/>
              </a:spcAft>
              <a:buClrTx/>
              <a:buFontTx/>
              <a:buBlip>
                <a:blip r:embed="rId2"/>
              </a:buBlip>
              <a:defRPr sz="2000" b="0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ko-KR" sz="1800" dirty="0"/>
              <a:t>Fig. 4</a:t>
            </a:r>
            <a:r>
              <a:rPr lang="en-US" altLang="ko-KR" sz="1800" dirty="0" smtClean="0"/>
              <a:t>(a</a:t>
            </a:r>
            <a:r>
              <a:rPr lang="en-US" altLang="ko-KR" sz="1800" dirty="0"/>
              <a:t>) and (</a:t>
            </a:r>
            <a:r>
              <a:rPr lang="en-US" altLang="ko-KR" sz="1800" dirty="0" smtClean="0"/>
              <a:t>b) shows </a:t>
            </a:r>
            <a:r>
              <a:rPr lang="en-US" altLang="ko-KR" sz="1800" dirty="0"/>
              <a:t>gradient maps, obtained using band power and </a:t>
            </a:r>
            <a:r>
              <a:rPr lang="en-US" altLang="ko-KR" sz="1800" dirty="0" smtClean="0"/>
              <a:t>reflection coefficients based </a:t>
            </a:r>
            <a:r>
              <a:rPr lang="en-US" altLang="ko-KR" sz="1800" dirty="0"/>
              <a:t>on the values outlined in Table </a:t>
            </a:r>
            <a:r>
              <a:rPr lang="en-US" altLang="ko-KR" sz="1800" dirty="0" smtClean="0"/>
              <a:t>2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800" dirty="0"/>
              <a:t>For both feature representations electrode </a:t>
            </a:r>
            <a:r>
              <a:rPr lang="en-US" altLang="ko-KR" sz="1800" dirty="0" smtClean="0"/>
              <a:t>CP3(near the C3) </a:t>
            </a:r>
            <a:r>
              <a:rPr lang="en-US" altLang="ko-KR" sz="1800" dirty="0"/>
              <a:t>achieves the highest frequency </a:t>
            </a:r>
            <a:r>
              <a:rPr lang="en-US" altLang="ko-KR" sz="1800" dirty="0" smtClean="0"/>
              <a:t>value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800" dirty="0" smtClean="0"/>
              <a:t>Fig</a:t>
            </a:r>
            <a:r>
              <a:rPr lang="en-US" altLang="ko-KR" sz="1800" dirty="0"/>
              <a:t>. </a:t>
            </a:r>
            <a:r>
              <a:rPr lang="en-US" altLang="ko-KR" sz="1800" dirty="0" smtClean="0"/>
              <a:t>4(c</a:t>
            </a:r>
            <a:r>
              <a:rPr lang="en-US" altLang="ko-KR" sz="1800" dirty="0"/>
              <a:t>)–(e) shows </a:t>
            </a:r>
            <a:r>
              <a:rPr lang="en-US" altLang="ko-KR" sz="1800" dirty="0" smtClean="0"/>
              <a:t>localization </a:t>
            </a:r>
            <a:r>
              <a:rPr lang="en-US" altLang="ko-KR" sz="1800" dirty="0"/>
              <a:t>results with activation </a:t>
            </a:r>
            <a:r>
              <a:rPr lang="en-US" altLang="ko-KR" sz="1800" dirty="0" smtClean="0"/>
              <a:t>most similar </a:t>
            </a:r>
            <a:r>
              <a:rPr lang="en-US" altLang="ko-KR" sz="1800" dirty="0"/>
              <a:t>to activity displayed in gradient </a:t>
            </a:r>
            <a:r>
              <a:rPr lang="en-US" altLang="ko-KR" sz="1800" dirty="0" smtClean="0"/>
              <a:t>maps (a) and(b).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800" dirty="0" smtClean="0"/>
              <a:t>The </a:t>
            </a:r>
            <a:r>
              <a:rPr lang="en-US" altLang="ko-KR" sz="1800" dirty="0"/>
              <a:t>closest </a:t>
            </a:r>
            <a:r>
              <a:rPr lang="en-US" altLang="ko-KR" sz="1800" dirty="0" smtClean="0"/>
              <a:t>match </a:t>
            </a:r>
            <a:r>
              <a:rPr lang="en-US" altLang="ko-KR" sz="1800" dirty="0" err="1" smtClean="0"/>
              <a:t>Brodmann</a:t>
            </a:r>
            <a:r>
              <a:rPr lang="en-US" altLang="ko-KR" sz="1800" dirty="0" smtClean="0"/>
              <a:t> </a:t>
            </a:r>
            <a:r>
              <a:rPr lang="en-US" altLang="ko-KR" sz="1800" dirty="0"/>
              <a:t>area is BA3 located on the primary </a:t>
            </a:r>
            <a:r>
              <a:rPr lang="en-US" altLang="ko-KR" sz="1800" dirty="0" smtClean="0"/>
              <a:t>somatosensory cortex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800" dirty="0" smtClean="0"/>
              <a:t>This localization </a:t>
            </a:r>
            <a:r>
              <a:rPr lang="en-US" altLang="ko-KR" sz="1800" dirty="0"/>
              <a:t>activity was found in the </a:t>
            </a:r>
            <a:r>
              <a:rPr lang="en-US" altLang="ko-KR" sz="1800" dirty="0" smtClean="0"/>
              <a:t>upper alpha/mu </a:t>
            </a:r>
            <a:r>
              <a:rPr lang="en-US" altLang="ko-KR" sz="1800" dirty="0"/>
              <a:t>band (10.5–12 Hz</a:t>
            </a:r>
            <a:r>
              <a:rPr lang="en-US" altLang="ko-KR" sz="1800" dirty="0" smtClean="0"/>
              <a:t>)</a:t>
            </a:r>
            <a:endParaRPr lang="en-US" altLang="ko-KR" sz="1600" dirty="0" smtClean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30002"/>
            <a:ext cx="86010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45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1329011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1800" dirty="0" smtClean="0"/>
              <a:t>3.  </a:t>
            </a:r>
            <a:r>
              <a:rPr lang="en-US" altLang="ko-KR" sz="1800" dirty="0"/>
              <a:t>Auditory recall</a:t>
            </a:r>
          </a:p>
          <a:p>
            <a:pPr>
              <a:buFont typeface="+mj-lt"/>
              <a:buAutoNum type="arabicPeriod"/>
            </a:pPr>
            <a:endParaRPr lang="en-US" altLang="ko-KR" sz="1800" dirty="0" smtClean="0"/>
          </a:p>
          <a:p>
            <a:pPr>
              <a:buFont typeface="+mj-lt"/>
              <a:buAutoNum type="arabicPeriod"/>
            </a:pPr>
            <a:endParaRPr lang="en-US" altLang="ko-KR" sz="1800" dirty="0"/>
          </a:p>
          <a:p>
            <a:pPr>
              <a:buFont typeface="+mj-lt"/>
              <a:buAutoNum type="arabicPeriod"/>
            </a:pPr>
            <a:endParaRPr lang="en-US" altLang="ko-KR" sz="1800" dirty="0" smtClean="0"/>
          </a:p>
          <a:p>
            <a:pPr>
              <a:buFont typeface="+mj-lt"/>
              <a:buAutoNum type="arabicPeriod"/>
            </a:pPr>
            <a:endParaRPr lang="en-US" altLang="ko-KR" sz="1800" dirty="0"/>
          </a:p>
          <a:p>
            <a:pPr>
              <a:buFont typeface="+mj-lt"/>
              <a:buAutoNum type="arabicPeriod"/>
            </a:pPr>
            <a:endParaRPr lang="en-US" altLang="ko-KR" sz="1800" dirty="0" smtClean="0"/>
          </a:p>
          <a:p>
            <a:pPr>
              <a:buFont typeface="+mj-lt"/>
              <a:buAutoNum type="arabicPeriod"/>
            </a:pPr>
            <a:endParaRPr lang="en-US" altLang="ko-KR" sz="1800" dirty="0"/>
          </a:p>
          <a:p>
            <a:pPr>
              <a:buFont typeface="+mj-lt"/>
              <a:buAutoNum type="arabicPeriod"/>
            </a:pPr>
            <a:endParaRPr lang="en-US" altLang="ko-KR" sz="1800" dirty="0" smtClean="0"/>
          </a:p>
          <a:p>
            <a:pPr>
              <a:buFont typeface="+mj-lt"/>
              <a:buAutoNum type="arabicPeriod"/>
            </a:pPr>
            <a:endParaRPr lang="en-US" altLang="ko-KR" sz="1800" dirty="0"/>
          </a:p>
          <a:p>
            <a:pPr>
              <a:buFont typeface="+mj-lt"/>
              <a:buAutoNum type="arabicPeriod"/>
            </a:pPr>
            <a:endParaRPr lang="en-US" altLang="ko-KR" sz="1800" dirty="0" smtClean="0"/>
          </a:p>
          <a:p>
            <a:pPr>
              <a:buFont typeface="+mj-lt"/>
              <a:buAutoNum type="arabicPeriod"/>
            </a:pPr>
            <a:endParaRPr lang="en-US" altLang="ko-KR" sz="1800" dirty="0"/>
          </a:p>
          <a:p>
            <a:pPr>
              <a:buFont typeface="+mj-lt"/>
              <a:buAutoNum type="arabicPeriod"/>
            </a:pPr>
            <a:endParaRPr lang="en-US" altLang="ko-KR" sz="1800" dirty="0" smtClean="0"/>
          </a:p>
          <a:p>
            <a:pPr marL="457200" lvl="1" indent="0">
              <a:buNone/>
            </a:pPr>
            <a:endParaRPr lang="en-US" altLang="ko-KR" sz="1600" dirty="0" smtClean="0"/>
          </a:p>
          <a:p>
            <a:pPr marL="457200" lvl="1" indent="0">
              <a:buNone/>
            </a:pPr>
            <a:r>
              <a:rPr lang="en-US" altLang="ko-KR" sz="1600" dirty="0"/>
              <a:t>- Table 3 lists the frequency of channels used in the </a:t>
            </a:r>
            <a:r>
              <a:rPr lang="en-US" altLang="ko-KR" sz="1600" dirty="0" smtClean="0"/>
              <a:t>discrimination of </a:t>
            </a:r>
            <a:r>
              <a:rPr lang="en-US" altLang="ko-KR" sz="1600" dirty="0"/>
              <a:t>auditory imagery from idle </a:t>
            </a:r>
            <a:r>
              <a:rPr lang="en-US" altLang="ko-KR" sz="1600" dirty="0" smtClean="0"/>
              <a:t>activity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/>
          <a:lstStyle/>
          <a:p>
            <a:r>
              <a:rPr lang="en-US" altLang="ko-KR" dirty="0" smtClean="0"/>
              <a:t>Results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5" y="1081405"/>
            <a:ext cx="848677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24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28945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US" altLang="ko-KR" sz="1800" dirty="0"/>
          </a:p>
          <a:p>
            <a:pPr lvl="1">
              <a:buFont typeface="Arial" pitchFamily="34" charset="0"/>
              <a:buChar char="•"/>
            </a:pPr>
            <a:endParaRPr lang="en-US" altLang="ko-KR" sz="1600" dirty="0" smtClean="0"/>
          </a:p>
          <a:p>
            <a:pPr lvl="1">
              <a:buFont typeface="Arial" pitchFamily="34" charset="0"/>
              <a:buChar char="•"/>
            </a:pPr>
            <a:endParaRPr lang="en-US" altLang="ko-KR" sz="1600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/>
          <a:lstStyle/>
          <a:p>
            <a:r>
              <a:rPr lang="en-US" altLang="ko-KR" dirty="0" smtClean="0"/>
              <a:t>Results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sp>
        <p:nvSpPr>
          <p:cNvPr id="6" name="내용 개체 틀 1"/>
          <p:cNvSpPr txBox="1">
            <a:spLocks/>
          </p:cNvSpPr>
          <p:nvPr/>
        </p:nvSpPr>
        <p:spPr>
          <a:xfrm>
            <a:off x="547936" y="4178830"/>
            <a:ext cx="8229600" cy="176944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ts val="500"/>
              </a:spcBef>
              <a:spcAft>
                <a:spcPts val="500"/>
              </a:spcAft>
              <a:buClrTx/>
              <a:buFontTx/>
              <a:buBlip>
                <a:blip r:embed="rId2"/>
              </a:buBlip>
              <a:defRPr sz="2000" b="0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ko-KR" sz="1600" dirty="0" smtClean="0"/>
              <a:t>Fig. 5(a), the gradient map based on band power, has greatest density of channels selected around TP8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600" dirty="0" smtClean="0"/>
              <a:t>Fig</a:t>
            </a:r>
            <a:r>
              <a:rPr lang="en-US" altLang="ko-KR" sz="1600" dirty="0"/>
              <a:t>. 5(b), show </a:t>
            </a:r>
            <a:r>
              <a:rPr lang="en-US" altLang="ko-KR" sz="1600" dirty="0" smtClean="0"/>
              <a:t>a primary </a:t>
            </a:r>
            <a:r>
              <a:rPr lang="en-US" altLang="ko-KR" sz="1600" dirty="0"/>
              <a:t>area </a:t>
            </a:r>
            <a:r>
              <a:rPr lang="en-US" altLang="ko-KR" sz="1600" dirty="0" smtClean="0"/>
              <a:t>of main </a:t>
            </a:r>
            <a:r>
              <a:rPr lang="en-US" altLang="ko-KR" sz="1600" dirty="0"/>
              <a:t>density around electrode CP6 with a </a:t>
            </a:r>
            <a:r>
              <a:rPr lang="en-US" altLang="ko-KR" sz="1600" dirty="0" smtClean="0"/>
              <a:t>secondary area </a:t>
            </a:r>
            <a:r>
              <a:rPr lang="en-US" altLang="ko-KR" sz="1600" dirty="0"/>
              <a:t>commonly selected around </a:t>
            </a:r>
            <a:r>
              <a:rPr lang="en-US" altLang="ko-KR" sz="1600" dirty="0" smtClean="0"/>
              <a:t>FP4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600" dirty="0"/>
              <a:t>Fig. 5(c)–(e) has </a:t>
            </a:r>
            <a:r>
              <a:rPr lang="en-US" altLang="ko-KR" sz="1600" dirty="0" smtClean="0"/>
              <a:t>closest match </a:t>
            </a:r>
            <a:r>
              <a:rPr lang="en-US" altLang="ko-KR" sz="1600" dirty="0"/>
              <a:t>in </a:t>
            </a:r>
            <a:r>
              <a:rPr lang="en-US" altLang="ko-KR" sz="1600" dirty="0" err="1"/>
              <a:t>Brodmann</a:t>
            </a:r>
            <a:r>
              <a:rPr lang="en-US" altLang="ko-KR" sz="1600" dirty="0"/>
              <a:t> area 21 located in the middle </a:t>
            </a:r>
            <a:r>
              <a:rPr lang="en-US" altLang="ko-KR" sz="1600" dirty="0" smtClean="0"/>
              <a:t>temporal </a:t>
            </a:r>
            <a:r>
              <a:rPr lang="en-US" altLang="ko-KR" sz="1600" dirty="0" err="1" smtClean="0"/>
              <a:t>gyrus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(high </a:t>
            </a:r>
            <a:r>
              <a:rPr lang="en-US" altLang="ko-KR" sz="1600" dirty="0"/>
              <a:t>beta (21–30 Hz) </a:t>
            </a:r>
            <a:r>
              <a:rPr lang="en-US" altLang="ko-KR" sz="1600" dirty="0" smtClean="0"/>
              <a:t>range).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600" dirty="0"/>
              <a:t>Fig. 5(f)–(h</a:t>
            </a:r>
            <a:r>
              <a:rPr lang="en-US" altLang="ko-KR" sz="1600" dirty="0" smtClean="0"/>
              <a:t>) has </a:t>
            </a:r>
            <a:r>
              <a:rPr lang="en-US" altLang="ko-KR" sz="1600" dirty="0"/>
              <a:t>closest match is </a:t>
            </a:r>
            <a:r>
              <a:rPr lang="en-US" altLang="ko-KR" sz="1600" dirty="0" err="1" smtClean="0"/>
              <a:t>Brodmann</a:t>
            </a:r>
            <a:r>
              <a:rPr lang="en-US" altLang="ko-KR" sz="1600" dirty="0" smtClean="0"/>
              <a:t> area </a:t>
            </a:r>
            <a:r>
              <a:rPr lang="en-US" altLang="ko-KR" sz="1600" dirty="0"/>
              <a:t>9 on the </a:t>
            </a:r>
            <a:r>
              <a:rPr lang="en-US" altLang="ko-KR" sz="1600" dirty="0" err="1"/>
              <a:t>precentral</a:t>
            </a:r>
            <a:r>
              <a:rPr lang="en-US" altLang="ko-KR" sz="1600" dirty="0"/>
              <a:t> </a:t>
            </a:r>
            <a:r>
              <a:rPr lang="en-US" altLang="ko-KR" sz="1600" dirty="0" err="1" smtClean="0"/>
              <a:t>gyrus</a:t>
            </a:r>
            <a:r>
              <a:rPr lang="en-US" altLang="ko-KR" sz="1600" dirty="0" smtClean="0"/>
              <a:t> (lower alpha </a:t>
            </a:r>
            <a:r>
              <a:rPr lang="en-US" altLang="ko-KR" sz="1600" dirty="0"/>
              <a:t>band (8.5–10 Hz</a:t>
            </a:r>
            <a:r>
              <a:rPr lang="en-US" altLang="ko-KR" sz="1600" dirty="0" smtClean="0"/>
              <a:t>)).</a:t>
            </a:r>
          </a:p>
          <a:p>
            <a:pPr>
              <a:buFont typeface="Arial" pitchFamily="34" charset="0"/>
              <a:buChar char="•"/>
            </a:pPr>
            <a:endParaRPr lang="en-US" altLang="ko-KR" sz="1800" dirty="0"/>
          </a:p>
          <a:p>
            <a:pPr>
              <a:buFont typeface="Arial" pitchFamily="34" charset="0"/>
              <a:buChar char="•"/>
            </a:pPr>
            <a:endParaRPr lang="en-US" altLang="ko-KR" sz="1800" dirty="0" smtClean="0"/>
          </a:p>
          <a:p>
            <a:endParaRPr lang="en-US" altLang="ko-KR" sz="1800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"/>
          <a:stretch/>
        </p:blipFill>
        <p:spPr bwMode="auto">
          <a:xfrm>
            <a:off x="1041037" y="692696"/>
            <a:ext cx="7707427" cy="342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76" y="717839"/>
            <a:ext cx="1786328" cy="177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" t="3686" r="6202" b="7142"/>
          <a:stretch/>
        </p:blipFill>
        <p:spPr bwMode="auto">
          <a:xfrm>
            <a:off x="6162103" y="2166345"/>
            <a:ext cx="1964267" cy="147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19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 BCIs, motor and </a:t>
            </a:r>
            <a:r>
              <a:rPr lang="en-US" altLang="ko-KR" dirty="0" smtClean="0"/>
              <a:t>non-motor(</a:t>
            </a:r>
            <a:r>
              <a:rPr lang="en-US" altLang="ko-KR" dirty="0" smtClean="0"/>
              <a:t>e.g., </a:t>
            </a:r>
            <a:r>
              <a:rPr lang="en-US" altLang="ko-KR" dirty="0" smtClean="0"/>
              <a:t>auditory</a:t>
            </a:r>
            <a:r>
              <a:rPr lang="en-US" altLang="ko-KR" dirty="0" smtClean="0"/>
              <a:t>) cognitive states are used.</a:t>
            </a:r>
          </a:p>
          <a:p>
            <a:r>
              <a:rPr lang="en-US" altLang="ko-KR" dirty="0" smtClean="0"/>
              <a:t>To </a:t>
            </a:r>
            <a:r>
              <a:rPr lang="en-US" altLang="ko-KR" dirty="0"/>
              <a:t>provide candidate electrode sites and neurophysiological reference information </a:t>
            </a:r>
            <a:r>
              <a:rPr lang="en-US" altLang="ko-KR" dirty="0" smtClean="0"/>
              <a:t>used </a:t>
            </a:r>
            <a:r>
              <a:rPr lang="en-US" altLang="ko-KR" dirty="0"/>
              <a:t>in brain–computer interfacing </a:t>
            </a:r>
            <a:r>
              <a:rPr lang="en-US" altLang="ko-KR" dirty="0" smtClean="0"/>
              <a:t>research, </a:t>
            </a:r>
            <a:r>
              <a:rPr lang="en-US" altLang="ko-KR" dirty="0"/>
              <a:t>they investigate six cognitive tasks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This is the first study to provide candidate electrode sites for multiple tasks used </a:t>
            </a:r>
            <a:r>
              <a:rPr lang="en-US" altLang="ko-KR" dirty="0" smtClean="0"/>
              <a:t>in brain–computer </a:t>
            </a:r>
            <a:r>
              <a:rPr lang="en-US" altLang="ko-KR" dirty="0"/>
              <a:t>interfacing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Objective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735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904656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1800" dirty="0" smtClean="0"/>
              <a:t>4. Phone imagery</a:t>
            </a:r>
            <a:endParaRPr lang="en-US" altLang="ko-KR" sz="1800" dirty="0"/>
          </a:p>
          <a:p>
            <a:pPr>
              <a:buFont typeface="+mj-lt"/>
              <a:buAutoNum type="arabicPeriod"/>
            </a:pPr>
            <a:endParaRPr lang="en-US" altLang="ko-KR" sz="1800" dirty="0" smtClean="0"/>
          </a:p>
          <a:p>
            <a:pPr>
              <a:buFont typeface="+mj-lt"/>
              <a:buAutoNum type="arabicPeriod"/>
            </a:pPr>
            <a:endParaRPr lang="en-US" altLang="ko-KR" sz="1800" dirty="0"/>
          </a:p>
          <a:p>
            <a:pPr>
              <a:buFont typeface="+mj-lt"/>
              <a:buAutoNum type="arabicPeriod"/>
            </a:pPr>
            <a:endParaRPr lang="en-US" altLang="ko-KR" sz="1800" dirty="0" smtClean="0"/>
          </a:p>
          <a:p>
            <a:pPr>
              <a:buFont typeface="+mj-lt"/>
              <a:buAutoNum type="arabicPeriod"/>
            </a:pPr>
            <a:endParaRPr lang="en-US" altLang="ko-KR" sz="1800" dirty="0"/>
          </a:p>
          <a:p>
            <a:pPr>
              <a:buFont typeface="+mj-lt"/>
              <a:buAutoNum type="arabicPeriod"/>
            </a:pPr>
            <a:endParaRPr lang="en-US" altLang="ko-KR" sz="1800" dirty="0" smtClean="0"/>
          </a:p>
          <a:p>
            <a:pPr>
              <a:buFont typeface="+mj-lt"/>
              <a:buAutoNum type="arabicPeriod"/>
            </a:pPr>
            <a:endParaRPr lang="en-US" altLang="ko-KR" sz="1800" dirty="0"/>
          </a:p>
          <a:p>
            <a:pPr>
              <a:buFont typeface="+mj-lt"/>
              <a:buAutoNum type="arabicPeriod"/>
            </a:pPr>
            <a:endParaRPr lang="en-US" altLang="ko-KR" sz="1800" dirty="0" smtClean="0"/>
          </a:p>
          <a:p>
            <a:pPr>
              <a:buFont typeface="+mj-lt"/>
              <a:buAutoNum type="arabicPeriod"/>
            </a:pPr>
            <a:endParaRPr lang="en-US" altLang="ko-KR" sz="1800" dirty="0"/>
          </a:p>
          <a:p>
            <a:pPr>
              <a:buFont typeface="+mj-lt"/>
              <a:buAutoNum type="arabicPeriod"/>
            </a:pPr>
            <a:endParaRPr lang="en-US" altLang="ko-KR" sz="1800" dirty="0" smtClean="0"/>
          </a:p>
          <a:p>
            <a:pPr>
              <a:buFont typeface="+mj-lt"/>
              <a:buAutoNum type="arabicPeriod"/>
            </a:pPr>
            <a:endParaRPr lang="en-US" altLang="ko-KR" sz="1800" dirty="0"/>
          </a:p>
          <a:p>
            <a:pPr>
              <a:buFont typeface="+mj-lt"/>
              <a:buAutoNum type="arabicPeriod"/>
            </a:pPr>
            <a:endParaRPr lang="en-US" altLang="ko-KR" sz="1800" dirty="0" smtClean="0"/>
          </a:p>
          <a:p>
            <a:pPr marL="457200" lvl="1" indent="0">
              <a:buNone/>
            </a:pPr>
            <a:r>
              <a:rPr lang="en-US" altLang="ko-KR" sz="1600" dirty="0" smtClean="0"/>
              <a:t>- </a:t>
            </a:r>
            <a:r>
              <a:rPr lang="en-US" altLang="ko-KR" sz="1600" dirty="0"/>
              <a:t>Table </a:t>
            </a:r>
            <a:r>
              <a:rPr lang="en-US" altLang="ko-KR" sz="1600" dirty="0" smtClean="0"/>
              <a:t>4 </a:t>
            </a:r>
            <a:r>
              <a:rPr lang="en-US" altLang="ko-KR" sz="1600" dirty="0"/>
              <a:t>lists the frequency of channels used in the </a:t>
            </a:r>
            <a:r>
              <a:rPr lang="en-US" altLang="ko-KR" sz="1600" dirty="0" smtClean="0"/>
              <a:t>discrimination of phone </a:t>
            </a:r>
            <a:r>
              <a:rPr lang="en-US" altLang="ko-KR" sz="1600" dirty="0"/>
              <a:t>imagery from idle </a:t>
            </a:r>
            <a:r>
              <a:rPr lang="en-US" altLang="ko-KR" sz="1600" dirty="0" smtClean="0"/>
              <a:t>activity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/>
          <a:lstStyle/>
          <a:p>
            <a:r>
              <a:rPr lang="en-US" altLang="ko-KR" dirty="0" smtClean="0"/>
              <a:t>Results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340768"/>
            <a:ext cx="83629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88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28945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US" altLang="ko-KR" sz="1800" dirty="0"/>
          </a:p>
          <a:p>
            <a:pPr lvl="1">
              <a:buFont typeface="Arial" pitchFamily="34" charset="0"/>
              <a:buChar char="•"/>
            </a:pPr>
            <a:endParaRPr lang="en-US" altLang="ko-KR" sz="1600" dirty="0" smtClean="0"/>
          </a:p>
          <a:p>
            <a:pPr lvl="1">
              <a:buFont typeface="Arial" pitchFamily="34" charset="0"/>
              <a:buChar char="•"/>
            </a:pPr>
            <a:endParaRPr lang="en-US" altLang="ko-KR" sz="1600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/>
          <a:lstStyle/>
          <a:p>
            <a:r>
              <a:rPr lang="en-US" altLang="ko-KR" dirty="0" smtClean="0"/>
              <a:t>Results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sp>
        <p:nvSpPr>
          <p:cNvPr id="6" name="내용 개체 틀 1"/>
          <p:cNvSpPr txBox="1">
            <a:spLocks/>
          </p:cNvSpPr>
          <p:nvPr/>
        </p:nvSpPr>
        <p:spPr>
          <a:xfrm>
            <a:off x="547936" y="3140968"/>
            <a:ext cx="8229600" cy="299357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ts val="500"/>
              </a:spcBef>
              <a:spcAft>
                <a:spcPts val="500"/>
              </a:spcAft>
              <a:buClrTx/>
              <a:buFontTx/>
              <a:buBlip>
                <a:blip r:embed="rId2"/>
              </a:buBlip>
              <a:defRPr sz="2000" b="0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ko-KR" sz="1800" dirty="0" smtClean="0"/>
              <a:t>Fig</a:t>
            </a:r>
            <a:r>
              <a:rPr lang="en-US" altLang="ko-KR" sz="1800" dirty="0"/>
              <a:t>. 6(a), the gradient map based on band power, has greatest density of channels selected around C6, secondary area surrounding FC5.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800" dirty="0"/>
              <a:t>Fig. 6(b) which has two </a:t>
            </a:r>
            <a:r>
              <a:rPr lang="en-US" altLang="ko-KR" sz="1800" dirty="0" smtClean="0"/>
              <a:t>areas of </a:t>
            </a:r>
            <a:r>
              <a:rPr lang="en-US" altLang="ko-KR" sz="1800" dirty="0"/>
              <a:t>density centered around TP7 and </a:t>
            </a:r>
            <a:r>
              <a:rPr lang="en-US" altLang="ko-KR" sz="1800" dirty="0" smtClean="0"/>
              <a:t>CP6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800" dirty="0"/>
              <a:t>Fig. 6(c)–(e) shows </a:t>
            </a:r>
            <a:r>
              <a:rPr lang="en-US" altLang="ko-KR" sz="1800" dirty="0" smtClean="0"/>
              <a:t>localization </a:t>
            </a:r>
            <a:r>
              <a:rPr lang="en-US" altLang="ko-KR" sz="1800" dirty="0"/>
              <a:t>results which best explain </a:t>
            </a:r>
            <a:r>
              <a:rPr lang="en-US" altLang="ko-KR" sz="1800" dirty="0" smtClean="0"/>
              <a:t>the pattern </a:t>
            </a:r>
            <a:r>
              <a:rPr lang="en-US" altLang="ko-KR" sz="1800" dirty="0"/>
              <a:t>of activation found in gradient maps (Fig. 6(a) and (b</a:t>
            </a:r>
            <a:r>
              <a:rPr lang="en-US" altLang="ko-KR" sz="1800" dirty="0" smtClean="0"/>
              <a:t>)).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800" dirty="0"/>
              <a:t>Closest match </a:t>
            </a:r>
            <a:r>
              <a:rPr lang="en-US" altLang="ko-KR" sz="1800" dirty="0" err="1"/>
              <a:t>Brodmann</a:t>
            </a:r>
            <a:r>
              <a:rPr lang="en-US" altLang="ko-KR" sz="1800" dirty="0"/>
              <a:t> area </a:t>
            </a:r>
            <a:r>
              <a:rPr lang="en-US" altLang="ko-KR" sz="1800" dirty="0" smtClean="0"/>
              <a:t>is </a:t>
            </a:r>
            <a:r>
              <a:rPr lang="en-US" altLang="ko-KR" sz="1800" dirty="0"/>
              <a:t>BA21 located on the middle temporal </a:t>
            </a:r>
            <a:r>
              <a:rPr lang="en-US" altLang="ko-KR" sz="1800" dirty="0" err="1" smtClean="0"/>
              <a:t>gyrus</a:t>
            </a:r>
            <a:r>
              <a:rPr lang="en-US" altLang="ko-KR" sz="1800" dirty="0" smtClean="0"/>
              <a:t> (freq. : mid beta (18.5–21 </a:t>
            </a:r>
            <a:r>
              <a:rPr lang="en-US" altLang="ko-KR" sz="1800" dirty="0"/>
              <a:t>Hz) </a:t>
            </a:r>
            <a:r>
              <a:rPr lang="en-US" altLang="ko-KR" sz="1800" dirty="0" smtClean="0"/>
              <a:t>range). 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800" dirty="0"/>
              <a:t>In comparison to </a:t>
            </a:r>
            <a:r>
              <a:rPr lang="en-US" altLang="ko-KR" sz="1800" dirty="0" smtClean="0"/>
              <a:t>the auditory </a:t>
            </a:r>
            <a:r>
              <a:rPr lang="en-US" altLang="ko-KR" sz="1800" dirty="0"/>
              <a:t>recall </a:t>
            </a:r>
            <a:r>
              <a:rPr lang="en-US" altLang="ko-KR" sz="1800" dirty="0" smtClean="0"/>
              <a:t>results </a:t>
            </a:r>
            <a:r>
              <a:rPr lang="en-US" altLang="ko-KR" sz="1800" dirty="0"/>
              <a:t>shown in Figs. 5(a) </a:t>
            </a:r>
            <a:r>
              <a:rPr lang="en-US" altLang="ko-KR" sz="1800" dirty="0" smtClean="0"/>
              <a:t>and (b</a:t>
            </a:r>
            <a:r>
              <a:rPr lang="en-US" altLang="ko-KR" sz="1800" dirty="0"/>
              <a:t>), Figs. 6(a) and (b) show a greater degree of bilateral </a:t>
            </a:r>
            <a:r>
              <a:rPr lang="en-US" altLang="ko-KR" sz="1800" dirty="0" smtClean="0"/>
              <a:t>activity.</a:t>
            </a:r>
            <a:endParaRPr lang="en-US" altLang="ko-KR" sz="1800" dirty="0"/>
          </a:p>
          <a:p>
            <a:pPr>
              <a:buFont typeface="Arial" pitchFamily="34" charset="0"/>
              <a:buChar char="•"/>
            </a:pPr>
            <a:endParaRPr lang="en-US" altLang="ko-KR" sz="1800" dirty="0"/>
          </a:p>
          <a:p>
            <a:endParaRPr lang="en-US" altLang="ko-KR" sz="1800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48420"/>
            <a:ext cx="7316886" cy="207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92696"/>
            <a:ext cx="1786328" cy="177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" t="3686" r="6202" b="7142"/>
          <a:stretch/>
        </p:blipFill>
        <p:spPr bwMode="auto">
          <a:xfrm>
            <a:off x="7144237" y="798193"/>
            <a:ext cx="1964267" cy="147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43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904656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1800" dirty="0"/>
              <a:t>5</a:t>
            </a:r>
            <a:r>
              <a:rPr lang="en-US" altLang="ko-KR" sz="1800" dirty="0" smtClean="0"/>
              <a:t>. </a:t>
            </a:r>
            <a:r>
              <a:rPr lang="en-US" altLang="ko-KR" sz="1800" dirty="0"/>
              <a:t>Arithmetic</a:t>
            </a:r>
            <a:endParaRPr lang="en-US" altLang="ko-KR" sz="1800" dirty="0" smtClean="0"/>
          </a:p>
          <a:p>
            <a:pPr>
              <a:buFont typeface="+mj-lt"/>
              <a:buAutoNum type="arabicPeriod"/>
            </a:pPr>
            <a:endParaRPr lang="en-US" altLang="ko-KR" sz="1800" dirty="0"/>
          </a:p>
          <a:p>
            <a:pPr>
              <a:buFont typeface="+mj-lt"/>
              <a:buAutoNum type="arabicPeriod"/>
            </a:pPr>
            <a:endParaRPr lang="en-US" altLang="ko-KR" sz="1800" dirty="0" smtClean="0"/>
          </a:p>
          <a:p>
            <a:pPr>
              <a:buFont typeface="+mj-lt"/>
              <a:buAutoNum type="arabicPeriod"/>
            </a:pPr>
            <a:endParaRPr lang="en-US" altLang="ko-KR" sz="1800" dirty="0"/>
          </a:p>
          <a:p>
            <a:pPr>
              <a:buFont typeface="+mj-lt"/>
              <a:buAutoNum type="arabicPeriod"/>
            </a:pPr>
            <a:endParaRPr lang="en-US" altLang="ko-KR" sz="1800" dirty="0" smtClean="0"/>
          </a:p>
          <a:p>
            <a:pPr>
              <a:buFont typeface="+mj-lt"/>
              <a:buAutoNum type="arabicPeriod"/>
            </a:pPr>
            <a:endParaRPr lang="en-US" altLang="ko-KR" sz="1800" dirty="0"/>
          </a:p>
          <a:p>
            <a:pPr>
              <a:buFont typeface="+mj-lt"/>
              <a:buAutoNum type="arabicPeriod"/>
            </a:pPr>
            <a:endParaRPr lang="en-US" altLang="ko-KR" sz="1800" dirty="0" smtClean="0"/>
          </a:p>
          <a:p>
            <a:pPr>
              <a:buFont typeface="+mj-lt"/>
              <a:buAutoNum type="arabicPeriod"/>
            </a:pPr>
            <a:endParaRPr lang="en-US" altLang="ko-KR" sz="1800" dirty="0"/>
          </a:p>
          <a:p>
            <a:pPr>
              <a:buFont typeface="+mj-lt"/>
              <a:buAutoNum type="arabicPeriod"/>
            </a:pPr>
            <a:endParaRPr lang="en-US" altLang="ko-KR" sz="1800" dirty="0" smtClean="0"/>
          </a:p>
          <a:p>
            <a:pPr>
              <a:buFont typeface="+mj-lt"/>
              <a:buAutoNum type="arabicPeriod"/>
            </a:pPr>
            <a:endParaRPr lang="en-US" altLang="ko-KR" sz="1800" dirty="0"/>
          </a:p>
          <a:p>
            <a:pPr>
              <a:buFont typeface="+mj-lt"/>
              <a:buAutoNum type="arabicPeriod"/>
            </a:pPr>
            <a:endParaRPr lang="en-US" altLang="ko-KR" sz="1800" dirty="0" smtClean="0"/>
          </a:p>
          <a:p>
            <a:pPr marL="457200" lvl="1" indent="0">
              <a:buNone/>
            </a:pPr>
            <a:endParaRPr lang="en-US" altLang="ko-KR" sz="1600" dirty="0" smtClean="0"/>
          </a:p>
          <a:p>
            <a:pPr lvl="1">
              <a:buFontTx/>
              <a:buChar char="-"/>
            </a:pPr>
            <a:r>
              <a:rPr lang="en-US" altLang="ko-KR" sz="1600" dirty="0" smtClean="0"/>
              <a:t>Table </a:t>
            </a:r>
            <a:r>
              <a:rPr lang="en-US" altLang="ko-KR" sz="1600" dirty="0"/>
              <a:t>5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lists the frequency of channels used in the </a:t>
            </a:r>
            <a:r>
              <a:rPr lang="en-US" altLang="ko-KR" sz="1600" dirty="0" smtClean="0"/>
              <a:t>discrimination of arithmetic </a:t>
            </a:r>
            <a:r>
              <a:rPr lang="en-US" altLang="ko-KR" sz="1600" dirty="0"/>
              <a:t>from idle </a:t>
            </a:r>
            <a:r>
              <a:rPr lang="en-US" altLang="ko-KR" sz="1600" dirty="0" smtClean="0"/>
              <a:t>activity</a:t>
            </a:r>
          </a:p>
          <a:p>
            <a:pPr lvl="1">
              <a:buFontTx/>
              <a:buChar char="-"/>
            </a:pPr>
            <a:r>
              <a:rPr lang="en-US" altLang="ko-KR" sz="1600" dirty="0"/>
              <a:t>Table </a:t>
            </a:r>
            <a:r>
              <a:rPr lang="en-US" altLang="ko-KR" sz="1600" dirty="0" smtClean="0"/>
              <a:t>5 shows greatest </a:t>
            </a:r>
            <a:r>
              <a:rPr lang="en-US" altLang="ko-KR" sz="1600" dirty="0"/>
              <a:t>frequency at AF3 for band power features, and at </a:t>
            </a:r>
            <a:r>
              <a:rPr lang="en-US" altLang="ko-KR" sz="1600" dirty="0" smtClean="0"/>
              <a:t>CP4 when </a:t>
            </a:r>
            <a:r>
              <a:rPr lang="en-US" altLang="ko-KR" sz="1600" dirty="0"/>
              <a:t>discrimination is based on reflection coefficients.</a:t>
            </a:r>
            <a:endParaRPr lang="en-US" altLang="ko-KR" sz="1600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/>
          <a:lstStyle/>
          <a:p>
            <a:r>
              <a:rPr lang="en-US" altLang="ko-KR" dirty="0" smtClean="0"/>
              <a:t>Results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42962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2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28945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US" altLang="ko-KR" sz="1800" dirty="0"/>
          </a:p>
          <a:p>
            <a:pPr lvl="1">
              <a:buFont typeface="Arial" pitchFamily="34" charset="0"/>
              <a:buChar char="•"/>
            </a:pPr>
            <a:endParaRPr lang="en-US" altLang="ko-KR" sz="1600" dirty="0" smtClean="0"/>
          </a:p>
          <a:p>
            <a:pPr lvl="1">
              <a:buFont typeface="Arial" pitchFamily="34" charset="0"/>
              <a:buChar char="•"/>
            </a:pPr>
            <a:endParaRPr lang="en-US" altLang="ko-KR" sz="1600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/>
          <a:lstStyle/>
          <a:p>
            <a:r>
              <a:rPr lang="en-US" altLang="ko-KR" dirty="0" smtClean="0"/>
              <a:t>Results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p:sp>
        <p:nvSpPr>
          <p:cNvPr id="6" name="내용 개체 틀 1"/>
          <p:cNvSpPr txBox="1">
            <a:spLocks/>
          </p:cNvSpPr>
          <p:nvPr/>
        </p:nvSpPr>
        <p:spPr>
          <a:xfrm>
            <a:off x="395536" y="3387749"/>
            <a:ext cx="8229600" cy="299357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ts val="500"/>
              </a:spcBef>
              <a:spcAft>
                <a:spcPts val="500"/>
              </a:spcAft>
              <a:buClrTx/>
              <a:buFontTx/>
              <a:buBlip>
                <a:blip r:embed="rId2"/>
              </a:buBlip>
              <a:defRPr sz="2000" b="0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ko-KR" sz="1600" dirty="0"/>
              <a:t>Arithmetic </a:t>
            </a:r>
            <a:r>
              <a:rPr lang="en-US" altLang="ko-KR" sz="1600" dirty="0" smtClean="0"/>
              <a:t>mental </a:t>
            </a:r>
            <a:r>
              <a:rPr lang="en-US" altLang="ko-KR" sz="1600" dirty="0"/>
              <a:t>activity </a:t>
            </a:r>
            <a:r>
              <a:rPr lang="en-US" altLang="ko-KR" sz="1600" dirty="0" smtClean="0"/>
              <a:t>shows distinct differences in </a:t>
            </a:r>
            <a:r>
              <a:rPr lang="en-US" altLang="ko-KR" sz="1600" dirty="0"/>
              <a:t>classification areas obtained dependent on feature </a:t>
            </a:r>
            <a:r>
              <a:rPr lang="en-US" altLang="ko-KR" sz="1600" dirty="0" smtClean="0"/>
              <a:t>extraction method, band power and AR coefficients.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600" dirty="0"/>
              <a:t>Fig. 7(c)–(e) </a:t>
            </a:r>
            <a:r>
              <a:rPr lang="en-US" altLang="ko-KR" sz="1600" dirty="0" smtClean="0"/>
              <a:t>and </a:t>
            </a:r>
            <a:r>
              <a:rPr lang="en-US" altLang="ko-KR" sz="1600" dirty="0"/>
              <a:t>Fig. 7(f)–(h) </a:t>
            </a:r>
            <a:r>
              <a:rPr lang="en-US" altLang="ko-KR" sz="1600" dirty="0" smtClean="0"/>
              <a:t>represent </a:t>
            </a:r>
            <a:r>
              <a:rPr lang="en-US" altLang="ko-KR" sz="1600" dirty="0"/>
              <a:t>areas of activation best describing </a:t>
            </a:r>
            <a:r>
              <a:rPr lang="en-US" altLang="ko-KR" sz="1600" dirty="0" smtClean="0"/>
              <a:t>patterns of </a:t>
            </a:r>
            <a:r>
              <a:rPr lang="en-US" altLang="ko-KR" sz="1600" dirty="0"/>
              <a:t>activation found with </a:t>
            </a:r>
            <a:r>
              <a:rPr lang="en-US" altLang="ko-KR" sz="1600" dirty="0" smtClean="0"/>
              <a:t>Fig</a:t>
            </a:r>
            <a:r>
              <a:rPr lang="en-US" altLang="ko-KR" sz="1600" dirty="0"/>
              <a:t>. </a:t>
            </a:r>
            <a:r>
              <a:rPr lang="en-US" altLang="ko-KR" sz="1600" dirty="0" smtClean="0"/>
              <a:t>7(a) and </a:t>
            </a:r>
            <a:r>
              <a:rPr lang="en-US" altLang="ko-KR" sz="1600" dirty="0"/>
              <a:t>Fig. </a:t>
            </a:r>
            <a:r>
              <a:rPr lang="en-US" altLang="ko-KR" sz="1600" dirty="0" smtClean="0"/>
              <a:t>7(b) respectively .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600" dirty="0"/>
              <a:t>The closest match </a:t>
            </a:r>
            <a:r>
              <a:rPr lang="en-US" altLang="ko-KR" sz="1600" dirty="0" err="1"/>
              <a:t>Brodmann</a:t>
            </a:r>
            <a:r>
              <a:rPr lang="en-US" altLang="ko-KR" sz="1600" dirty="0"/>
              <a:t> area related to activation was </a:t>
            </a:r>
            <a:r>
              <a:rPr lang="en-US" altLang="ko-KR" sz="1600" dirty="0" smtClean="0"/>
              <a:t>BA46 in </a:t>
            </a:r>
            <a:r>
              <a:rPr lang="en-US" altLang="ko-KR" sz="1600" dirty="0"/>
              <a:t>the inferior frontal </a:t>
            </a:r>
            <a:r>
              <a:rPr lang="en-US" altLang="ko-KR" sz="1600" dirty="0" err="1"/>
              <a:t>gyrus</a:t>
            </a:r>
            <a:r>
              <a:rPr lang="en-US" altLang="ko-KR" sz="1600" dirty="0"/>
              <a:t> of the left </a:t>
            </a:r>
            <a:r>
              <a:rPr lang="en-US" altLang="ko-KR" sz="1600" dirty="0" smtClean="0"/>
              <a:t>hemisphere (low </a:t>
            </a:r>
            <a:r>
              <a:rPr lang="en-US" altLang="ko-KR" sz="1600" dirty="0"/>
              <a:t>beta band (12.5–18 Hz</a:t>
            </a:r>
            <a:r>
              <a:rPr lang="en-US" altLang="ko-KR" sz="1600" dirty="0" smtClean="0"/>
              <a:t>)).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600" dirty="0" smtClean="0"/>
              <a:t>Fig</a:t>
            </a:r>
            <a:r>
              <a:rPr lang="en-US" altLang="ko-KR" sz="1600" dirty="0"/>
              <a:t>. 7(f)–(h) shows </a:t>
            </a:r>
            <a:r>
              <a:rPr lang="en-US" altLang="ko-KR" sz="1600" dirty="0" smtClean="0"/>
              <a:t>activation centered </a:t>
            </a:r>
            <a:r>
              <a:rPr lang="en-US" altLang="ko-KR" sz="1600" dirty="0"/>
              <a:t>on </a:t>
            </a:r>
            <a:r>
              <a:rPr lang="en-US" altLang="ko-KR" sz="1600" dirty="0" err="1"/>
              <a:t>Brodmann</a:t>
            </a:r>
            <a:r>
              <a:rPr lang="en-US" altLang="ko-KR" sz="1600" dirty="0"/>
              <a:t> area 40, inferior parietal lobe, in the </a:t>
            </a:r>
            <a:r>
              <a:rPr lang="en-US" altLang="ko-KR" sz="1600" dirty="0" smtClean="0"/>
              <a:t>area of </a:t>
            </a:r>
            <a:r>
              <a:rPr lang="en-US" altLang="ko-KR" sz="1600" dirty="0"/>
              <a:t>the </a:t>
            </a:r>
            <a:r>
              <a:rPr lang="en-US" altLang="ko-KR" sz="1600" dirty="0" err="1"/>
              <a:t>supramarginal</a:t>
            </a:r>
            <a:r>
              <a:rPr lang="en-US" altLang="ko-KR" sz="1600" dirty="0"/>
              <a:t> </a:t>
            </a:r>
            <a:r>
              <a:rPr lang="en-US" altLang="ko-KR" sz="1600" dirty="0" err="1" smtClean="0"/>
              <a:t>gyrus</a:t>
            </a:r>
            <a:r>
              <a:rPr lang="en-US" altLang="ko-KR" sz="1600" dirty="0" smtClean="0"/>
              <a:t> (theta band (6.5–8 </a:t>
            </a:r>
            <a:r>
              <a:rPr lang="en-US" altLang="ko-KR" sz="1600" dirty="0"/>
              <a:t>Hz</a:t>
            </a:r>
            <a:r>
              <a:rPr lang="en-US" altLang="ko-KR" sz="1600" dirty="0" smtClean="0"/>
              <a:t>)).</a:t>
            </a:r>
          </a:p>
          <a:p>
            <a:pPr>
              <a:buFont typeface="Arial" pitchFamily="34" charset="0"/>
              <a:buChar char="•"/>
            </a:pPr>
            <a:endParaRPr lang="en-US" altLang="ko-KR" sz="1600" dirty="0" smtClean="0"/>
          </a:p>
          <a:p>
            <a:pPr>
              <a:buFont typeface="Arial" pitchFamily="34" charset="0"/>
              <a:buChar char="•"/>
            </a:pPr>
            <a:endParaRPr lang="en-US" altLang="ko-KR" sz="1600" dirty="0" smtClean="0"/>
          </a:p>
          <a:p>
            <a:pPr>
              <a:buFont typeface="Arial" pitchFamily="34" charset="0"/>
              <a:buChar char="•"/>
            </a:pPr>
            <a:endParaRPr lang="en-US" altLang="ko-KR" sz="1800" dirty="0"/>
          </a:p>
          <a:p>
            <a:endParaRPr lang="en-US" altLang="ko-KR" sz="1800" dirty="0" smtClean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76" y="1005871"/>
            <a:ext cx="1786328" cy="177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548555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5652120" y="2708920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Fig. </a:t>
            </a:r>
            <a:r>
              <a:rPr lang="en-US" altLang="ko-KR" dirty="0" smtClean="0"/>
              <a:t>7</a:t>
            </a:r>
            <a:endParaRPr lang="ko-KR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6" b="7142"/>
          <a:stretch/>
        </p:blipFill>
        <p:spPr bwMode="auto">
          <a:xfrm>
            <a:off x="6516216" y="1806896"/>
            <a:ext cx="2443188" cy="162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83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904656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1800" dirty="0" smtClean="0"/>
              <a:t>6. </a:t>
            </a:r>
            <a:r>
              <a:rPr lang="en-US" altLang="ko-KR" sz="1800" dirty="0"/>
              <a:t>Navigation</a:t>
            </a:r>
          </a:p>
          <a:p>
            <a:pPr>
              <a:buFont typeface="+mj-lt"/>
              <a:buAutoNum type="arabicPeriod"/>
            </a:pPr>
            <a:endParaRPr lang="en-US" altLang="ko-KR" sz="1800" dirty="0" smtClean="0"/>
          </a:p>
          <a:p>
            <a:pPr>
              <a:buFont typeface="+mj-lt"/>
              <a:buAutoNum type="arabicPeriod"/>
            </a:pPr>
            <a:endParaRPr lang="en-US" altLang="ko-KR" sz="1800" dirty="0"/>
          </a:p>
          <a:p>
            <a:pPr>
              <a:buFont typeface="+mj-lt"/>
              <a:buAutoNum type="arabicPeriod"/>
            </a:pPr>
            <a:endParaRPr lang="en-US" altLang="ko-KR" sz="1800" dirty="0" smtClean="0"/>
          </a:p>
          <a:p>
            <a:pPr>
              <a:buFont typeface="+mj-lt"/>
              <a:buAutoNum type="arabicPeriod"/>
            </a:pPr>
            <a:endParaRPr lang="en-US" altLang="ko-KR" sz="1800" dirty="0"/>
          </a:p>
          <a:p>
            <a:pPr>
              <a:buFont typeface="+mj-lt"/>
              <a:buAutoNum type="arabicPeriod"/>
            </a:pPr>
            <a:endParaRPr lang="en-US" altLang="ko-KR" sz="1800" dirty="0" smtClean="0"/>
          </a:p>
          <a:p>
            <a:pPr>
              <a:buFont typeface="+mj-lt"/>
              <a:buAutoNum type="arabicPeriod"/>
            </a:pPr>
            <a:endParaRPr lang="en-US" altLang="ko-KR" sz="1800" dirty="0"/>
          </a:p>
          <a:p>
            <a:pPr>
              <a:buFont typeface="+mj-lt"/>
              <a:buAutoNum type="arabicPeriod"/>
            </a:pPr>
            <a:endParaRPr lang="en-US" altLang="ko-KR" sz="1800" dirty="0" smtClean="0"/>
          </a:p>
          <a:p>
            <a:pPr>
              <a:buFont typeface="+mj-lt"/>
              <a:buAutoNum type="arabicPeriod"/>
            </a:pPr>
            <a:endParaRPr lang="en-US" altLang="ko-KR" sz="1800" dirty="0"/>
          </a:p>
          <a:p>
            <a:pPr>
              <a:buFont typeface="+mj-lt"/>
              <a:buAutoNum type="arabicPeriod"/>
            </a:pPr>
            <a:endParaRPr lang="en-US" altLang="ko-KR" sz="1800" dirty="0" smtClean="0"/>
          </a:p>
          <a:p>
            <a:pPr marL="457200" lvl="1" indent="0">
              <a:buNone/>
            </a:pPr>
            <a:endParaRPr lang="en-US" altLang="ko-KR" sz="1600" dirty="0" smtClean="0"/>
          </a:p>
          <a:p>
            <a:pPr lvl="1">
              <a:buFontTx/>
              <a:buChar char="-"/>
            </a:pPr>
            <a:endParaRPr lang="en-US" altLang="ko-KR" sz="1600" dirty="0" smtClean="0"/>
          </a:p>
          <a:p>
            <a:pPr lvl="1">
              <a:buFontTx/>
              <a:buChar char="-"/>
            </a:pPr>
            <a:endParaRPr lang="en-US" altLang="ko-KR" sz="1600" dirty="0" smtClean="0"/>
          </a:p>
          <a:p>
            <a:pPr lvl="1">
              <a:buFontTx/>
              <a:buChar char="-"/>
            </a:pPr>
            <a:r>
              <a:rPr lang="en-US" altLang="ko-KR" sz="1600" dirty="0" smtClean="0"/>
              <a:t>Table 6 </a:t>
            </a:r>
            <a:r>
              <a:rPr lang="en-US" altLang="ko-KR" sz="1600" dirty="0"/>
              <a:t>lists the frequency of channels used in the </a:t>
            </a:r>
            <a:r>
              <a:rPr lang="en-US" altLang="ko-KR" sz="1600" dirty="0" smtClean="0"/>
              <a:t>discrimination of navigation imagery </a:t>
            </a:r>
            <a:r>
              <a:rPr lang="en-US" altLang="ko-KR" sz="1600" dirty="0"/>
              <a:t>from idle </a:t>
            </a:r>
            <a:r>
              <a:rPr lang="en-US" altLang="ko-KR" sz="1600" dirty="0" smtClean="0"/>
              <a:t>activity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/>
          <a:lstStyle/>
          <a:p>
            <a:r>
              <a:rPr lang="en-US" altLang="ko-KR" dirty="0" smtClean="0"/>
              <a:t>Results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41057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62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115" y="620688"/>
            <a:ext cx="5586189" cy="285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28945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US" altLang="ko-KR" sz="1800" dirty="0"/>
          </a:p>
          <a:p>
            <a:pPr lvl="1">
              <a:buFont typeface="Arial" pitchFamily="34" charset="0"/>
              <a:buChar char="•"/>
            </a:pPr>
            <a:endParaRPr lang="en-US" altLang="ko-KR" sz="1600" dirty="0" smtClean="0"/>
          </a:p>
          <a:p>
            <a:pPr lvl="1">
              <a:buFont typeface="Arial" pitchFamily="34" charset="0"/>
              <a:buChar char="•"/>
            </a:pPr>
            <a:endParaRPr lang="en-US" altLang="ko-KR" sz="1600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/>
          <a:lstStyle/>
          <a:p>
            <a:r>
              <a:rPr lang="en-US" altLang="ko-KR" dirty="0" smtClean="0"/>
              <a:t>Results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25</a:t>
            </a:fld>
            <a:endParaRPr lang="ko-KR" altLang="en-US" dirty="0"/>
          </a:p>
        </p:txBody>
      </p:sp>
      <p:sp>
        <p:nvSpPr>
          <p:cNvPr id="6" name="내용 개체 틀 1"/>
          <p:cNvSpPr txBox="1">
            <a:spLocks/>
          </p:cNvSpPr>
          <p:nvPr/>
        </p:nvSpPr>
        <p:spPr>
          <a:xfrm>
            <a:off x="395536" y="3387749"/>
            <a:ext cx="8229600" cy="299357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ts val="500"/>
              </a:spcBef>
              <a:spcAft>
                <a:spcPts val="500"/>
              </a:spcAft>
              <a:buClrTx/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ko-KR" sz="1600" dirty="0"/>
              <a:t>Fig. 8(a) shows gradient maps produced from band power </a:t>
            </a:r>
            <a:r>
              <a:rPr lang="en-US" altLang="ko-KR" sz="1600" dirty="0" smtClean="0"/>
              <a:t>features, the </a:t>
            </a:r>
            <a:r>
              <a:rPr lang="en-US" altLang="ko-KR" sz="1600" dirty="0"/>
              <a:t>greatest density </a:t>
            </a:r>
            <a:r>
              <a:rPr lang="en-US" altLang="ko-KR" sz="1600" dirty="0" smtClean="0"/>
              <a:t>value is </a:t>
            </a:r>
            <a:r>
              <a:rPr lang="en-US" altLang="ko-KR" sz="1600" dirty="0"/>
              <a:t>centered around AF4 with a second area </a:t>
            </a:r>
            <a:r>
              <a:rPr lang="en-US" altLang="ko-KR" sz="1600" dirty="0" smtClean="0"/>
              <a:t>of increased </a:t>
            </a:r>
            <a:r>
              <a:rPr lang="en-US" altLang="ko-KR" sz="1600" dirty="0"/>
              <a:t>density located around CP2</a:t>
            </a:r>
            <a:r>
              <a:rPr lang="en-US" altLang="ko-KR" sz="16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600" dirty="0"/>
              <a:t>The equivalent </a:t>
            </a:r>
            <a:r>
              <a:rPr lang="en-US" altLang="ko-KR" sz="1600" dirty="0" smtClean="0"/>
              <a:t>values for </a:t>
            </a:r>
            <a:r>
              <a:rPr lang="en-US" altLang="ko-KR" sz="1600" dirty="0"/>
              <a:t>Fig. 8(b) are centered at </a:t>
            </a:r>
            <a:r>
              <a:rPr lang="en-US" altLang="ko-KR" sz="1600" dirty="0" smtClean="0"/>
              <a:t>PO4 and </a:t>
            </a:r>
            <a:r>
              <a:rPr lang="en-US" altLang="ko-KR" sz="1600" dirty="0" err="1" smtClean="0"/>
              <a:t>AFz</a:t>
            </a:r>
            <a:r>
              <a:rPr lang="en-US" altLang="ko-KR" sz="16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600" dirty="0"/>
              <a:t>Activity centered around CP2 in the case of band power, </a:t>
            </a:r>
            <a:r>
              <a:rPr lang="en-US" altLang="ko-KR" sz="1600" dirty="0" smtClean="0"/>
              <a:t>and PO4 </a:t>
            </a:r>
            <a:r>
              <a:rPr lang="en-US" altLang="ko-KR" sz="1600" dirty="0"/>
              <a:t>in the case of reflection coefficients is best matched </a:t>
            </a:r>
            <a:r>
              <a:rPr lang="en-US" altLang="ko-KR" sz="1600" dirty="0" smtClean="0"/>
              <a:t>by localization </a:t>
            </a:r>
            <a:r>
              <a:rPr lang="en-US" altLang="ko-KR" sz="1600" dirty="0"/>
              <a:t>activity shown in Fig. 8(c)–(e</a:t>
            </a:r>
            <a:r>
              <a:rPr lang="en-US" altLang="ko-KR" sz="1600" dirty="0" smtClean="0"/>
              <a:t>).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600" dirty="0" smtClean="0"/>
              <a:t> The closest matched </a:t>
            </a:r>
            <a:r>
              <a:rPr lang="en-US" altLang="ko-KR" sz="1600" dirty="0" err="1"/>
              <a:t>Brodmann</a:t>
            </a:r>
            <a:r>
              <a:rPr lang="en-US" altLang="ko-KR" sz="1600" dirty="0"/>
              <a:t> area </a:t>
            </a:r>
            <a:r>
              <a:rPr lang="en-US" altLang="ko-KR" sz="1600" dirty="0" smtClean="0"/>
              <a:t>is BA31</a:t>
            </a:r>
            <a:r>
              <a:rPr lang="en-US" altLang="ko-KR" sz="1600" dirty="0"/>
              <a:t>, </a:t>
            </a:r>
            <a:r>
              <a:rPr lang="en-US" altLang="ko-KR" sz="1600" dirty="0" smtClean="0"/>
              <a:t>on </a:t>
            </a:r>
            <a:r>
              <a:rPr lang="en-US" altLang="ko-KR" sz="1600" dirty="0"/>
              <a:t>the parietal </a:t>
            </a:r>
            <a:r>
              <a:rPr lang="en-US" altLang="ko-KR" sz="1600" dirty="0" smtClean="0"/>
              <a:t>lobe </a:t>
            </a:r>
            <a:r>
              <a:rPr lang="en-US" altLang="ko-KR" sz="1600" dirty="0"/>
              <a:t>in the mid beta </a:t>
            </a:r>
            <a:r>
              <a:rPr lang="en-US" altLang="ko-KR" sz="1600" dirty="0" smtClean="0"/>
              <a:t>band(18.5–21Hz).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600" dirty="0"/>
              <a:t>Frontal activation found in Fig. 8(a) and (b), centered </a:t>
            </a:r>
            <a:r>
              <a:rPr lang="en-US" altLang="ko-KR" sz="1600" dirty="0" smtClean="0"/>
              <a:t>around AF4 </a:t>
            </a:r>
            <a:r>
              <a:rPr lang="en-US" altLang="ko-KR" sz="1600" dirty="0"/>
              <a:t>and </a:t>
            </a:r>
            <a:r>
              <a:rPr lang="en-US" altLang="ko-KR" sz="1600" dirty="0" err="1" smtClean="0"/>
              <a:t>AFz</a:t>
            </a:r>
            <a:r>
              <a:rPr lang="en-US" altLang="ko-KR" sz="1600" dirty="0" smtClean="0"/>
              <a:t> is </a:t>
            </a:r>
            <a:r>
              <a:rPr lang="en-US" altLang="ko-KR" sz="1600" dirty="0"/>
              <a:t>best </a:t>
            </a:r>
            <a:r>
              <a:rPr lang="en-US" altLang="ko-KR" sz="1600" dirty="0" smtClean="0"/>
              <a:t>matched by Fig</a:t>
            </a:r>
            <a:r>
              <a:rPr lang="en-US" altLang="ko-KR" sz="1600" dirty="0"/>
              <a:t>. </a:t>
            </a:r>
            <a:r>
              <a:rPr lang="en-US" altLang="ko-KR" sz="1600" dirty="0" smtClean="0"/>
              <a:t>8(f)–(</a:t>
            </a:r>
            <a:r>
              <a:rPr lang="en-US" altLang="ko-KR" sz="1600" dirty="0"/>
              <a:t>h</a:t>
            </a:r>
            <a:r>
              <a:rPr lang="en-US" altLang="ko-KR" sz="1600" dirty="0" smtClean="0"/>
              <a:t>) </a:t>
            </a:r>
            <a:r>
              <a:rPr lang="en-US" altLang="ko-KR" sz="1600" dirty="0"/>
              <a:t>in the lower beta band (12.5–18 Hz) at </a:t>
            </a:r>
            <a:r>
              <a:rPr lang="en-US" altLang="ko-KR" sz="1600" dirty="0" err="1"/>
              <a:t>Brodmann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area BA32.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8" y="1005871"/>
            <a:ext cx="1786328" cy="177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5148064" y="2924944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Fig. 8</a:t>
            </a:r>
            <a:endParaRPr lang="ko-KR" altLang="en-US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59" y="1598881"/>
            <a:ext cx="2300742" cy="178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9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1800" dirty="0"/>
              <a:t>Contrast of feature </a:t>
            </a:r>
            <a:r>
              <a:rPr lang="en-US" altLang="ko-KR" sz="1800" dirty="0" smtClean="0"/>
              <a:t>distributions</a:t>
            </a:r>
          </a:p>
          <a:p>
            <a:pPr>
              <a:buFontTx/>
              <a:buChar char="-"/>
            </a:pPr>
            <a:r>
              <a:rPr lang="en-US" altLang="ko-KR" sz="1800" dirty="0" smtClean="0"/>
              <a:t>they </a:t>
            </a:r>
            <a:r>
              <a:rPr lang="en-US" altLang="ko-KR" sz="1800" dirty="0"/>
              <a:t>calculate the relative overlap in spatial electrode </a:t>
            </a:r>
            <a:r>
              <a:rPr lang="en-US" altLang="ko-KR" sz="1800" dirty="0" smtClean="0"/>
              <a:t>distributions using </a:t>
            </a:r>
            <a:r>
              <a:rPr lang="en-US" altLang="ko-KR" sz="1800" dirty="0"/>
              <a:t>two methods.</a:t>
            </a:r>
          </a:p>
          <a:p>
            <a:pPr lvl="1">
              <a:buFont typeface="+mj-lt"/>
              <a:buAutoNum type="arabicPeriod"/>
            </a:pPr>
            <a:r>
              <a:rPr lang="en-US" altLang="ko-KR" dirty="0" smtClean="0"/>
              <a:t>dot product </a:t>
            </a:r>
            <a:r>
              <a:rPr lang="en-US" altLang="ko-KR" dirty="0"/>
              <a:t>of feature </a:t>
            </a:r>
            <a:r>
              <a:rPr lang="en-US" altLang="ko-KR" dirty="0" smtClean="0"/>
              <a:t>vectors</a:t>
            </a:r>
          </a:p>
          <a:p>
            <a:pPr lvl="2"/>
            <a:r>
              <a:rPr lang="en-US" altLang="ko-KR" sz="1600" dirty="0"/>
              <a:t>The values </a:t>
            </a:r>
            <a:r>
              <a:rPr lang="en-US" altLang="ko-KR" sz="1600" dirty="0" smtClean="0"/>
              <a:t>in Table </a:t>
            </a:r>
            <a:r>
              <a:rPr lang="en-US" altLang="ko-KR" sz="1600" dirty="0"/>
              <a:t>7 show the dot product of feature vectors divided over a </a:t>
            </a:r>
            <a:r>
              <a:rPr lang="en-US" altLang="ko-KR" sz="1600" dirty="0" smtClean="0"/>
              <a:t>fixed electrode </a:t>
            </a:r>
            <a:r>
              <a:rPr lang="en-US" altLang="ko-KR" sz="1600" dirty="0"/>
              <a:t>count of 64</a:t>
            </a:r>
            <a:r>
              <a:rPr lang="en-US" altLang="ko-KR" sz="1600" dirty="0" smtClean="0"/>
              <a:t>.</a:t>
            </a:r>
          </a:p>
          <a:p>
            <a:pPr lvl="2"/>
            <a:r>
              <a:rPr lang="en-US" altLang="ko-KR" sz="1600" dirty="0" smtClean="0"/>
              <a:t>Higher </a:t>
            </a:r>
            <a:r>
              <a:rPr lang="en-US" altLang="ko-KR" sz="1600" dirty="0"/>
              <a:t>values indicate greater overlap in the cross subject distribution maps</a:t>
            </a:r>
          </a:p>
          <a:p>
            <a:pPr lvl="2"/>
            <a:r>
              <a:rPr lang="en-US" altLang="ko-KR" sz="1600" dirty="0" smtClean="0"/>
              <a:t>The </a:t>
            </a:r>
            <a:r>
              <a:rPr lang="en-US" altLang="ko-KR" sz="1600" dirty="0"/>
              <a:t>lowest levels of overlap are associated with contrasts of </a:t>
            </a:r>
            <a:r>
              <a:rPr lang="en-US" altLang="ko-KR" sz="1600" dirty="0" smtClean="0"/>
              <a:t>the distributions </a:t>
            </a:r>
            <a:r>
              <a:rPr lang="en-US" altLang="ko-KR" sz="1600" dirty="0"/>
              <a:t>produced by motor imagery </a:t>
            </a:r>
            <a:r>
              <a:rPr lang="en-US" altLang="ko-KR" sz="1600" dirty="0" smtClean="0"/>
              <a:t>tasks</a:t>
            </a:r>
          </a:p>
          <a:p>
            <a:pPr lvl="2"/>
            <a:r>
              <a:rPr lang="en-US" altLang="ko-KR" sz="1600" dirty="0"/>
              <a:t>The </a:t>
            </a:r>
            <a:r>
              <a:rPr lang="en-US" altLang="ko-KR" sz="1600" dirty="0" smtClean="0"/>
              <a:t>highest degree </a:t>
            </a:r>
            <a:r>
              <a:rPr lang="en-US" altLang="ko-KR" sz="1600" dirty="0"/>
              <a:t>of overlap is found between the </a:t>
            </a:r>
            <a:r>
              <a:rPr lang="en-US" altLang="ko-KR" sz="1600" dirty="0">
                <a:solidFill>
                  <a:srgbClr val="FF0000"/>
                </a:solidFill>
              </a:rPr>
              <a:t>auditory imagery </a:t>
            </a:r>
            <a:r>
              <a:rPr lang="en-US" altLang="ko-KR" sz="1600" dirty="0" smtClean="0">
                <a:solidFill>
                  <a:srgbClr val="FF0000"/>
                </a:solidFill>
              </a:rPr>
              <a:t>and arithmetic </a:t>
            </a:r>
            <a:r>
              <a:rPr lang="en-US" altLang="ko-KR" sz="1600" dirty="0">
                <a:solidFill>
                  <a:srgbClr val="FF0000"/>
                </a:solidFill>
              </a:rPr>
              <a:t>task </a:t>
            </a:r>
            <a:r>
              <a:rPr lang="en-US" altLang="ko-KR" sz="1600" dirty="0"/>
              <a:t>based on reflection coefficients</a:t>
            </a:r>
          </a:p>
          <a:p>
            <a:pPr lvl="2"/>
            <a:endParaRPr lang="en-US" altLang="ko-KR" sz="1600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Results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26</a:t>
            </a:fld>
            <a:endParaRPr lang="ko-KR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37112"/>
            <a:ext cx="41719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4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1800" dirty="0"/>
              <a:t>Contrast of feature </a:t>
            </a:r>
            <a:r>
              <a:rPr lang="en-US" altLang="ko-KR" sz="1800" dirty="0" smtClean="0"/>
              <a:t>distributions</a:t>
            </a:r>
          </a:p>
          <a:p>
            <a:pPr marL="457200" lvl="1" indent="0">
              <a:buNone/>
            </a:pPr>
            <a:r>
              <a:rPr lang="en-US" altLang="ko-KR" dirty="0" smtClean="0"/>
              <a:t>2. </a:t>
            </a:r>
            <a:r>
              <a:rPr lang="en-US" altLang="ko-KR" dirty="0"/>
              <a:t>distance between the density of features</a:t>
            </a:r>
            <a:endParaRPr lang="en-US" altLang="ko-KR" dirty="0" smtClean="0"/>
          </a:p>
          <a:p>
            <a:pPr lvl="2"/>
            <a:r>
              <a:rPr lang="en-US" altLang="ko-KR" sz="1600" dirty="0"/>
              <a:t>The values in Table 8 are the summed </a:t>
            </a:r>
            <a:r>
              <a:rPr lang="en-US" altLang="ko-KR" sz="1600" dirty="0" smtClean="0"/>
              <a:t>absolute distance </a:t>
            </a:r>
            <a:r>
              <a:rPr lang="en-US" altLang="ko-KR" sz="1600" dirty="0"/>
              <a:t>between paired feature </a:t>
            </a:r>
            <a:r>
              <a:rPr lang="en-US" altLang="ko-KR" sz="1600" dirty="0" smtClean="0"/>
              <a:t>vectors</a:t>
            </a:r>
          </a:p>
          <a:p>
            <a:pPr lvl="2"/>
            <a:r>
              <a:rPr lang="en-US" altLang="ko-KR" sz="1600" dirty="0"/>
              <a:t>providing a measure </a:t>
            </a:r>
            <a:r>
              <a:rPr lang="en-US" altLang="ko-KR" sz="1600" dirty="0" smtClean="0"/>
              <a:t>of the </a:t>
            </a:r>
            <a:r>
              <a:rPr lang="en-US" altLang="ko-KR" sz="1600" dirty="0"/>
              <a:t>difference in density distributions of features for </a:t>
            </a:r>
            <a:r>
              <a:rPr lang="en-US" altLang="ko-KR" sz="1600" dirty="0" smtClean="0"/>
              <a:t>contrasted cognitive tasks</a:t>
            </a:r>
            <a:endParaRPr lang="en-US" altLang="ko-KR" sz="1600" dirty="0"/>
          </a:p>
          <a:p>
            <a:pPr lvl="2"/>
            <a:r>
              <a:rPr lang="en-US" altLang="ko-KR" sz="1600" dirty="0"/>
              <a:t>The greatest </a:t>
            </a:r>
            <a:r>
              <a:rPr lang="en-US" altLang="ko-KR" sz="1600" dirty="0" smtClean="0"/>
              <a:t>distance in Table </a:t>
            </a:r>
            <a:r>
              <a:rPr lang="en-US" altLang="ko-KR" sz="1600" dirty="0"/>
              <a:t>8 is found between motor imagery of the left hand and </a:t>
            </a:r>
            <a:r>
              <a:rPr lang="en-US" altLang="ko-KR" sz="1600" dirty="0" smtClean="0"/>
              <a:t>arithmetic in </a:t>
            </a:r>
            <a:r>
              <a:rPr lang="en-US" altLang="ko-KR" sz="1600" dirty="0"/>
              <a:t>the band power </a:t>
            </a:r>
            <a:r>
              <a:rPr lang="en-US" altLang="ko-KR" sz="1600" dirty="0" smtClean="0"/>
              <a:t>domain</a:t>
            </a:r>
          </a:p>
          <a:p>
            <a:pPr lvl="2"/>
            <a:r>
              <a:rPr lang="en-US" altLang="ko-KR" sz="1600" dirty="0"/>
              <a:t>The </a:t>
            </a:r>
            <a:r>
              <a:rPr lang="en-US" altLang="ko-KR" sz="1600" dirty="0" smtClean="0"/>
              <a:t>lowest distance, </a:t>
            </a:r>
            <a:r>
              <a:rPr lang="en-US" altLang="ko-KR" sz="1600" dirty="0"/>
              <a:t>is found between the </a:t>
            </a:r>
            <a:r>
              <a:rPr lang="en-US" altLang="ko-KR" sz="1600" dirty="0" smtClean="0">
                <a:solidFill>
                  <a:srgbClr val="FF0000"/>
                </a:solidFill>
              </a:rPr>
              <a:t>auditory imagery </a:t>
            </a:r>
            <a:r>
              <a:rPr lang="en-US" altLang="ko-KR" sz="1600" dirty="0">
                <a:solidFill>
                  <a:srgbClr val="FF0000"/>
                </a:solidFill>
              </a:rPr>
              <a:t>and arithmetic tasks </a:t>
            </a:r>
            <a:r>
              <a:rPr lang="en-US" altLang="ko-KR" sz="1600" dirty="0"/>
              <a:t>based on reflection </a:t>
            </a:r>
            <a:r>
              <a:rPr lang="en-US" altLang="ko-KR" sz="1600" dirty="0" smtClean="0"/>
              <a:t>coefficients.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Results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27</a:t>
            </a:fld>
            <a:endParaRPr lang="ko-KR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50779"/>
            <a:ext cx="40767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36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632" y="3789040"/>
            <a:ext cx="4505872" cy="263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634082"/>
          </a:xfrm>
        </p:spPr>
        <p:txBody>
          <a:bodyPr/>
          <a:lstStyle/>
          <a:p>
            <a:r>
              <a:rPr lang="en-US" altLang="ko-KR" dirty="0" smtClean="0"/>
              <a:t>Conclusions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28</a:t>
            </a:fld>
            <a:endParaRPr lang="ko-KR" altLang="en-US" dirty="0"/>
          </a:p>
        </p:txBody>
      </p:sp>
      <p:sp>
        <p:nvSpPr>
          <p:cNvPr id="8" name="내용 개체 틀 1"/>
          <p:cNvSpPr txBox="1">
            <a:spLocks/>
          </p:cNvSpPr>
          <p:nvPr/>
        </p:nvSpPr>
        <p:spPr>
          <a:xfrm>
            <a:off x="395536" y="548680"/>
            <a:ext cx="8229600" cy="54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ts val="500"/>
              </a:spcBef>
              <a:spcAft>
                <a:spcPts val="500"/>
              </a:spcAft>
              <a:buClrTx/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ko-KR" sz="1600" dirty="0"/>
              <a:t>Primary </a:t>
            </a:r>
            <a:r>
              <a:rPr lang="en-US" altLang="ko-KR" sz="1600" dirty="0" smtClean="0"/>
              <a:t>centers </a:t>
            </a:r>
            <a:r>
              <a:rPr lang="en-US" altLang="ko-KR" sz="1600" dirty="0"/>
              <a:t>of activity </a:t>
            </a:r>
            <a:r>
              <a:rPr lang="en-US" altLang="ko-KR" sz="1600" dirty="0" smtClean="0"/>
              <a:t>for motor </a:t>
            </a:r>
            <a:r>
              <a:rPr lang="en-US" altLang="ko-KR" sz="1600" dirty="0"/>
              <a:t>imagery tasks are </a:t>
            </a:r>
            <a:r>
              <a:rPr lang="en-US" altLang="ko-KR" sz="1600" dirty="0" smtClean="0"/>
              <a:t>localized </a:t>
            </a:r>
            <a:r>
              <a:rPr lang="en-US" altLang="ko-KR" sz="1600" dirty="0"/>
              <a:t>to the pre- and </a:t>
            </a:r>
            <a:r>
              <a:rPr lang="en-US" altLang="ko-KR" sz="1600" dirty="0" err="1"/>
              <a:t>postcentral</a:t>
            </a:r>
            <a:r>
              <a:rPr lang="en-US" altLang="ko-KR" sz="1600" dirty="0"/>
              <a:t> </a:t>
            </a:r>
            <a:r>
              <a:rPr lang="en-US" altLang="ko-KR" sz="1600" dirty="0" err="1" smtClean="0"/>
              <a:t>gyrus</a:t>
            </a:r>
            <a:endParaRPr lang="en-US" altLang="ko-KR" sz="1600" dirty="0" smtClean="0"/>
          </a:p>
          <a:p>
            <a:pPr>
              <a:buFont typeface="Arial" pitchFamily="34" charset="0"/>
              <a:buChar char="•"/>
            </a:pPr>
            <a:r>
              <a:rPr lang="en-US" altLang="ko-KR" sz="1600" dirty="0"/>
              <a:t>Auditory-based tasks show activity </a:t>
            </a:r>
            <a:r>
              <a:rPr lang="en-US" altLang="ko-KR" sz="1600" dirty="0" smtClean="0"/>
              <a:t>in the </a:t>
            </a:r>
            <a:r>
              <a:rPr lang="en-US" altLang="ko-KR" sz="1600" dirty="0"/>
              <a:t>middle temporal </a:t>
            </a:r>
            <a:r>
              <a:rPr lang="en-US" altLang="ko-KR" sz="1600" dirty="0" err="1" smtClean="0"/>
              <a:t>gyrus</a:t>
            </a:r>
            <a:endParaRPr lang="en-US" altLang="ko-KR" sz="1600" dirty="0" smtClean="0"/>
          </a:p>
          <a:p>
            <a:pPr>
              <a:buFont typeface="Arial" pitchFamily="34" charset="0"/>
              <a:buChar char="•"/>
            </a:pPr>
            <a:r>
              <a:rPr lang="en-US" altLang="ko-KR" sz="1600" dirty="0"/>
              <a:t>Calculation activity was </a:t>
            </a:r>
            <a:r>
              <a:rPr lang="en-US" altLang="ko-KR" sz="1600" dirty="0" smtClean="0"/>
              <a:t>localized </a:t>
            </a:r>
            <a:r>
              <a:rPr lang="en-US" altLang="ko-KR" sz="1600" dirty="0"/>
              <a:t>to the left inferior frontal </a:t>
            </a:r>
            <a:r>
              <a:rPr lang="en-US" altLang="ko-KR" sz="1600" dirty="0" err="1"/>
              <a:t>gyrus</a:t>
            </a:r>
            <a:r>
              <a:rPr lang="en-US" altLang="ko-KR" sz="1600" dirty="0"/>
              <a:t> and </a:t>
            </a:r>
            <a:r>
              <a:rPr lang="en-US" altLang="ko-KR" sz="1600" dirty="0" smtClean="0"/>
              <a:t>right </a:t>
            </a:r>
            <a:r>
              <a:rPr lang="en-US" altLang="ko-KR" sz="1600" dirty="0" err="1" smtClean="0"/>
              <a:t>supramarginal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gyrus</a:t>
            </a:r>
            <a:endParaRPr lang="en-US" altLang="ko-KR" sz="1600" dirty="0" smtClean="0"/>
          </a:p>
          <a:p>
            <a:pPr>
              <a:buFont typeface="Arial" pitchFamily="34" charset="0"/>
              <a:buChar char="•"/>
            </a:pPr>
            <a:r>
              <a:rPr lang="en-US" altLang="ko-KR" sz="1600" dirty="0"/>
              <a:t>Navigation imagery produced activity in the </a:t>
            </a:r>
            <a:r>
              <a:rPr lang="en-US" altLang="ko-KR" sz="1600" dirty="0" err="1" smtClean="0"/>
              <a:t>praecuneus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and anterior </a:t>
            </a:r>
            <a:r>
              <a:rPr lang="en-US" altLang="ko-KR" sz="1600" dirty="0" smtClean="0"/>
              <a:t>cingulate cortex.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600" dirty="0" smtClean="0"/>
              <a:t>Spatial </a:t>
            </a:r>
            <a:r>
              <a:rPr lang="en-US" altLang="ko-KR" sz="1600" dirty="0"/>
              <a:t>areas of activation suggest that </a:t>
            </a:r>
            <a:r>
              <a:rPr lang="en-US" altLang="ko-KR" sz="1600" dirty="0" smtClean="0">
                <a:solidFill>
                  <a:srgbClr val="FF0000"/>
                </a:solidFill>
              </a:rPr>
              <a:t>arithmetic</a:t>
            </a:r>
            <a:r>
              <a:rPr lang="en-US" altLang="ko-KR" sz="1600" dirty="0" smtClean="0"/>
              <a:t> and </a:t>
            </a:r>
            <a:r>
              <a:rPr lang="en-US" altLang="ko-KR" sz="1600" dirty="0" smtClean="0">
                <a:solidFill>
                  <a:srgbClr val="FF0000"/>
                </a:solidFill>
              </a:rPr>
              <a:t>auditory tasks </a:t>
            </a:r>
            <a:r>
              <a:rPr lang="en-US" altLang="ko-KR" sz="1600" dirty="0" smtClean="0"/>
              <a:t>show promise for pairwise discrimination based on single recording sites.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600" dirty="0" err="1" smtClean="0"/>
              <a:t>sLORETA</a:t>
            </a:r>
            <a:r>
              <a:rPr lang="en-US" altLang="ko-KR" sz="1600" dirty="0" smtClean="0"/>
              <a:t> results suggest </a:t>
            </a:r>
            <a:r>
              <a:rPr lang="en-US" altLang="ko-KR" sz="1600" dirty="0"/>
              <a:t>that </a:t>
            </a:r>
            <a:r>
              <a:rPr lang="en-US" altLang="ko-KR" sz="1600" dirty="0" smtClean="0">
                <a:solidFill>
                  <a:srgbClr val="FF0000"/>
                </a:solidFill>
              </a:rPr>
              <a:t>motor imagery </a:t>
            </a:r>
            <a:r>
              <a:rPr lang="en-US" altLang="ko-KR" sz="1600" dirty="0">
                <a:solidFill>
                  <a:srgbClr val="FF0000"/>
                </a:solidFill>
              </a:rPr>
              <a:t>tasks </a:t>
            </a:r>
            <a:r>
              <a:rPr lang="en-US" altLang="ko-KR" sz="1600" dirty="0"/>
              <a:t>will show greatest discrimination from baseline EEG </a:t>
            </a:r>
            <a:r>
              <a:rPr lang="en-US" altLang="ko-KR" sz="1600" dirty="0" smtClean="0"/>
              <a:t>activity(idle state)</a:t>
            </a:r>
            <a:endParaRPr lang="en-US" altLang="ko-KR" sz="1600" dirty="0"/>
          </a:p>
          <a:p>
            <a:pPr>
              <a:buFont typeface="Arial" pitchFamily="34" charset="0"/>
              <a:buChar char="•"/>
            </a:pPr>
            <a:endParaRPr lang="en-US" altLang="ko-KR" sz="1600" dirty="0" smtClean="0"/>
          </a:p>
          <a:p>
            <a:pPr>
              <a:buFont typeface="Arial" pitchFamily="34" charset="0"/>
              <a:buChar char="•"/>
            </a:pPr>
            <a:endParaRPr lang="en-US" altLang="ko-KR" sz="1800" dirty="0"/>
          </a:p>
          <a:p>
            <a:endParaRPr lang="en-US" altLang="ko-KR" sz="1800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789040"/>
            <a:ext cx="4536504" cy="266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1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29</a:t>
            </a:fld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1703" y="2276872"/>
            <a:ext cx="767876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500" dirty="0" smtClean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25771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altLang="ko-KR" dirty="0" smtClean="0"/>
              <a:t>Cognitive tasks </a:t>
            </a:r>
          </a:p>
          <a:p>
            <a:r>
              <a:rPr lang="en-US" altLang="ko-KR" sz="1800" dirty="0" smtClean="0"/>
              <a:t>Six </a:t>
            </a:r>
            <a:r>
              <a:rPr lang="en-US" altLang="ko-KR" sz="1800" dirty="0"/>
              <a:t>cognitive tasks were tested against the idle </a:t>
            </a:r>
            <a:r>
              <a:rPr lang="en-US" altLang="ko-KR" sz="1800" dirty="0" smtClean="0"/>
              <a:t>state</a:t>
            </a:r>
          </a:p>
          <a:p>
            <a:r>
              <a:rPr lang="en-US" altLang="ko-KR" sz="1800" dirty="0"/>
              <a:t>The idle </a:t>
            </a:r>
            <a:r>
              <a:rPr lang="en-US" altLang="ko-KR" sz="1800" dirty="0" smtClean="0"/>
              <a:t>state was </a:t>
            </a:r>
            <a:r>
              <a:rPr lang="en-US" altLang="ko-KR" sz="1800" dirty="0"/>
              <a:t>used as a baseline against </a:t>
            </a:r>
            <a:r>
              <a:rPr lang="en-US" altLang="ko-KR" sz="1800" dirty="0" smtClean="0"/>
              <a:t>each </a:t>
            </a:r>
            <a:r>
              <a:rPr lang="en-US" altLang="ko-KR" sz="1800" dirty="0"/>
              <a:t>task </a:t>
            </a:r>
            <a:r>
              <a:rPr lang="en-US" altLang="ko-KR" sz="1800" dirty="0" smtClean="0"/>
              <a:t>in </a:t>
            </a:r>
            <a:r>
              <a:rPr lang="en-US" altLang="ko-KR" sz="1800" dirty="0" smtClean="0"/>
              <a:t>order to </a:t>
            </a:r>
            <a:r>
              <a:rPr lang="en-US" altLang="ko-KR" sz="1800" dirty="0"/>
              <a:t>observe changes in the activation associated</a:t>
            </a:r>
            <a:r>
              <a:rPr lang="en-US" altLang="ko-KR" dirty="0" smtClean="0"/>
              <a:t> </a:t>
            </a:r>
          </a:p>
          <a:p>
            <a:pPr lvl="1" indent="-342900">
              <a:buAutoNum type="arabicPeriod"/>
            </a:pPr>
            <a:r>
              <a:rPr lang="en-US" altLang="ko-KR" dirty="0" smtClean="0"/>
              <a:t>Arithmetic</a:t>
            </a:r>
            <a:endParaRPr lang="en-US" altLang="ko-KR" dirty="0"/>
          </a:p>
          <a:p>
            <a:pPr marL="685800" lvl="1">
              <a:buFontTx/>
              <a:buChar char="-"/>
            </a:pPr>
            <a:r>
              <a:rPr lang="en-US" altLang="ko-KR" dirty="0" smtClean="0"/>
              <a:t>Subtraction was selected as an arithmetic task </a:t>
            </a:r>
          </a:p>
          <a:p>
            <a:pPr marL="685800" lvl="1">
              <a:buFontTx/>
              <a:buChar char="-"/>
            </a:pPr>
            <a:r>
              <a:rPr lang="en-US" altLang="ko-KR" dirty="0" smtClean="0"/>
              <a:t>Generate </a:t>
            </a:r>
            <a:r>
              <a:rPr lang="en-US" altLang="ko-KR" dirty="0"/>
              <a:t>a three digit </a:t>
            </a:r>
            <a:r>
              <a:rPr lang="en-US" altLang="ko-KR" dirty="0" smtClean="0"/>
              <a:t>number and </a:t>
            </a:r>
            <a:r>
              <a:rPr lang="en-US" altLang="ko-KR" dirty="0"/>
              <a:t>a single digit number for each </a:t>
            </a:r>
            <a:r>
              <a:rPr lang="en-US" altLang="ko-KR" dirty="0" smtClean="0"/>
              <a:t>trial </a:t>
            </a:r>
          </a:p>
          <a:p>
            <a:pPr marL="685800" lvl="1">
              <a:buFontTx/>
              <a:buChar char="-"/>
            </a:pPr>
            <a:r>
              <a:rPr lang="en-US" altLang="ko-KR" dirty="0" smtClean="0"/>
              <a:t>The </a:t>
            </a:r>
            <a:r>
              <a:rPr lang="en-US" altLang="ko-KR" dirty="0"/>
              <a:t>single digit number was to be repeatedly subtracted from the results of each </a:t>
            </a:r>
            <a:r>
              <a:rPr lang="en-US" altLang="ko-KR" dirty="0" smtClean="0"/>
              <a:t>calculation</a:t>
            </a:r>
          </a:p>
          <a:p>
            <a:pPr marL="685800" lvl="1">
              <a:buFontTx/>
              <a:buChar char="-"/>
            </a:pPr>
            <a:r>
              <a:rPr lang="en-US" altLang="ko-KR" dirty="0" smtClean="0"/>
              <a:t>continuing </a:t>
            </a:r>
            <a:r>
              <a:rPr lang="en-US" altLang="ko-KR" dirty="0"/>
              <a:t>for the duration of the trial</a:t>
            </a:r>
            <a:r>
              <a:rPr lang="en-US" altLang="ko-KR" dirty="0" smtClean="0"/>
              <a:t>.</a:t>
            </a:r>
          </a:p>
          <a:p>
            <a:pPr marL="400050" lvl="1" indent="0">
              <a:buNone/>
            </a:pPr>
            <a:endParaRPr lang="en-US" altLang="ko-KR" dirty="0" smtClean="0"/>
          </a:p>
          <a:p>
            <a:pPr lvl="1" indent="-342900">
              <a:buAutoNum type="arabicPeriod" startAt="2"/>
            </a:pPr>
            <a:r>
              <a:rPr lang="en-US" altLang="ko-KR" dirty="0" smtClean="0"/>
              <a:t>Navigation imagery</a:t>
            </a:r>
          </a:p>
          <a:p>
            <a:pPr marL="685800" lvl="1">
              <a:buFontTx/>
              <a:buChar char="-"/>
            </a:pPr>
            <a:r>
              <a:rPr lang="en-US" altLang="ko-KR" dirty="0"/>
              <a:t>Subjects were instructed to select a </a:t>
            </a:r>
            <a:r>
              <a:rPr lang="en-US" altLang="ko-KR" dirty="0" smtClean="0"/>
              <a:t>familiar route </a:t>
            </a:r>
            <a:r>
              <a:rPr lang="en-US" altLang="ko-KR" dirty="0"/>
              <a:t>between two </a:t>
            </a:r>
            <a:r>
              <a:rPr lang="en-US" altLang="ko-KR" dirty="0" smtClean="0"/>
              <a:t>locations</a:t>
            </a:r>
          </a:p>
          <a:p>
            <a:pPr marL="685800" lvl="1">
              <a:buFontTx/>
              <a:buChar char="-"/>
            </a:pPr>
            <a:r>
              <a:rPr lang="en-US" altLang="ko-KR" dirty="0"/>
              <a:t>Subjects were </a:t>
            </a:r>
            <a:r>
              <a:rPr lang="en-US" altLang="ko-KR" dirty="0" smtClean="0"/>
              <a:t>required to </a:t>
            </a:r>
            <a:r>
              <a:rPr lang="en-US" altLang="ko-KR" dirty="0"/>
              <a:t>bring to mind images associated with the route.</a:t>
            </a:r>
          </a:p>
          <a:p>
            <a:pPr marL="400050" lvl="1" indent="0">
              <a:buNone/>
            </a:pPr>
            <a:endParaRPr lang="en-US" altLang="ko-KR" dirty="0" smtClean="0"/>
          </a:p>
          <a:p>
            <a:pPr marL="400050" lvl="1" indent="0">
              <a:buNone/>
            </a:pPr>
            <a:endParaRPr lang="en-US" altLang="ko-KR" dirty="0" smtClean="0"/>
          </a:p>
          <a:p>
            <a:pPr marL="685800" lvl="1">
              <a:buFontTx/>
              <a:buChar char="-"/>
            </a:pPr>
            <a:endParaRPr lang="en-US" altLang="ko-KR" dirty="0"/>
          </a:p>
          <a:p>
            <a:pPr marL="857250" lvl="1" indent="-457200">
              <a:buFont typeface="+mj-lt"/>
              <a:buAutoNum type="arabicPeriod"/>
            </a:pPr>
            <a:endParaRPr lang="en-US" altLang="ko-KR" sz="1800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Methods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183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en-US" altLang="ko-KR" dirty="0" smtClean="0"/>
              <a:t>3. </a:t>
            </a:r>
            <a:r>
              <a:rPr lang="en-US" altLang="ko-KR" dirty="0"/>
              <a:t>Auditory </a:t>
            </a:r>
            <a:r>
              <a:rPr lang="en-US" altLang="ko-KR" dirty="0" smtClean="0"/>
              <a:t>recall</a:t>
            </a:r>
          </a:p>
          <a:p>
            <a:pPr marL="685800" lvl="1">
              <a:buFontTx/>
              <a:buChar char="-"/>
            </a:pPr>
            <a:r>
              <a:rPr lang="en-US" altLang="ko-KR" dirty="0" smtClean="0"/>
              <a:t>Auditory </a:t>
            </a:r>
            <a:r>
              <a:rPr lang="en-US" altLang="ko-KR" dirty="0"/>
              <a:t>recall involved recall of a tune </a:t>
            </a:r>
            <a:r>
              <a:rPr lang="en-US" altLang="ko-KR" dirty="0" smtClean="0"/>
              <a:t>familiar to </a:t>
            </a:r>
            <a:r>
              <a:rPr lang="en-US" altLang="ko-KR" dirty="0"/>
              <a:t>subjects </a:t>
            </a:r>
            <a:endParaRPr lang="en-US" altLang="ko-KR" dirty="0" smtClean="0"/>
          </a:p>
          <a:p>
            <a:pPr marL="685800" lvl="1">
              <a:buFontTx/>
              <a:buChar char="-"/>
            </a:pPr>
            <a:r>
              <a:rPr lang="en-US" altLang="ko-KR" dirty="0" smtClean="0"/>
              <a:t>and </a:t>
            </a:r>
            <a:r>
              <a:rPr lang="en-US" altLang="ko-KR" dirty="0"/>
              <a:t>involved the mental rehearsal of the said song</a:t>
            </a:r>
            <a:r>
              <a:rPr lang="en-US" altLang="ko-KR" dirty="0" smtClean="0"/>
              <a:t>.</a:t>
            </a:r>
          </a:p>
          <a:p>
            <a:pPr marL="400050" lvl="1" indent="0">
              <a:buNone/>
            </a:pPr>
            <a:r>
              <a:rPr lang="en-US" altLang="ko-KR" dirty="0" smtClean="0"/>
              <a:t>4. </a:t>
            </a:r>
            <a:r>
              <a:rPr lang="en-US" altLang="ko-KR" dirty="0"/>
              <a:t>Phone </a:t>
            </a:r>
            <a:r>
              <a:rPr lang="en-US" altLang="ko-KR" dirty="0" smtClean="0"/>
              <a:t>imagery</a:t>
            </a:r>
          </a:p>
          <a:p>
            <a:pPr marL="685800" lvl="1">
              <a:buFontTx/>
              <a:buChar char="-"/>
            </a:pPr>
            <a:r>
              <a:rPr lang="en-US" altLang="ko-KR" dirty="0"/>
              <a:t>This task was an alternative auditory task </a:t>
            </a:r>
            <a:endParaRPr lang="en-US" altLang="ko-KR" dirty="0" smtClean="0"/>
          </a:p>
          <a:p>
            <a:pPr marL="685800" lvl="1">
              <a:buFontTx/>
              <a:buChar char="-"/>
            </a:pPr>
            <a:r>
              <a:rPr lang="en-US" altLang="ko-KR" dirty="0" smtClean="0"/>
              <a:t>and involved </a:t>
            </a:r>
            <a:r>
              <a:rPr lang="en-US" altLang="ko-KR" dirty="0"/>
              <a:t>subjects bringing to mind a familiar telephone bell </a:t>
            </a:r>
            <a:r>
              <a:rPr lang="en-US" altLang="ko-KR" dirty="0" smtClean="0"/>
              <a:t>or ringtone and retain the sound for the duration of the trial</a:t>
            </a:r>
          </a:p>
          <a:p>
            <a:pPr marL="685800" lvl="1">
              <a:buFontTx/>
              <a:buChar char="-"/>
            </a:pPr>
            <a:r>
              <a:rPr lang="en-US" altLang="ko-KR" dirty="0" smtClean="0"/>
              <a:t>It was </a:t>
            </a:r>
            <a:r>
              <a:rPr lang="en-US" altLang="ko-KR" dirty="0"/>
              <a:t>emphasized that this was an auditory task and </a:t>
            </a:r>
            <a:r>
              <a:rPr lang="en-US" altLang="ko-KR" dirty="0" smtClean="0"/>
              <a:t>associations should </a:t>
            </a:r>
            <a:r>
              <a:rPr lang="en-US" altLang="ko-KR" dirty="0"/>
              <a:t>not be made with motor activities associated with </a:t>
            </a:r>
            <a:r>
              <a:rPr lang="en-US" altLang="ko-KR" dirty="0" smtClean="0"/>
              <a:t>telephone use</a:t>
            </a:r>
          </a:p>
          <a:p>
            <a:pPr marL="400050" lvl="1" indent="0">
              <a:buNone/>
            </a:pPr>
            <a:r>
              <a:rPr lang="en-US" altLang="ko-KR" dirty="0" smtClean="0"/>
              <a:t>5. </a:t>
            </a:r>
            <a:r>
              <a:rPr lang="en-US" altLang="ko-KR" dirty="0"/>
              <a:t>Motor imagery of the left </a:t>
            </a:r>
            <a:r>
              <a:rPr lang="en-US" altLang="ko-KR" dirty="0" smtClean="0"/>
              <a:t>hand</a:t>
            </a:r>
          </a:p>
          <a:p>
            <a:pPr marL="685800" lvl="1">
              <a:buFontTx/>
              <a:buChar char="-"/>
            </a:pPr>
            <a:r>
              <a:rPr lang="en-US" altLang="ko-KR" dirty="0"/>
              <a:t>A wrist extension was </a:t>
            </a:r>
            <a:r>
              <a:rPr lang="en-US" altLang="ko-KR" dirty="0" smtClean="0"/>
              <a:t>demonstrated to </a:t>
            </a:r>
            <a:r>
              <a:rPr lang="en-US" altLang="ko-KR" dirty="0"/>
              <a:t>subjects</a:t>
            </a:r>
            <a:r>
              <a:rPr lang="en-US" altLang="ko-KR" dirty="0" smtClean="0"/>
              <a:t>.</a:t>
            </a:r>
          </a:p>
          <a:p>
            <a:pPr marL="685800" lvl="1">
              <a:buFontTx/>
              <a:buChar char="-"/>
            </a:pPr>
            <a:r>
              <a:rPr lang="en-US" altLang="ko-KR" dirty="0"/>
              <a:t>Motor imagery was defined as </a:t>
            </a:r>
            <a:r>
              <a:rPr lang="en-US" altLang="ko-KR" dirty="0" smtClean="0"/>
              <a:t>bringing to </a:t>
            </a:r>
            <a:r>
              <a:rPr lang="en-US" altLang="ko-KR" dirty="0"/>
              <a:t>mind these associations without performing the </a:t>
            </a:r>
            <a:r>
              <a:rPr lang="en-US" altLang="ko-KR" dirty="0" smtClean="0"/>
              <a:t>task itself</a:t>
            </a:r>
          </a:p>
          <a:p>
            <a:pPr marL="400050" lvl="1" indent="0">
              <a:buNone/>
            </a:pPr>
            <a:r>
              <a:rPr lang="en-US" altLang="ko-KR" dirty="0" smtClean="0"/>
              <a:t>6. </a:t>
            </a:r>
            <a:r>
              <a:rPr lang="en-US" altLang="ko-KR" dirty="0"/>
              <a:t>Motor imagery of the </a:t>
            </a:r>
            <a:r>
              <a:rPr lang="en-US" altLang="ko-KR" dirty="0" smtClean="0"/>
              <a:t>right hand</a:t>
            </a:r>
          </a:p>
          <a:p>
            <a:pPr marL="400050" lvl="1" indent="0">
              <a:buNone/>
            </a:pPr>
            <a:r>
              <a:rPr lang="en-US" altLang="ko-KR" dirty="0"/>
              <a:t>- Instructions matched those </a:t>
            </a:r>
            <a:r>
              <a:rPr lang="en-US" altLang="ko-KR" dirty="0" smtClean="0"/>
              <a:t>for left </a:t>
            </a:r>
            <a:r>
              <a:rPr lang="en-US" altLang="ko-KR" dirty="0"/>
              <a:t>hand motor imagery</a:t>
            </a:r>
            <a:r>
              <a:rPr lang="en-US" altLang="ko-KR" dirty="0" smtClean="0"/>
              <a:t>.</a:t>
            </a:r>
          </a:p>
          <a:p>
            <a:pPr marL="685800" lvl="1">
              <a:buFontTx/>
              <a:buChar char="-"/>
            </a:pPr>
            <a:endParaRPr lang="en-US" altLang="ko-KR" dirty="0"/>
          </a:p>
          <a:p>
            <a:pPr marL="857250" lvl="1" indent="-457200">
              <a:buFont typeface="+mj-lt"/>
              <a:buAutoNum type="arabicPeriod"/>
            </a:pPr>
            <a:endParaRPr lang="en-US" altLang="ko-KR" sz="1800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Methods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059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Data collection</a:t>
            </a:r>
          </a:p>
          <a:p>
            <a:pPr>
              <a:buFontTx/>
              <a:buChar char="-"/>
            </a:pPr>
            <a:r>
              <a:rPr lang="en-US" altLang="ko-KR" sz="1800" dirty="0" smtClean="0"/>
              <a:t>Subjects : Seven male subjects (age 24–35) took part in the study. All subjects were able bodied, free from medication and any disorders of, or injuries to the central nervous system.</a:t>
            </a:r>
          </a:p>
          <a:p>
            <a:pPr>
              <a:buFontTx/>
              <a:buChar char="-"/>
            </a:pPr>
            <a:r>
              <a:rPr lang="en-US" altLang="ko-KR" sz="1800" dirty="0" smtClean="0"/>
              <a:t>Protocol 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dirty="0"/>
              <a:t>Each run contained 10 trials (</a:t>
            </a:r>
            <a:r>
              <a:rPr lang="en-US" altLang="ko-KR" dirty="0" smtClean="0"/>
              <a:t>randomly ordered)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dirty="0" smtClean="0"/>
              <a:t>trials </a:t>
            </a:r>
            <a:r>
              <a:rPr lang="en-US" altLang="ko-KR" dirty="0"/>
              <a:t>within each run were split equally between </a:t>
            </a:r>
            <a:r>
              <a:rPr lang="en-US" altLang="ko-KR" dirty="0" smtClean="0"/>
              <a:t>the active </a:t>
            </a:r>
            <a:r>
              <a:rPr lang="en-US" altLang="ko-KR" dirty="0"/>
              <a:t>task condition and the idle condition</a:t>
            </a:r>
            <a:r>
              <a:rPr lang="en-US" altLang="ko-KR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dirty="0"/>
              <a:t>Each run was repeated six </a:t>
            </a:r>
            <a:r>
              <a:rPr lang="en-US" altLang="ko-KR" dirty="0" smtClean="0"/>
              <a:t>times, producing </a:t>
            </a:r>
            <a:r>
              <a:rPr lang="en-US" altLang="ko-KR" dirty="0"/>
              <a:t>30 trials for each mental task and 30 trials of </a:t>
            </a:r>
            <a:r>
              <a:rPr lang="en-US" altLang="ko-KR" dirty="0" smtClean="0"/>
              <a:t>associated </a:t>
            </a:r>
            <a:r>
              <a:rPr lang="en-US" altLang="ko-KR" dirty="0"/>
              <a:t>idle data</a:t>
            </a:r>
            <a:r>
              <a:rPr lang="en-US" altLang="ko-KR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dirty="0"/>
              <a:t>The number of runs per session was dependent </a:t>
            </a:r>
            <a:r>
              <a:rPr lang="en-US" altLang="ko-KR" dirty="0" smtClean="0"/>
              <a:t>on subject </a:t>
            </a:r>
            <a:r>
              <a:rPr lang="en-US" altLang="ko-KR" dirty="0"/>
              <a:t>preference</a:t>
            </a:r>
            <a:r>
              <a:rPr lang="en-US" altLang="ko-KR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dirty="0"/>
              <a:t>Within each run </a:t>
            </a:r>
            <a:r>
              <a:rPr lang="en-US" altLang="ko-KR" dirty="0" smtClean="0"/>
              <a:t>cues appeared </a:t>
            </a:r>
            <a:r>
              <a:rPr lang="en-US" altLang="ko-KR" dirty="0"/>
              <a:t>after a 60 s pre-trial period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Methods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640" y="5013176"/>
            <a:ext cx="481064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7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289451"/>
          </a:xfrm>
        </p:spPr>
        <p:txBody>
          <a:bodyPr/>
          <a:lstStyle/>
          <a:p>
            <a:pPr>
              <a:buFontTx/>
              <a:buChar char="-"/>
            </a:pPr>
            <a:r>
              <a:rPr lang="en-US" altLang="ko-KR" sz="1800" dirty="0" smtClean="0"/>
              <a:t>Protocol 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dirty="0"/>
              <a:t>A trial began with the presentation of a fixation cross in the </a:t>
            </a:r>
            <a:r>
              <a:rPr lang="en-US" altLang="ko-KR" dirty="0" err="1" smtClean="0"/>
              <a:t>centre</a:t>
            </a:r>
            <a:r>
              <a:rPr lang="en-US" altLang="ko-KR" dirty="0" smtClean="0"/>
              <a:t> of </a:t>
            </a:r>
            <a:r>
              <a:rPr lang="en-US" altLang="ko-KR" dirty="0"/>
              <a:t>the screen</a:t>
            </a:r>
            <a:r>
              <a:rPr lang="en-US" altLang="ko-KR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dirty="0"/>
              <a:t>Paired beep sounds were used to cue the </a:t>
            </a:r>
            <a:r>
              <a:rPr lang="en-US" altLang="ko-KR" dirty="0" smtClean="0"/>
              <a:t>active task </a:t>
            </a:r>
            <a:r>
              <a:rPr lang="en-US" altLang="ko-KR" dirty="0"/>
              <a:t>condition and the idle task</a:t>
            </a:r>
            <a:r>
              <a:rPr lang="en-US" altLang="ko-KR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dirty="0"/>
              <a:t>Two 70 </a:t>
            </a:r>
            <a:r>
              <a:rPr lang="en-US" altLang="ko-KR" dirty="0" err="1"/>
              <a:t>ms</a:t>
            </a:r>
            <a:r>
              <a:rPr lang="en-US" altLang="ko-KR" dirty="0"/>
              <a:t> duration tones </a:t>
            </a:r>
            <a:r>
              <a:rPr lang="en-US" altLang="ko-KR" dirty="0" smtClean="0"/>
              <a:t>were presented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dirty="0" smtClean="0"/>
              <a:t>The first sound </a:t>
            </a:r>
            <a:r>
              <a:rPr lang="en-US" altLang="ko-KR" dirty="0"/>
              <a:t>was consistently 1 kHz, the second either </a:t>
            </a:r>
            <a:r>
              <a:rPr lang="en-US" altLang="ko-KR" dirty="0" smtClean="0"/>
              <a:t>1 </a:t>
            </a:r>
            <a:r>
              <a:rPr lang="en-US" altLang="ko-KR" dirty="0"/>
              <a:t>or 1.3 kHz</a:t>
            </a:r>
            <a:r>
              <a:rPr lang="en-US" altLang="ko-KR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dirty="0" smtClean="0"/>
              <a:t>If the </a:t>
            </a:r>
            <a:r>
              <a:rPr lang="en-US" altLang="ko-KR" dirty="0"/>
              <a:t>two tones were perceived as the same tone the subject </a:t>
            </a:r>
            <a:r>
              <a:rPr lang="en-US" altLang="ko-KR" dirty="0" smtClean="0"/>
              <a:t>performed the </a:t>
            </a:r>
            <a:r>
              <a:rPr lang="en-US" altLang="ko-KR" dirty="0"/>
              <a:t>given mental task for the </a:t>
            </a:r>
            <a:r>
              <a:rPr lang="en-US" altLang="ko-KR" dirty="0" smtClean="0"/>
              <a:t>run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dirty="0" smtClean="0"/>
              <a:t>If the </a:t>
            </a:r>
            <a:r>
              <a:rPr lang="en-US" altLang="ko-KR" dirty="0"/>
              <a:t>tones were </a:t>
            </a:r>
            <a:r>
              <a:rPr lang="en-US" altLang="ko-KR" dirty="0" smtClean="0"/>
              <a:t>different the </a:t>
            </a:r>
            <a:r>
              <a:rPr lang="en-US" altLang="ko-KR" dirty="0"/>
              <a:t>subject relaxed for the duration of the </a:t>
            </a:r>
            <a:r>
              <a:rPr lang="en-US" altLang="ko-KR" dirty="0" smtClean="0"/>
              <a:t>trial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dirty="0"/>
              <a:t>Subjects </a:t>
            </a:r>
            <a:r>
              <a:rPr lang="en-US" altLang="ko-KR" dirty="0" smtClean="0"/>
              <a:t>were instructed </a:t>
            </a:r>
            <a:r>
              <a:rPr lang="en-US" altLang="ko-KR" dirty="0"/>
              <a:t>to attempt to perform each task until the fixation </a:t>
            </a:r>
            <a:r>
              <a:rPr lang="en-US" altLang="ko-KR" dirty="0" smtClean="0"/>
              <a:t>cross disappeared </a:t>
            </a:r>
            <a:r>
              <a:rPr lang="en-US" altLang="ko-KR" dirty="0"/>
              <a:t>from the </a:t>
            </a:r>
            <a:r>
              <a:rPr lang="en-US" altLang="ko-KR" dirty="0" smtClean="0"/>
              <a:t>screen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Methods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830" y="4581128"/>
            <a:ext cx="343335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64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289451"/>
          </a:xfrm>
        </p:spPr>
        <p:txBody>
          <a:bodyPr/>
          <a:lstStyle/>
          <a:p>
            <a:pPr>
              <a:buFontTx/>
              <a:buChar char="-"/>
            </a:pPr>
            <a:r>
              <a:rPr lang="en-US" altLang="ko-KR" sz="1800" dirty="0" smtClean="0"/>
              <a:t>Recordings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dirty="0"/>
              <a:t>EEG was recorded from 64 electrodes positioned according </a:t>
            </a:r>
            <a:r>
              <a:rPr lang="en-US" altLang="ko-KR" dirty="0" smtClean="0"/>
              <a:t>to the </a:t>
            </a:r>
            <a:r>
              <a:rPr lang="en-US" altLang="ko-KR" dirty="0"/>
              <a:t>international 10–20 layout using a </a:t>
            </a:r>
            <a:r>
              <a:rPr lang="en-US" altLang="ko-KR" dirty="0" err="1"/>
              <a:t>BioSemi</a:t>
            </a:r>
            <a:r>
              <a:rPr lang="en-US" altLang="ko-KR" dirty="0"/>
              <a:t> Active2 system</a:t>
            </a:r>
            <a:r>
              <a:rPr lang="en-US" altLang="ko-KR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dirty="0"/>
              <a:t>EEG signals were filtered between 0.1 Hz and 100 Hz (</a:t>
            </a:r>
            <a:r>
              <a:rPr lang="en-US" altLang="ko-KR" dirty="0" smtClean="0"/>
              <a:t>Butterworth– </a:t>
            </a:r>
            <a:r>
              <a:rPr lang="en-US" altLang="ko-KR" dirty="0"/>
              <a:t>Order 5</a:t>
            </a:r>
            <a:r>
              <a:rPr lang="en-US" altLang="ko-KR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dirty="0" smtClean="0"/>
              <a:t>Data </a:t>
            </a:r>
            <a:r>
              <a:rPr lang="en-US" altLang="ko-KR" dirty="0"/>
              <a:t>were </a:t>
            </a:r>
            <a:r>
              <a:rPr lang="en-US" altLang="ko-KR" dirty="0" smtClean="0"/>
              <a:t>sampled at </a:t>
            </a:r>
            <a:r>
              <a:rPr lang="en-US" altLang="ko-KR" dirty="0"/>
              <a:t>a frequency of 256 </a:t>
            </a:r>
            <a:r>
              <a:rPr lang="en-US" altLang="ko-KR" dirty="0" smtClean="0"/>
              <a:t>Hz</a:t>
            </a:r>
          </a:p>
          <a:p>
            <a:pPr lvl="1">
              <a:buFont typeface="Arial" pitchFamily="34" charset="0"/>
              <a:buChar char="•"/>
            </a:pPr>
            <a:endParaRPr lang="en-US" altLang="ko-KR" sz="1600" dirty="0" smtClean="0"/>
          </a:p>
          <a:p>
            <a:pPr indent="-285750">
              <a:buFontTx/>
              <a:buChar char="-"/>
            </a:pPr>
            <a:r>
              <a:rPr lang="en-US" altLang="ko-KR" sz="1800" dirty="0" smtClean="0"/>
              <a:t>Feature extraction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1600" dirty="0"/>
              <a:t>Features were extracted in two representations, band </a:t>
            </a:r>
            <a:r>
              <a:rPr lang="en-US" altLang="ko-KR" sz="1600" dirty="0" smtClean="0"/>
              <a:t>power and </a:t>
            </a:r>
            <a:r>
              <a:rPr lang="en-US" altLang="ko-KR" sz="1600" dirty="0"/>
              <a:t>reflection coefficients</a:t>
            </a:r>
            <a:r>
              <a:rPr lang="en-US" altLang="ko-KR" sz="16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1600" dirty="0" smtClean="0"/>
              <a:t>Band </a:t>
            </a:r>
            <a:r>
              <a:rPr lang="en-US" altLang="ko-KR" sz="1600" dirty="0"/>
              <a:t>power e</a:t>
            </a:r>
            <a:r>
              <a:rPr lang="en-US" altLang="ko-KR" sz="1600" dirty="0" smtClean="0"/>
              <a:t>xtraction </a:t>
            </a:r>
            <a:r>
              <a:rPr lang="en-US" altLang="ko-KR" sz="1600" dirty="0"/>
              <a:t>was performed on 10 frequency </a:t>
            </a:r>
            <a:r>
              <a:rPr lang="en-US" altLang="ko-KR" sz="1600" dirty="0" smtClean="0"/>
              <a:t>bands, corresponding </a:t>
            </a:r>
            <a:r>
              <a:rPr lang="en-US" altLang="ko-KR" sz="1600" dirty="0"/>
              <a:t>to the delta (0.1–5 Hz), theta (5–8 Hz), alpha (</a:t>
            </a:r>
            <a:r>
              <a:rPr lang="en-US" altLang="ko-KR" sz="1600" dirty="0" smtClean="0"/>
              <a:t>8–12Hz</a:t>
            </a:r>
            <a:r>
              <a:rPr lang="en-US" altLang="ko-KR" sz="1600" dirty="0"/>
              <a:t>), sigma (12–15 Hz), beta (15–25 Hz) bands and the five bands </a:t>
            </a:r>
            <a:r>
              <a:rPr lang="en-US" altLang="ko-KR" sz="1600" dirty="0" smtClean="0"/>
              <a:t>in the </a:t>
            </a:r>
            <a:r>
              <a:rPr lang="en-US" altLang="ko-KR" sz="1600" dirty="0"/>
              <a:t>gamma range (25–35, 35–45, 45–55, 55–65, 65–75 Hz</a:t>
            </a:r>
            <a:r>
              <a:rPr lang="en-US" altLang="ko-KR" sz="1600" dirty="0" smtClean="0"/>
              <a:t>).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1600" dirty="0" smtClean="0"/>
              <a:t>Features were extracted for each band on each channel, giving a total of 640 features based on band power.</a:t>
            </a:r>
          </a:p>
          <a:p>
            <a:pPr lvl="1">
              <a:buFont typeface="Arial" pitchFamily="34" charset="0"/>
              <a:buChar char="•"/>
            </a:pPr>
            <a:endParaRPr lang="en-US" altLang="ko-KR" dirty="0" smtClean="0"/>
          </a:p>
          <a:p>
            <a:pPr lvl="1">
              <a:buFont typeface="Arial" pitchFamily="34" charset="0"/>
              <a:buChar char="•"/>
            </a:pPr>
            <a:endParaRPr lang="en-US" altLang="ko-KR" dirty="0" smtClean="0"/>
          </a:p>
          <a:p>
            <a:pPr indent="-285750">
              <a:buFontTx/>
              <a:buChar char="-"/>
            </a:pPr>
            <a:endParaRPr lang="en-US" altLang="ko-KR" sz="1800" dirty="0"/>
          </a:p>
          <a:p>
            <a:pPr marL="457200" lvl="1" indent="0">
              <a:buNone/>
            </a:pPr>
            <a:endParaRPr lang="en-US" altLang="ko-KR" sz="1600" dirty="0"/>
          </a:p>
          <a:p>
            <a:pPr lvl="1">
              <a:buFont typeface="Arial" pitchFamily="34" charset="0"/>
              <a:buChar char="•"/>
            </a:pPr>
            <a:endParaRPr lang="en-US" altLang="ko-KR" sz="1600" dirty="0" smtClean="0"/>
          </a:p>
          <a:p>
            <a:pPr lvl="1">
              <a:buFont typeface="Arial" pitchFamily="34" charset="0"/>
              <a:buChar char="•"/>
            </a:pPr>
            <a:endParaRPr lang="en-US" altLang="ko-KR" sz="1600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Methods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548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289451"/>
          </a:xfrm>
        </p:spPr>
        <p:txBody>
          <a:bodyPr/>
          <a:lstStyle/>
          <a:p>
            <a:pPr indent="-285750">
              <a:buFontTx/>
              <a:buChar char="-"/>
            </a:pPr>
            <a:r>
              <a:rPr lang="en-US" altLang="ko-KR" sz="1800" dirty="0" smtClean="0"/>
              <a:t>Feature extraction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dirty="0"/>
              <a:t>Reflection coefficients, or partial correlation (PARCOR) </a:t>
            </a:r>
            <a:r>
              <a:rPr lang="en-US" altLang="ko-KR" dirty="0" smtClean="0"/>
              <a:t>coefficients, are </a:t>
            </a:r>
            <a:r>
              <a:rPr lang="en-US" altLang="ko-KR" dirty="0"/>
              <a:t>obtained via autoregressive analysis and are related </a:t>
            </a:r>
            <a:r>
              <a:rPr lang="en-US" altLang="ko-KR" dirty="0" smtClean="0"/>
              <a:t>to </a:t>
            </a:r>
            <a:r>
              <a:rPr lang="en-US" altLang="ko-KR" dirty="0" err="1" smtClean="0"/>
              <a:t>autoregression</a:t>
            </a:r>
            <a:r>
              <a:rPr lang="en-US" altLang="ko-KR" dirty="0" smtClean="0"/>
              <a:t> </a:t>
            </a:r>
            <a:r>
              <a:rPr lang="en-US" altLang="ko-KR" dirty="0"/>
              <a:t>coefficients</a:t>
            </a:r>
            <a:endParaRPr lang="en-US" altLang="ko-KR" dirty="0" smtClean="0"/>
          </a:p>
          <a:p>
            <a:pPr lvl="1">
              <a:buFont typeface="Arial" pitchFamily="34" charset="0"/>
              <a:buChar char="•"/>
            </a:pPr>
            <a:r>
              <a:rPr lang="en-US" altLang="ko-KR" dirty="0"/>
              <a:t>An autoregressive model represents a time </a:t>
            </a:r>
            <a:r>
              <a:rPr lang="en-US" altLang="ko-KR" dirty="0" smtClean="0"/>
              <a:t>signal as </a:t>
            </a:r>
            <a:r>
              <a:rPr lang="en-US" altLang="ko-KR" dirty="0"/>
              <a:t>an output of an all pole filter driven by white noise</a:t>
            </a:r>
            <a:r>
              <a:rPr lang="en-US" altLang="ko-KR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dirty="0"/>
              <a:t>Filter </a:t>
            </a:r>
            <a:r>
              <a:rPr lang="en-US" altLang="ko-KR" dirty="0" smtClean="0"/>
              <a:t>coefficients are </a:t>
            </a:r>
            <a:r>
              <a:rPr lang="en-US" altLang="ko-KR" dirty="0"/>
              <a:t>calculated from a block of samples as input </a:t>
            </a:r>
            <a:r>
              <a:rPr lang="en-US" altLang="ko-KR" dirty="0" smtClean="0"/>
              <a:t>signal</a:t>
            </a:r>
          </a:p>
          <a:p>
            <a:pPr marL="457200" lvl="1" indent="0">
              <a:buNone/>
            </a:pPr>
            <a:endParaRPr lang="en-US" altLang="ko-KR" dirty="0" smtClean="0"/>
          </a:p>
          <a:p>
            <a:pPr marL="457200" lvl="1" indent="0">
              <a:buNone/>
            </a:pPr>
            <a:endParaRPr lang="en-US" altLang="ko-KR" dirty="0" smtClean="0"/>
          </a:p>
          <a:p>
            <a:pPr marL="457200" lvl="1" indent="0">
              <a:buNone/>
            </a:pPr>
            <a:r>
              <a:rPr lang="en-US" altLang="ko-KR" dirty="0" smtClean="0"/>
              <a:t>The </a:t>
            </a:r>
            <a:r>
              <a:rPr lang="en-US" altLang="ko-KR" dirty="0"/>
              <a:t>notation AR(</a:t>
            </a:r>
            <a:r>
              <a:rPr lang="en-US" altLang="ko-KR" i="1" dirty="0"/>
              <a:t>p</a:t>
            </a:r>
            <a:r>
              <a:rPr lang="en-US" altLang="ko-KR" dirty="0"/>
              <a:t>) indicates an autoregressive model of order </a:t>
            </a:r>
            <a:r>
              <a:rPr lang="en-US" altLang="ko-KR" i="1" dirty="0"/>
              <a:t>p</a:t>
            </a:r>
            <a:r>
              <a:rPr lang="en-US" altLang="ko-KR" dirty="0"/>
              <a:t>. The AR(</a:t>
            </a:r>
            <a:r>
              <a:rPr lang="en-US" altLang="ko-KR" i="1" dirty="0"/>
              <a:t>p</a:t>
            </a:r>
            <a:r>
              <a:rPr lang="en-US" altLang="ko-KR" dirty="0"/>
              <a:t>) model is defined </a:t>
            </a:r>
            <a:r>
              <a:rPr lang="en-US" altLang="ko-KR" dirty="0" smtClean="0"/>
              <a:t>as</a:t>
            </a:r>
          </a:p>
          <a:p>
            <a:pPr marL="457200" lvl="1" indent="0">
              <a:buNone/>
            </a:pPr>
            <a:endParaRPr lang="en-US" altLang="ko-KR" dirty="0"/>
          </a:p>
          <a:p>
            <a:pPr marL="457200" lvl="1" indent="0">
              <a:buNone/>
            </a:pPr>
            <a:endParaRPr lang="en-US" altLang="ko-KR" dirty="0" smtClean="0"/>
          </a:p>
          <a:p>
            <a:pPr marL="457200" lvl="1" indent="0">
              <a:buNone/>
            </a:pPr>
            <a:r>
              <a:rPr lang="en-US" altLang="ko-KR" dirty="0"/>
              <a:t>w</a:t>
            </a:r>
            <a:r>
              <a:rPr lang="en-US" altLang="ko-KR" dirty="0" smtClean="0"/>
              <a:t>here                  </a:t>
            </a:r>
            <a:r>
              <a:rPr lang="en-US" altLang="ko-KR" dirty="0"/>
              <a:t>are the parameters of the model</a:t>
            </a:r>
            <a:r>
              <a:rPr lang="en-US" altLang="ko-KR" dirty="0" smtClean="0"/>
              <a:t>, </a:t>
            </a:r>
            <a:r>
              <a:rPr lang="en-US" altLang="ko-KR" i="1" dirty="0" smtClean="0"/>
              <a:t>c</a:t>
            </a:r>
            <a:r>
              <a:rPr lang="en-US" altLang="ko-KR" dirty="0" smtClean="0"/>
              <a:t> </a:t>
            </a:r>
            <a:r>
              <a:rPr lang="en-US" altLang="ko-KR" dirty="0"/>
              <a:t>is a constant, </a:t>
            </a:r>
            <a:endParaRPr lang="en-US" altLang="ko-KR" dirty="0" smtClean="0"/>
          </a:p>
          <a:p>
            <a:pPr marL="457200" lvl="1" indent="0">
              <a:buNone/>
            </a:pPr>
            <a:r>
              <a:rPr lang="en-US" altLang="ko-KR" dirty="0" smtClean="0"/>
              <a:t>and      is white </a:t>
            </a:r>
            <a:r>
              <a:rPr lang="en-US" altLang="ko-KR" dirty="0" smtClean="0"/>
              <a:t>noise.</a:t>
            </a:r>
            <a:endParaRPr lang="en-US" altLang="ko-KR" dirty="0"/>
          </a:p>
          <a:p>
            <a:pPr marL="457200" lvl="1" indent="0">
              <a:buNone/>
            </a:pPr>
            <a:endParaRPr lang="en-US" altLang="ko-KR" sz="1600" dirty="0"/>
          </a:p>
          <a:p>
            <a:pPr lvl="1">
              <a:buFont typeface="Arial" pitchFamily="34" charset="0"/>
              <a:buChar char="•"/>
            </a:pPr>
            <a:endParaRPr lang="en-US" altLang="ko-KR" sz="1600" dirty="0" smtClean="0"/>
          </a:p>
          <a:p>
            <a:pPr lvl="1">
              <a:buFont typeface="Arial" pitchFamily="34" charset="0"/>
              <a:buChar char="•"/>
            </a:pPr>
            <a:endParaRPr lang="en-US" altLang="ko-KR" sz="1600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Methods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432" y="4176886"/>
            <a:ext cx="23812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699" y="5013176"/>
            <a:ext cx="9239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2" t="20635" r="3493" b="27664"/>
          <a:stretch/>
        </p:blipFill>
        <p:spPr bwMode="auto">
          <a:xfrm>
            <a:off x="1414436" y="5271535"/>
            <a:ext cx="234909" cy="31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08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289451"/>
          </a:xfrm>
        </p:spPr>
        <p:txBody>
          <a:bodyPr/>
          <a:lstStyle/>
          <a:p>
            <a:pPr>
              <a:buFontTx/>
              <a:buChar char="-"/>
            </a:pPr>
            <a:r>
              <a:rPr lang="en-US" altLang="ko-KR" sz="1800" dirty="0" smtClean="0"/>
              <a:t>Feature selection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dirty="0"/>
              <a:t>A sequential forward floating search (SFFS) </a:t>
            </a:r>
            <a:r>
              <a:rPr lang="en-US" altLang="ko-KR" i="1" dirty="0"/>
              <a:t>[</a:t>
            </a:r>
            <a:r>
              <a:rPr lang="en-US" altLang="ko-KR" i="1" dirty="0" err="1" smtClean="0"/>
              <a:t>Pudil</a:t>
            </a:r>
            <a:r>
              <a:rPr lang="en-US" altLang="ko-KR" i="1" dirty="0" smtClean="0"/>
              <a:t> et </a:t>
            </a:r>
            <a:r>
              <a:rPr lang="en-US" altLang="ko-KR" i="1" dirty="0"/>
              <a:t>al. </a:t>
            </a:r>
            <a:r>
              <a:rPr lang="en-US" altLang="ko-KR" i="1" dirty="0" smtClean="0"/>
              <a:t>1994] </a:t>
            </a:r>
            <a:r>
              <a:rPr lang="en-US" altLang="ko-KR" dirty="0"/>
              <a:t>algorithm was used to obtain electrode-feature combinations  for each subject-task dataset.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dirty="0"/>
              <a:t>The algorithm works </a:t>
            </a:r>
            <a:r>
              <a:rPr lang="en-US" altLang="ko-KR" dirty="0" smtClean="0"/>
              <a:t>on </a:t>
            </a:r>
            <a:r>
              <a:rPr lang="en-US" altLang="ko-KR" dirty="0"/>
              <a:t>the extracted </a:t>
            </a:r>
            <a:r>
              <a:rPr lang="en-US" altLang="ko-KR" dirty="0" smtClean="0"/>
              <a:t>feature space </a:t>
            </a:r>
            <a:r>
              <a:rPr lang="en-US" altLang="ko-KR" dirty="0"/>
              <a:t>Y, which contains a finite number of features, D</a:t>
            </a:r>
            <a:r>
              <a:rPr lang="en-US" altLang="ko-KR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dirty="0"/>
              <a:t>Output is a </a:t>
            </a:r>
            <a:r>
              <a:rPr lang="en-US" altLang="ko-KR" dirty="0">
                <a:solidFill>
                  <a:srgbClr val="FF0000"/>
                </a:solidFill>
              </a:rPr>
              <a:t>subset of extracted features </a:t>
            </a:r>
            <a:r>
              <a:rPr lang="en-US" altLang="ko-KR" dirty="0"/>
              <a:t>X, consisting of the </a:t>
            </a:r>
            <a:r>
              <a:rPr lang="en-US" altLang="ko-KR" i="1" dirty="0" smtClean="0"/>
              <a:t>k</a:t>
            </a:r>
            <a:r>
              <a:rPr lang="en-US" altLang="ko-KR" dirty="0" smtClean="0"/>
              <a:t> features </a:t>
            </a:r>
            <a:r>
              <a:rPr lang="en-US" altLang="ko-KR" dirty="0"/>
              <a:t>producing best discrimination in the feature space</a:t>
            </a:r>
            <a:r>
              <a:rPr lang="en-US" altLang="ko-KR" dirty="0" smtClean="0"/>
              <a:t>:</a:t>
            </a:r>
          </a:p>
          <a:p>
            <a:pPr lvl="1">
              <a:buFont typeface="Arial" pitchFamily="34" charset="0"/>
              <a:buChar char="•"/>
            </a:pPr>
            <a:endParaRPr lang="en-US" altLang="ko-KR" dirty="0"/>
          </a:p>
          <a:p>
            <a:pPr lvl="1">
              <a:buFont typeface="Arial" pitchFamily="34" charset="0"/>
              <a:buChar char="•"/>
            </a:pPr>
            <a:r>
              <a:rPr lang="en-US" altLang="ko-KR" dirty="0"/>
              <a:t>The selected features subset is </a:t>
            </a:r>
            <a:r>
              <a:rPr lang="en-US" altLang="ko-KR" dirty="0" smtClean="0"/>
              <a:t>initialized </a:t>
            </a:r>
            <a:r>
              <a:rPr lang="en-US" altLang="ko-KR" dirty="0"/>
              <a:t>as an empty </a:t>
            </a:r>
            <a:r>
              <a:rPr lang="en-US" altLang="ko-KR" dirty="0" smtClean="0"/>
              <a:t>set           with </a:t>
            </a:r>
            <a:r>
              <a:rPr lang="en-US" altLang="ko-KR" dirty="0"/>
              <a:t>no features selected (</a:t>
            </a:r>
            <a:r>
              <a:rPr lang="en-US" altLang="ko-KR" i="1" dirty="0" smtClean="0"/>
              <a:t>k</a:t>
            </a:r>
            <a:r>
              <a:rPr lang="en-US" altLang="ko-KR" dirty="0" smtClean="0"/>
              <a:t>=0).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dirty="0"/>
              <a:t>Halting occurs when </a:t>
            </a:r>
            <a:r>
              <a:rPr lang="en-US" altLang="ko-KR" i="1" dirty="0" smtClean="0"/>
              <a:t>k</a:t>
            </a:r>
            <a:r>
              <a:rPr lang="en-US" altLang="ko-KR" dirty="0" smtClean="0"/>
              <a:t> reaches </a:t>
            </a:r>
            <a:r>
              <a:rPr lang="en-US" altLang="ko-KR" dirty="0"/>
              <a:t>the required number of selected </a:t>
            </a:r>
            <a:r>
              <a:rPr lang="en-US" altLang="ko-KR" dirty="0" smtClean="0"/>
              <a:t>features (</a:t>
            </a:r>
            <a:r>
              <a:rPr lang="en-US" altLang="ko-KR" dirty="0"/>
              <a:t>k = 10).</a:t>
            </a:r>
            <a:endParaRPr lang="en-US" altLang="ko-KR" dirty="0" smtClean="0"/>
          </a:p>
          <a:p>
            <a:pPr lvl="1">
              <a:buFont typeface="Arial" pitchFamily="34" charset="0"/>
              <a:buChar char="•"/>
            </a:pPr>
            <a:r>
              <a:rPr lang="en-US" altLang="ko-KR" dirty="0"/>
              <a:t>The SFFS </a:t>
            </a:r>
            <a:r>
              <a:rPr lang="en-US" altLang="ko-KR" dirty="0" smtClean="0"/>
              <a:t>algorithm proceeds </a:t>
            </a:r>
            <a:r>
              <a:rPr lang="en-US" altLang="ko-KR" dirty="0"/>
              <a:t>via two steps</a:t>
            </a:r>
            <a:r>
              <a:rPr lang="en-US" altLang="ko-KR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dirty="0"/>
              <a:t>‘Inclusion’ </a:t>
            </a:r>
            <a:r>
              <a:rPr lang="en-US" altLang="ko-KR" dirty="0" smtClean="0"/>
              <a:t>step</a:t>
            </a:r>
            <a:r>
              <a:rPr lang="en-US" altLang="ko-KR" dirty="0"/>
              <a:t> </a:t>
            </a:r>
            <a:r>
              <a:rPr lang="en-US" altLang="ko-KR" dirty="0" smtClean="0"/>
              <a:t>and </a:t>
            </a:r>
            <a:r>
              <a:rPr lang="en-US" altLang="ko-KR" dirty="0"/>
              <a:t>‘Conditional Exclusion</a:t>
            </a:r>
            <a:r>
              <a:rPr lang="en-US" altLang="ko-KR" dirty="0" smtClean="0"/>
              <a:t>’ step.</a:t>
            </a:r>
            <a:endParaRPr lang="en-US" altLang="ko-KR" dirty="0"/>
          </a:p>
          <a:p>
            <a:pPr lvl="1">
              <a:buFont typeface="Arial" pitchFamily="34" charset="0"/>
              <a:buChar char="•"/>
            </a:pPr>
            <a:endParaRPr lang="en-US" altLang="ko-KR" dirty="0"/>
          </a:p>
          <a:p>
            <a:pPr indent="-285750">
              <a:buFontTx/>
              <a:buChar char="-"/>
            </a:pPr>
            <a:endParaRPr lang="en-US" altLang="ko-KR" sz="1800" dirty="0"/>
          </a:p>
          <a:p>
            <a:pPr marL="457200" lvl="1" indent="0">
              <a:buNone/>
            </a:pPr>
            <a:endParaRPr lang="en-US" altLang="ko-KR" sz="1600" dirty="0"/>
          </a:p>
          <a:p>
            <a:pPr lvl="1">
              <a:buFont typeface="Arial" pitchFamily="34" charset="0"/>
              <a:buChar char="•"/>
            </a:pPr>
            <a:endParaRPr lang="en-US" altLang="ko-KR" sz="1600" dirty="0" smtClean="0"/>
          </a:p>
          <a:p>
            <a:pPr lvl="1">
              <a:buFont typeface="Arial" pitchFamily="34" charset="0"/>
              <a:buChar char="•"/>
            </a:pPr>
            <a:endParaRPr lang="en-US" altLang="ko-KR" sz="1600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Methods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617" y="2382748"/>
            <a:ext cx="1728192" cy="32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3196208" cy="32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625992"/>
              </p:ext>
            </p:extLst>
          </p:nvPr>
        </p:nvGraphicFramePr>
        <p:xfrm>
          <a:off x="7117681" y="3633584"/>
          <a:ext cx="635125" cy="307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4" name="Equation" r:id="rId5" imgW="419040" imgH="203040" progId="Equation.DSMT4">
                  <p:embed/>
                </p:oleObj>
              </mc:Choice>
              <mc:Fallback>
                <p:oleObj name="Equation" r:id="rId5" imgW="4190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17681" y="3633584"/>
                        <a:ext cx="635125" cy="307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221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9525">
          <a:solidFill>
            <a:schemeClr val="tx1"/>
          </a:solidFill>
          <a:prstDash val="solid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106877</TotalTime>
  <Words>2447</Words>
  <Application>Microsoft Office PowerPoint</Application>
  <PresentationFormat>화면 슬라이드 쇼(4:3)</PresentationFormat>
  <Paragraphs>321</Paragraphs>
  <Slides>29</Slides>
  <Notes>1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1" baseType="lpstr">
      <vt:lpstr>Office 테마</vt:lpstr>
      <vt:lpstr>Equation</vt:lpstr>
      <vt:lpstr>PowerPoint 프레젠테이션</vt:lpstr>
      <vt:lpstr>Objective</vt:lpstr>
      <vt:lpstr>Methods </vt:lpstr>
      <vt:lpstr>Methods </vt:lpstr>
      <vt:lpstr>Methods </vt:lpstr>
      <vt:lpstr>Methods </vt:lpstr>
      <vt:lpstr>Methods </vt:lpstr>
      <vt:lpstr>Methods </vt:lpstr>
      <vt:lpstr>Methods </vt:lpstr>
      <vt:lpstr>Methods </vt:lpstr>
      <vt:lpstr>Methods </vt:lpstr>
      <vt:lpstr>Methods </vt:lpstr>
      <vt:lpstr>Results  </vt:lpstr>
      <vt:lpstr>Results  </vt:lpstr>
      <vt:lpstr>Results  </vt:lpstr>
      <vt:lpstr>Results  </vt:lpstr>
      <vt:lpstr>Results  </vt:lpstr>
      <vt:lpstr>Results  </vt:lpstr>
      <vt:lpstr>Results  </vt:lpstr>
      <vt:lpstr>Results  </vt:lpstr>
      <vt:lpstr>Results  </vt:lpstr>
      <vt:lpstr>Results  </vt:lpstr>
      <vt:lpstr>Results  </vt:lpstr>
      <vt:lpstr>Results  </vt:lpstr>
      <vt:lpstr>Results  </vt:lpstr>
      <vt:lpstr>Results </vt:lpstr>
      <vt:lpstr>Results </vt:lpstr>
      <vt:lpstr>Conclusions  </vt:lpstr>
      <vt:lpstr>PowerPoint 프레젠테이션</vt:lpstr>
    </vt:vector>
  </TitlesOfParts>
  <Company>R&amp;D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Microsoft Corporation</dc:creator>
  <cp:lastModifiedBy>shin</cp:lastModifiedBy>
  <cp:revision>5260</cp:revision>
  <cp:lastPrinted>2013-04-22T11:32:24Z</cp:lastPrinted>
  <dcterms:created xsi:type="dcterms:W3CDTF">2006-10-05T04:04:58Z</dcterms:created>
  <dcterms:modified xsi:type="dcterms:W3CDTF">2013-04-23T01:08:51Z</dcterms:modified>
</cp:coreProperties>
</file>