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14" r:id="rId1"/>
  </p:sldMasterIdLst>
  <p:notesMasterIdLst>
    <p:notesMasterId r:id="rId21"/>
  </p:notesMasterIdLst>
  <p:handoutMasterIdLst>
    <p:handoutMasterId r:id="rId22"/>
  </p:handout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00FF"/>
    <a:srgbClr val="853F91"/>
    <a:srgbClr val="E21EAA"/>
    <a:srgbClr val="A50021"/>
    <a:srgbClr val="FF0000"/>
    <a:srgbClr val="CC0000"/>
    <a:srgbClr val="C0C0C0"/>
    <a:srgbClr val="DDDDD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9336" autoAdjust="0"/>
  </p:normalViewPr>
  <p:slideViewPr>
    <p:cSldViewPr>
      <p:cViewPr>
        <p:scale>
          <a:sx n="125" d="100"/>
          <a:sy n="125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50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4302230" cy="339885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703" y="1"/>
            <a:ext cx="4302230" cy="339885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r">
              <a:defRPr sz="1200"/>
            </a:lvl1pPr>
          </a:lstStyle>
          <a:p>
            <a:fld id="{BE26717A-F7CF-4833-8842-27875AD98656}" type="datetimeFigureOut">
              <a:rPr lang="ko-KR" altLang="en-US" smtClean="0"/>
              <a:pPr/>
              <a:t>2013-04-02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7" y="6456613"/>
            <a:ext cx="4302230" cy="339885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703" y="6456613"/>
            <a:ext cx="4302230" cy="339885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r">
              <a:defRPr sz="1200"/>
            </a:lvl1pPr>
          </a:lstStyle>
          <a:p>
            <a:fld id="{EF34F0CF-F84A-4423-8C46-AA99D7B24E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488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4302230" cy="339885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703" y="1"/>
            <a:ext cx="4302230" cy="339885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r">
              <a:defRPr sz="1200"/>
            </a:lvl1pPr>
          </a:lstStyle>
          <a:p>
            <a:fld id="{DA71B965-BF29-4B96-910F-87743BCAA42E}" type="datetimeFigureOut">
              <a:rPr lang="ko-KR" altLang="en-US" smtClean="0"/>
              <a:pPr/>
              <a:t>2013-04-02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11175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4" tIns="45852" rIns="91704" bIns="4585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5"/>
          </a:xfrm>
          <a:prstGeom prst="rect">
            <a:avLst/>
          </a:prstGeom>
        </p:spPr>
        <p:txBody>
          <a:bodyPr vert="horz" lIns="91704" tIns="45852" rIns="91704" bIns="45852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7" y="6456613"/>
            <a:ext cx="4302230" cy="339885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703" y="6456613"/>
            <a:ext cx="4302230" cy="339885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r">
              <a:defRPr sz="1200"/>
            </a:lvl1pPr>
          </a:lstStyle>
          <a:p>
            <a:fld id="{AC8AAA75-3836-41D6-94E7-6583A98A26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375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Good afternoon everyone~</a:t>
            </a:r>
          </a:p>
          <a:p>
            <a:pPr defTabSz="921912">
              <a:defRPr/>
            </a:pPr>
            <a:r>
              <a:rPr lang="en-US" altLang="ko-KR" dirty="0" smtClean="0">
                <a:ea typeface="굴림" charset="-127"/>
              </a:rPr>
              <a:t>First of all, thank you for attending my MS defense presentation.</a:t>
            </a:r>
            <a:endParaRPr lang="en-US" altLang="ko-KR" baseline="0" dirty="0" smtClean="0"/>
          </a:p>
          <a:p>
            <a:r>
              <a:rPr lang="en-US" altLang="ko-KR" baseline="0" dirty="0" smtClean="0"/>
              <a:t>My name is </a:t>
            </a:r>
            <a:r>
              <a:rPr lang="en-US" altLang="ko-KR" baseline="0" dirty="0" err="1" smtClean="0"/>
              <a:t>Younghak</a:t>
            </a:r>
            <a:r>
              <a:rPr lang="en-US" altLang="ko-KR" baseline="0" dirty="0" smtClean="0"/>
              <a:t> Shin</a:t>
            </a:r>
          </a:p>
          <a:p>
            <a:r>
              <a:rPr lang="en-US" altLang="ko-KR" baseline="0" dirty="0" err="1" smtClean="0"/>
              <a:t>Im</a:t>
            </a:r>
            <a:r>
              <a:rPr lang="en-US" altLang="ko-KR" baseline="0" dirty="0" smtClean="0"/>
              <a:t> a member of INFONET lab. at GIST</a:t>
            </a:r>
          </a:p>
          <a:p>
            <a:pPr eaLnBrk="1" hangingPunct="1"/>
            <a:r>
              <a:rPr lang="en-US" altLang="ko-KR" dirty="0" smtClean="0">
                <a:ea typeface="굴림" charset="-127"/>
              </a:rPr>
              <a:t>The title of my thesis is this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10500" y="6578255"/>
            <a:ext cx="49624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65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1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95536" y="980728"/>
            <a:ext cx="8280920" cy="1440160"/>
          </a:xfrm>
          <a:prstGeom prst="roundRect">
            <a:avLst>
              <a:gd name="adj" fmla="val 23579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Diffuse optical imaging of brain activation: approaches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optimizing image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sensitivity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resolution and accuracy</a:t>
            </a:r>
            <a:endParaRPr lang="en-US" altLang="ko-KR" sz="2000" b="1" dirty="0" smtClean="0">
              <a:solidFill>
                <a:schemeClr val="tx1"/>
              </a:solidFill>
              <a:latin typeface="Times New Roman" pitchFamily="18" charset="0"/>
              <a:ea typeface="HY강B" pitchFamily="18" charset="-127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David A. Boas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i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3140968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 smtClean="0">
                <a:latin typeface="Arial" pitchFamily="34" charset="0"/>
                <a:ea typeface="HY강B" pitchFamily="18" charset="-127"/>
                <a:cs typeface="Arial" pitchFamily="34" charset="0"/>
              </a:rPr>
              <a:t>NeuroImage</a:t>
            </a:r>
            <a:r>
              <a:rPr lang="en-US" altLang="ko-KR" sz="2400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 (2004)</a:t>
            </a:r>
          </a:p>
          <a:p>
            <a:pPr algn="ctr"/>
            <a:endParaRPr lang="en-US" altLang="ko-KR" b="1" dirty="0" smtClean="0">
              <a:latin typeface="Arial" pitchFamily="34" charset="0"/>
              <a:ea typeface="HY강B" pitchFamily="18" charset="-127"/>
              <a:cs typeface="Arial" pitchFamily="34" charset="0"/>
            </a:endParaRPr>
          </a:p>
          <a:p>
            <a:pPr algn="ctr"/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Presenter : </a:t>
            </a:r>
            <a:r>
              <a:rPr lang="en-US" altLang="ko-KR" b="1" dirty="0" err="1" smtClean="0">
                <a:latin typeface="Arial" pitchFamily="34" charset="0"/>
                <a:ea typeface="HY강B" pitchFamily="18" charset="-127"/>
                <a:cs typeface="Arial" pitchFamily="34" charset="0"/>
              </a:rPr>
              <a:t>Evgenii</a:t>
            </a:r>
            <a:r>
              <a:rPr lang="en-US" altLang="ko-KR" b="1" dirty="0" smtClean="0">
                <a:latin typeface="Arial" pitchFamily="34" charset="0"/>
                <a:ea typeface="HY강B" pitchFamily="18" charset="-127"/>
                <a:cs typeface="Arial" pitchFamily="34" charset="0"/>
              </a:rPr>
              <a:t> Kim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5431684"/>
            <a:ext cx="2935153" cy="6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1331640" y="4437112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/>
              <a:t>GIST, Dept. of Information and Communication</a:t>
            </a:r>
            <a:endParaRPr lang="ko-KR" alt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ransition advTm="2276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43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modified Beer-</a:t>
            </a:r>
            <a:r>
              <a:rPr lang="en-US" dirty="0" err="1" smtClean="0"/>
              <a:t>Lamber</a:t>
            </a:r>
            <a:r>
              <a:rPr lang="en-US" dirty="0" smtClean="0"/>
              <a:t> law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6676" y="2057400"/>
                <a:ext cx="6777317" cy="350897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𝑂𝐷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=−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000" b="0" i="0" smtClean="0">
                                    <a:latin typeface="Cambria Math"/>
                                    <a:ea typeface="Cambria Math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000" i="1">
                                        <a:latin typeface="Cambria Math"/>
                                        <a:ea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𝑣𝑜𝑥</m:t>
                            </m:r>
                          </m:sub>
                        </m:sSub>
                      </m:sup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l-GR" sz="20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n-US" sz="2000" dirty="0"/>
                  <a:t>w</a:t>
                </a:r>
                <a:r>
                  <a:rPr lang="en-US" sz="20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𝑂𝐷</m:t>
                    </m:r>
                  </m:oMath>
                </a14:m>
                <a:r>
                  <a:rPr lang="en-US" sz="2000" dirty="0" smtClean="0"/>
                  <a:t> is the attenuation measured in optical densities;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is average detected photon </a:t>
                </a:r>
                <a:r>
                  <a:rPr lang="en-US" sz="2000" dirty="0" err="1" smtClean="0"/>
                  <a:t>fluence</a:t>
                </a:r>
                <a:r>
                  <a:rPr lang="en-US" sz="20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/>
                  <a:t> is the effective </a:t>
                </a:r>
                <a:r>
                  <a:rPr lang="en-US" sz="2000" dirty="0" err="1" smtClean="0"/>
                  <a:t>pathlength</a:t>
                </a:r>
                <a:r>
                  <a:rPr lang="en-US" sz="2000" dirty="0" smtClean="0"/>
                  <a:t> of detected photons for </a:t>
                </a:r>
                <a:r>
                  <a:rPr lang="en-US" sz="2000" i="1" dirty="0" err="1" smtClean="0"/>
                  <a:t>i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measurement in the </a:t>
                </a:r>
                <a:r>
                  <a:rPr lang="en-US" sz="2000" i="1" dirty="0" err="1"/>
                  <a:t>j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voxel.</a:t>
                </a:r>
              </a:p>
              <a:p>
                <a:pPr marL="68580" indent="0">
                  <a:buNone/>
                </a:pPr>
                <a:endParaRPr lang="en-US" sz="2000" dirty="0" smtClean="0"/>
              </a:p>
              <a:p>
                <a:pPr marL="6858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6676" y="2057400"/>
                <a:ext cx="6777317" cy="350897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yevgeni\Desktop\BOI\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66535"/>
            <a:ext cx="438973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yevgeni\Desktop\BOI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30740"/>
            <a:ext cx="2878138" cy="2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48547" y="5981326"/>
            <a:ext cx="951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Time (sec)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4810855" y="4754188"/>
            <a:ext cx="1808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Concentration Change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99057" y="4114800"/>
                <a:ext cx="798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dirty="0">
                              <a:latin typeface="Times New Roman" pitchFamily="18" charset="0"/>
                              <a:cs typeface="Times New Roman" pitchFamily="18" charset="0"/>
                            </a:rPr>
                            <m:t>HbO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057" y="4114800"/>
                <a:ext cx="79855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01829" y="504640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HbR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yevgeni\Desktop\BOI\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3" y="4003931"/>
            <a:ext cx="4175955" cy="40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92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Optimum wavelengths and cross-talk in estimating hemoglobin concentrations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Most published optical results show us that two wavelengths can provide sufficient accuracy.</a:t>
                </a:r>
              </a:p>
              <a:p>
                <a:r>
                  <a:rPr lang="en-US" dirty="0" smtClean="0"/>
                  <a:t>Judicial choice of measurement wavelengths is required, because it can partially reduce random measurement, systematic errors (690 or 750 with 830 nm) and cross-talk in the estimate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𝐻𝑏𝑂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𝐻𝑏𝑅</m:t>
                    </m:r>
                  </m:oMath>
                </a14:m>
                <a:r>
                  <a:rPr lang="en-US" dirty="0" smtClean="0"/>
                  <a:t> concentrations (780 and 830 nm). </a:t>
                </a:r>
              </a:p>
              <a:p>
                <a:r>
                  <a:rPr lang="en-US" dirty="0" smtClean="0"/>
                  <a:t>It is important to choose a wavelength above and below the hemoglobin </a:t>
                </a:r>
                <a:r>
                  <a:rPr lang="en-US" dirty="0" err="1" smtClean="0"/>
                  <a:t>isobestic</a:t>
                </a:r>
                <a:r>
                  <a:rPr lang="en-US" dirty="0" smtClean="0"/>
                  <a:t> point at 805 nm.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951" r="-1349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8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Systemic physiological signal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system has numerous sources of systemic signal interference that reduce its sensitivity to weaker brain activation signals.</a:t>
            </a:r>
          </a:p>
          <a:p>
            <a:r>
              <a:rPr lang="en-US" dirty="0" smtClean="0"/>
              <a:t>To improve the optical sensitivity to brain activation it is required to use special signal processing methods that distinguish the different source signals in space and time. Some research used a principle component analysis (PCA)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21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 </a:t>
            </a:r>
            <a:r>
              <a:rPr lang="en-US" dirty="0"/>
              <a:t>component 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PCA is a way of identifying patterns in data, and expressing the data in such a way as to highlight their similarities and differences.</a:t>
            </a:r>
          </a:p>
          <a:p>
            <a:r>
              <a:rPr lang="en-US" dirty="0" smtClean="0"/>
              <a:t>The main advantage of PCA is that once you have found these patterns in the data, you can compress the data, by reducing the number of dimensions.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4670" y="753077"/>
            <a:ext cx="109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REF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48866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Lindsay I Smith,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56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PCA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91886"/>
            <a:ext cx="6777037" cy="317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95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MRI structural and functional spatial priors for improving quantitative accuracy of diffuse optical imaging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153400" cy="290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46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Temporal correlation of </a:t>
            </a:r>
            <a:r>
              <a:rPr lang="en-US" i="1" dirty="0" smtClean="0"/>
              <a:t>f</a:t>
            </a:r>
            <a:r>
              <a:rPr lang="en-US" dirty="0" smtClean="0"/>
              <a:t>MRI and DOI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6" y="2590800"/>
            <a:ext cx="8079142" cy="321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94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correction of </a:t>
            </a:r>
            <a:r>
              <a:rPr lang="en-US" i="1" dirty="0" smtClean="0"/>
              <a:t>f</a:t>
            </a:r>
            <a:r>
              <a:rPr lang="en-US" dirty="0" smtClean="0"/>
              <a:t>MRI and DOI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85194"/>
            <a:ext cx="6777037" cy="338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02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NIRS gives us enough function information about tissue, to be widely used in the study of human brain.</a:t>
            </a:r>
          </a:p>
          <a:p>
            <a:r>
              <a:rPr lang="en-US" dirty="0" smtClean="0"/>
              <a:t>In addition, the extension of NIRS to DOI will improve the sensitivity, resolution and accuracy of the optical estimates of the hemodynamic response to brain activation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91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Boas D.A., Dale M., </a:t>
            </a:r>
            <a:r>
              <a:rPr lang="en-US" dirty="0" err="1" smtClean="0">
                <a:solidFill>
                  <a:schemeClr val="tx1"/>
                </a:solidFill>
              </a:rPr>
              <a:t>Franceschili</a:t>
            </a:r>
            <a:r>
              <a:rPr lang="en-US" dirty="0" smtClean="0">
                <a:solidFill>
                  <a:schemeClr val="tx1"/>
                </a:solidFill>
              </a:rPr>
              <a:t> M. A., 2004. Diffuse </a:t>
            </a:r>
            <a:r>
              <a:rPr lang="en-US" dirty="0">
                <a:solidFill>
                  <a:schemeClr val="tx1"/>
                </a:solidFill>
              </a:rPr>
              <a:t>optical imaging of </a:t>
            </a:r>
            <a:r>
              <a:rPr lang="en-US" dirty="0" smtClean="0">
                <a:solidFill>
                  <a:schemeClr val="tx1"/>
                </a:solidFill>
              </a:rPr>
              <a:t>brain activation</a:t>
            </a:r>
            <a:r>
              <a:rPr lang="en-US" dirty="0">
                <a:solidFill>
                  <a:schemeClr val="tx1"/>
                </a:solidFill>
              </a:rPr>
              <a:t>: approaches of optimizing image sensitivity, resolution and </a:t>
            </a:r>
            <a:r>
              <a:rPr lang="en-US" dirty="0" smtClean="0">
                <a:solidFill>
                  <a:schemeClr val="tx1"/>
                </a:solidFill>
              </a:rPr>
              <a:t>accuracy. </a:t>
            </a:r>
            <a:r>
              <a:rPr lang="en-US" dirty="0" err="1" smtClean="0">
                <a:solidFill>
                  <a:schemeClr val="tx1"/>
                </a:solidFill>
              </a:rPr>
              <a:t>NeuroImage</a:t>
            </a:r>
            <a:r>
              <a:rPr lang="en-US" dirty="0" smtClean="0">
                <a:solidFill>
                  <a:schemeClr val="tx1"/>
                </a:solidFill>
              </a:rPr>
              <a:t> 23(2004), 275-288</a:t>
            </a:r>
          </a:p>
          <a:p>
            <a:r>
              <a:rPr lang="en-US" dirty="0"/>
              <a:t>Boas, D.A., Culver, J., Stott, J., Dunn, A.K., 2002. Three </a:t>
            </a:r>
            <a:r>
              <a:rPr lang="en-US" dirty="0" smtClean="0"/>
              <a:t>dimensional Monte </a:t>
            </a:r>
            <a:r>
              <a:rPr lang="en-US" dirty="0"/>
              <a:t>Carlo code for photon migration through complex </a:t>
            </a:r>
            <a:r>
              <a:rPr lang="en-US" dirty="0" smtClean="0"/>
              <a:t>heterogeneous media </a:t>
            </a:r>
            <a:r>
              <a:rPr lang="en-US" dirty="0"/>
              <a:t>including the adult head. Opt. Express 10, 159– 170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Smith L. I., 2002, A tutorial on Principal Components Analysis.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50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Diffuse optical imaging forward and inverse problem basics</a:t>
            </a:r>
          </a:p>
          <a:p>
            <a:r>
              <a:rPr lang="en-US" dirty="0" smtClean="0"/>
              <a:t>Optimum wavelengths and cross-talk in estimating hemoglobin concentrations</a:t>
            </a:r>
          </a:p>
          <a:p>
            <a:r>
              <a:rPr lang="en-US" dirty="0" smtClean="0"/>
              <a:t>Systemic physiological signal interference</a:t>
            </a:r>
          </a:p>
          <a:p>
            <a:r>
              <a:rPr lang="en-US" dirty="0" smtClean="0"/>
              <a:t>Improving image resolution with overlapping measurements</a:t>
            </a:r>
          </a:p>
          <a:p>
            <a:r>
              <a:rPr lang="en-US" dirty="0" smtClean="0"/>
              <a:t>MRI structural and functional spatial priors for improving quantitative accuracy of DOI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73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– infrared spectroscopy (NIRS) and diffuse optical imaging (DOI) are techniques applied to study neural activity in the brain.</a:t>
            </a:r>
          </a:p>
          <a:p>
            <a:r>
              <a:rPr lang="en-US" dirty="0"/>
              <a:t>Infrared light is composed of a broad range of electromagnetic waves from 770 nm to 1 mm.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3340"/>
            <a:ext cx="4191000" cy="155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519446"/>
            <a:ext cx="319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smtClean="0"/>
              <a:t>www. en.wikipedia.org/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77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Window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Hemoglobin </a:t>
            </a:r>
            <a:r>
              <a:rPr lang="en-US" dirty="0"/>
              <a:t>is the iron-containing </a:t>
            </a:r>
            <a:r>
              <a:rPr lang="en-US" dirty="0" err="1"/>
              <a:t>metalloprotein</a:t>
            </a:r>
            <a:r>
              <a:rPr lang="en-US" dirty="0"/>
              <a:t> in the red blood cells.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27275" y="5943600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Hemoglobin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519446"/>
            <a:ext cx="3190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smtClean="0"/>
              <a:t>www. en.wikipedia.org/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21" y="1484784"/>
            <a:ext cx="3588706" cy="2886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25144"/>
            <a:ext cx="1676400" cy="1676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15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NIRS we can get:</a:t>
                </a:r>
              </a:p>
              <a:p>
                <a:pPr lvl="1"/>
                <a:r>
                  <a:rPr lang="en-US" dirty="0"/>
                  <a:t>concentrations </a:t>
                </a:r>
                <a:r>
                  <a:rPr lang="en-US" dirty="0" smtClean="0"/>
                  <a:t> of </a:t>
                </a:r>
                <a:r>
                  <a:rPr lang="en-US" dirty="0" err="1"/>
                  <a:t>o</a:t>
                </a:r>
                <a:r>
                  <a:rPr lang="en-US" dirty="0" err="1" smtClean="0"/>
                  <a:t>xyhemoglobin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𝐻𝑏𝑂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/>
                  <a:t>concentrations </a:t>
                </a:r>
                <a:r>
                  <a:rPr lang="en-US" dirty="0" smtClean="0"/>
                  <a:t> of </a:t>
                </a:r>
                <a:r>
                  <a:rPr lang="en-US" dirty="0" err="1" smtClean="0"/>
                  <a:t>deoxyhemoglobin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𝐻𝑏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egional blood volume</a:t>
                </a:r>
              </a:p>
              <a:p>
                <a:pPr lvl="1"/>
                <a:r>
                  <a:rPr lang="en-US" dirty="0"/>
                  <a:t>b</a:t>
                </a:r>
                <a:r>
                  <a:rPr lang="en-US" dirty="0" smtClean="0"/>
                  <a:t>lood flow</a:t>
                </a:r>
              </a:p>
              <a:p>
                <a:pPr lvl="1"/>
                <a:r>
                  <a:rPr lang="en-US" dirty="0"/>
                  <a:t>m</a:t>
                </a:r>
                <a:r>
                  <a:rPr lang="en-US" dirty="0" smtClean="0"/>
                  <a:t>etabolic rate of oxygen consumption</a:t>
                </a:r>
              </a:p>
              <a:p>
                <a:r>
                  <a:rPr lang="en-US" dirty="0" smtClean="0"/>
                  <a:t>This ability is potentially important for a brain studies particularly</a:t>
                </a:r>
              </a:p>
              <a:p>
                <a:pPr marL="36576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75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Limitation:</a:t>
                </a:r>
              </a:p>
              <a:p>
                <a:pPr lvl="1"/>
                <a:r>
                  <a:rPr lang="en-US" dirty="0" smtClean="0"/>
                  <a:t>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𝐻𝑏𝑂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𝐻𝑏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concentrations is sensitive to random measurement </a:t>
                </a:r>
                <a:r>
                  <a:rPr lang="en-US" dirty="0"/>
                  <a:t>and systematic </a:t>
                </a:r>
                <a:r>
                  <a:rPr lang="en-US" dirty="0" smtClean="0"/>
                  <a:t>errors appeared from incorrect model parameters.</a:t>
                </a:r>
              </a:p>
              <a:p>
                <a:pPr lvl="1"/>
                <a:r>
                  <a:rPr lang="en-US" dirty="0" smtClean="0"/>
                  <a:t>The sensitivity to brain activation </a:t>
                </a:r>
                <a:r>
                  <a:rPr lang="en-US" dirty="0"/>
                  <a:t>is able to </a:t>
                </a:r>
                <a:r>
                  <a:rPr lang="en-US" dirty="0" smtClean="0"/>
                  <a:t>decrease due to contamination from several systemic physiological signals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9" r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91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Diffuse optical imaging forward and inverse problem </a:t>
            </a:r>
            <a:r>
              <a:rPr lang="en-US" sz="3200" dirty="0" smtClean="0"/>
              <a:t>basics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Diffusion Equation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6858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photon </a:t>
                </a:r>
                <a:r>
                  <a:rPr lang="en-US" dirty="0" err="1" smtClean="0"/>
                  <a:t>fluence</a:t>
                </a:r>
                <a:r>
                  <a:rPr lang="en-US" dirty="0" smtClean="0"/>
                  <a:t> rate 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/>
                          <a:ea typeface="Cambria Math"/>
                        </a:rPr>
                        <m:t>𝛷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𝑟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i="1" dirty="0" smtClean="0"/>
                  <a:t>D(r) </a:t>
                </a:r>
                <a:r>
                  <a:rPr lang="en-US" dirty="0" smtClean="0"/>
                  <a:t>photon diffusion coefficient</a:t>
                </a:r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/3(</m:t>
                    </m:r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=(1−</m:t>
                    </m:r>
                    <m:r>
                      <a:rPr lang="en-US" b="0" i="1" smtClean="0">
                        <a:latin typeface="Cambria Math"/>
                      </a:rPr>
                      <m:t>𝑔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r>
                  <a:rPr lang="en-US" i="1" dirty="0" smtClean="0"/>
                  <a:t>S(</a:t>
                </a:r>
                <a:r>
                  <a:rPr lang="en-US" i="1" dirty="0" err="1"/>
                  <a:t>r</a:t>
                </a:r>
                <a:r>
                  <a:rPr lang="en-US" i="1" dirty="0" err="1" smtClean="0"/>
                  <a:t>,t</a:t>
                </a:r>
                <a:r>
                  <a:rPr lang="en-US" i="1" dirty="0" smtClean="0"/>
                  <a:t>) isotropic source 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60" t="-1389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yevgeni\Desktop\BOI\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6369846" cy="7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5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Monte Carlo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777317" cy="3508977"/>
          </a:xfrm>
        </p:spPr>
        <p:txBody>
          <a:bodyPr>
            <a:noAutofit/>
          </a:bodyPr>
          <a:lstStyle/>
          <a:p>
            <a:r>
              <a:rPr lang="en-US" sz="2000" dirty="0"/>
              <a:t>Monte </a:t>
            </a:r>
            <a:r>
              <a:rPr lang="en-US" sz="2000" dirty="0" smtClean="0"/>
              <a:t>Carlo methods are a class of computational algorithms that rely on repeated random sampling to compute their results.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path of each </a:t>
            </a:r>
            <a:r>
              <a:rPr lang="en-US" sz="2000" dirty="0" smtClean="0"/>
              <a:t>photon packet </a:t>
            </a:r>
            <a:r>
              <a:rPr lang="en-US" sz="2000" dirty="0"/>
              <a:t>is determined by the sampling of </a:t>
            </a:r>
            <a:r>
              <a:rPr lang="en-US" sz="2000" dirty="0" smtClean="0"/>
              <a:t>random </a:t>
            </a:r>
            <a:r>
              <a:rPr lang="en-US" sz="2000" dirty="0"/>
              <a:t>numbers and a set of functions or </a:t>
            </a:r>
            <a:r>
              <a:rPr lang="en-US" sz="2000" dirty="0" smtClean="0"/>
              <a:t>probability </a:t>
            </a:r>
            <a:r>
              <a:rPr lang="en-US" sz="2000" dirty="0"/>
              <a:t>distributions describing the likeliness of for example the step length and scattering </a:t>
            </a:r>
            <a:r>
              <a:rPr lang="en-US" sz="2000" dirty="0" smtClean="0"/>
              <a:t>angles. 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way of stochastic simulation relies on the simulation of a large number of photon packets </a:t>
            </a:r>
            <a:r>
              <a:rPr lang="en-US" sz="2000" dirty="0" smtClean="0"/>
              <a:t>and the </a:t>
            </a:r>
            <a:r>
              <a:rPr lang="en-US" sz="2000" dirty="0"/>
              <a:t>solutions provided are more or less noisy depending on the number of photons simulated.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4670" y="753077"/>
            <a:ext cx="11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REF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13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Solutions of the Diffusion Equation for Comparison with Monte Carlo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pPr marL="68580" indent="0">
                  <a:buNone/>
                </a:pPr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 marL="6858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the detector position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generated by a point source of amplitude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at 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/>
                  <a:t>. The position of the image source is indicated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yevgeni\Desktop\BOI\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58" y="2286000"/>
            <a:ext cx="6662589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37382" y="1105866"/>
            <a:ext cx="11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REF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65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99331</TotalTime>
  <Words>1009</Words>
  <Application>Microsoft Office PowerPoint</Application>
  <PresentationFormat>On-screen Show (4:3)</PresentationFormat>
  <Paragraphs>115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PowerPoint Presentation</vt:lpstr>
      <vt:lpstr>Outline</vt:lpstr>
      <vt:lpstr>Introduction</vt:lpstr>
      <vt:lpstr>Introduction</vt:lpstr>
      <vt:lpstr>Introduction</vt:lpstr>
      <vt:lpstr>Introduction</vt:lpstr>
      <vt:lpstr>Diffuse optical imaging forward and inverse problem basics</vt:lpstr>
      <vt:lpstr>Monte Carlo Simulation</vt:lpstr>
      <vt:lpstr>Solutions of the Diffusion Equation for Comparison with Monte Carlo</vt:lpstr>
      <vt:lpstr>The modified Beer-Lamber law</vt:lpstr>
      <vt:lpstr>Optimum wavelengths and cross-talk in estimating hemoglobin concentrations</vt:lpstr>
      <vt:lpstr>Systemic physiological signal interface</vt:lpstr>
      <vt:lpstr>Principle component analysis </vt:lpstr>
      <vt:lpstr>Using PCA</vt:lpstr>
      <vt:lpstr>MRI structural and functional spatial priors for improving quantitative accuracy of diffuse optical imaging</vt:lpstr>
      <vt:lpstr>Temporal correlation of fMRI and DOI</vt:lpstr>
      <vt:lpstr>Spatial correction of fMRI and DOI</vt:lpstr>
      <vt:lpstr>Conclusion</vt:lpstr>
      <vt:lpstr>References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yevgeni</cp:lastModifiedBy>
  <cp:revision>5153</cp:revision>
  <cp:lastPrinted>2013-04-01T23:36:11Z</cp:lastPrinted>
  <dcterms:created xsi:type="dcterms:W3CDTF">2006-10-05T04:04:58Z</dcterms:created>
  <dcterms:modified xsi:type="dcterms:W3CDTF">2013-04-01T23:40:09Z</dcterms:modified>
</cp:coreProperties>
</file>