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14" r:id="rId1"/>
  </p:sldMasterIdLst>
  <p:notesMasterIdLst>
    <p:notesMasterId r:id="rId17"/>
  </p:notesMasterIdLst>
  <p:handoutMasterIdLst>
    <p:handoutMasterId r:id="rId18"/>
  </p:handoutMasterIdLst>
  <p:sldIdLst>
    <p:sldId id="260" r:id="rId2"/>
    <p:sldId id="262" r:id="rId3"/>
    <p:sldId id="263" r:id="rId4"/>
    <p:sldId id="264" r:id="rId5"/>
    <p:sldId id="265" r:id="rId6"/>
    <p:sldId id="266" r:id="rId7"/>
    <p:sldId id="268" r:id="rId8"/>
    <p:sldId id="269" r:id="rId9"/>
    <p:sldId id="270" r:id="rId10"/>
    <p:sldId id="271" r:id="rId11"/>
    <p:sldId id="274" r:id="rId12"/>
    <p:sldId id="278" r:id="rId13"/>
    <p:sldId id="275" r:id="rId14"/>
    <p:sldId id="276" r:id="rId15"/>
    <p:sldId id="277" r:id="rId16"/>
  </p:sldIdLst>
  <p:sldSz cx="9144000" cy="6858000" type="screen4x3"/>
  <p:notesSz cx="9928225"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0000FF"/>
    <a:srgbClr val="853F91"/>
    <a:srgbClr val="E21EAA"/>
    <a:srgbClr val="A50021"/>
    <a:srgbClr val="FF0000"/>
    <a:srgbClr val="CC0000"/>
    <a:srgbClr val="C0C0C0"/>
    <a:srgbClr val="DDDDDD"/>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9336" autoAdjust="0"/>
  </p:normalViewPr>
  <p:slideViewPr>
    <p:cSldViewPr>
      <p:cViewPr>
        <p:scale>
          <a:sx n="125" d="100"/>
          <a:sy n="125" d="100"/>
        </p:scale>
        <p:origin x="-13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3750" y="-10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1"/>
            <a:ext cx="4302230" cy="339885"/>
          </a:xfrm>
          <a:prstGeom prst="rect">
            <a:avLst/>
          </a:prstGeom>
        </p:spPr>
        <p:txBody>
          <a:bodyPr vert="horz" lIns="91704" tIns="45852" rIns="91704" bIns="45852" rtlCol="0"/>
          <a:lstStyle>
            <a:lvl1pPr algn="l">
              <a:defRPr sz="1200"/>
            </a:lvl1pPr>
          </a:lstStyle>
          <a:p>
            <a:endParaRPr lang="ko-KR" altLang="en-US"/>
          </a:p>
        </p:txBody>
      </p:sp>
      <p:sp>
        <p:nvSpPr>
          <p:cNvPr id="3" name="날짜 개체 틀 2"/>
          <p:cNvSpPr>
            <a:spLocks noGrp="1"/>
          </p:cNvSpPr>
          <p:nvPr>
            <p:ph type="dt" sz="quarter" idx="1"/>
          </p:nvPr>
        </p:nvSpPr>
        <p:spPr>
          <a:xfrm>
            <a:off x="5623703" y="1"/>
            <a:ext cx="4302230" cy="339885"/>
          </a:xfrm>
          <a:prstGeom prst="rect">
            <a:avLst/>
          </a:prstGeom>
        </p:spPr>
        <p:txBody>
          <a:bodyPr vert="horz" lIns="91704" tIns="45852" rIns="91704" bIns="45852" rtlCol="0"/>
          <a:lstStyle>
            <a:lvl1pPr algn="r">
              <a:defRPr sz="1200"/>
            </a:lvl1pPr>
          </a:lstStyle>
          <a:p>
            <a:fld id="{BE26717A-F7CF-4833-8842-27875AD98656}" type="datetimeFigureOut">
              <a:rPr lang="ko-KR" altLang="en-US" smtClean="0"/>
              <a:pPr/>
              <a:t>2013-07-02</a:t>
            </a:fld>
            <a:endParaRPr lang="ko-KR" altLang="en-US"/>
          </a:p>
        </p:txBody>
      </p:sp>
      <p:sp>
        <p:nvSpPr>
          <p:cNvPr id="4" name="바닥글 개체 틀 3"/>
          <p:cNvSpPr>
            <a:spLocks noGrp="1"/>
          </p:cNvSpPr>
          <p:nvPr>
            <p:ph type="ftr" sz="quarter" idx="2"/>
          </p:nvPr>
        </p:nvSpPr>
        <p:spPr>
          <a:xfrm>
            <a:off x="7" y="6456613"/>
            <a:ext cx="4302230" cy="339885"/>
          </a:xfrm>
          <a:prstGeom prst="rect">
            <a:avLst/>
          </a:prstGeom>
        </p:spPr>
        <p:txBody>
          <a:bodyPr vert="horz" lIns="91704" tIns="45852" rIns="91704" bIns="4585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3703" y="6456613"/>
            <a:ext cx="4302230" cy="339885"/>
          </a:xfrm>
          <a:prstGeom prst="rect">
            <a:avLst/>
          </a:prstGeom>
        </p:spPr>
        <p:txBody>
          <a:bodyPr vert="horz" lIns="91704" tIns="45852" rIns="91704" bIns="45852" rtlCol="0" anchor="b"/>
          <a:lstStyle>
            <a:lvl1pPr algn="r">
              <a:defRPr sz="1200"/>
            </a:lvl1pPr>
          </a:lstStyle>
          <a:p>
            <a:fld id="{EF34F0CF-F84A-4423-8C46-AA99D7B24E87}" type="slidenum">
              <a:rPr lang="ko-KR" altLang="en-US" smtClean="0"/>
              <a:pPr/>
              <a:t>‹#›</a:t>
            </a:fld>
            <a:endParaRPr lang="ko-KR" altLang="en-US"/>
          </a:p>
        </p:txBody>
      </p:sp>
    </p:spTree>
    <p:extLst>
      <p:ext uri="{BB962C8B-B14F-4D97-AF65-F5344CB8AC3E}">
        <p14:creationId xmlns:p14="http://schemas.microsoft.com/office/powerpoint/2010/main" val="24684885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1"/>
            <a:ext cx="4302230" cy="339885"/>
          </a:xfrm>
          <a:prstGeom prst="rect">
            <a:avLst/>
          </a:prstGeom>
        </p:spPr>
        <p:txBody>
          <a:bodyPr vert="horz" lIns="91704" tIns="45852" rIns="91704" bIns="45852" rtlCol="0"/>
          <a:lstStyle>
            <a:lvl1pPr algn="l">
              <a:defRPr sz="1200"/>
            </a:lvl1pPr>
          </a:lstStyle>
          <a:p>
            <a:endParaRPr lang="ko-KR" altLang="en-US"/>
          </a:p>
        </p:txBody>
      </p:sp>
      <p:sp>
        <p:nvSpPr>
          <p:cNvPr id="3" name="날짜 개체 틀 2"/>
          <p:cNvSpPr>
            <a:spLocks noGrp="1"/>
          </p:cNvSpPr>
          <p:nvPr>
            <p:ph type="dt" idx="1"/>
          </p:nvPr>
        </p:nvSpPr>
        <p:spPr>
          <a:xfrm>
            <a:off x="5623703" y="1"/>
            <a:ext cx="4302230" cy="339885"/>
          </a:xfrm>
          <a:prstGeom prst="rect">
            <a:avLst/>
          </a:prstGeom>
        </p:spPr>
        <p:txBody>
          <a:bodyPr vert="horz" lIns="91704" tIns="45852" rIns="91704" bIns="45852" rtlCol="0"/>
          <a:lstStyle>
            <a:lvl1pPr algn="r">
              <a:defRPr sz="1200"/>
            </a:lvl1pPr>
          </a:lstStyle>
          <a:p>
            <a:fld id="{DA71B965-BF29-4B96-910F-87743BCAA42E}" type="datetimeFigureOut">
              <a:rPr lang="ko-KR" altLang="en-US" smtClean="0"/>
              <a:pPr/>
              <a:t>2013-07-02</a:t>
            </a:fld>
            <a:endParaRPr lang="ko-KR" altLang="en-US"/>
          </a:p>
        </p:txBody>
      </p:sp>
      <p:sp>
        <p:nvSpPr>
          <p:cNvPr id="4" name="슬라이드 이미지 개체 틀 3"/>
          <p:cNvSpPr>
            <a:spLocks noGrp="1" noRot="1" noChangeAspect="1"/>
          </p:cNvSpPr>
          <p:nvPr>
            <p:ph type="sldImg" idx="2"/>
          </p:nvPr>
        </p:nvSpPr>
        <p:spPr>
          <a:xfrm>
            <a:off x="3267075" y="511175"/>
            <a:ext cx="3394075" cy="2546350"/>
          </a:xfrm>
          <a:prstGeom prst="rect">
            <a:avLst/>
          </a:prstGeom>
          <a:noFill/>
          <a:ln w="12700">
            <a:solidFill>
              <a:prstClr val="black"/>
            </a:solidFill>
          </a:ln>
        </p:spPr>
        <p:txBody>
          <a:bodyPr vert="horz" lIns="91704" tIns="45852" rIns="91704" bIns="45852" rtlCol="0" anchor="ctr"/>
          <a:lstStyle/>
          <a:p>
            <a:endParaRPr lang="ko-KR" altLang="en-US"/>
          </a:p>
        </p:txBody>
      </p:sp>
      <p:sp>
        <p:nvSpPr>
          <p:cNvPr id="5" name="슬라이드 노트 개체 틀 4"/>
          <p:cNvSpPr>
            <a:spLocks noGrp="1"/>
          </p:cNvSpPr>
          <p:nvPr>
            <p:ph type="body" sz="quarter" idx="3"/>
          </p:nvPr>
        </p:nvSpPr>
        <p:spPr>
          <a:xfrm>
            <a:off x="992823" y="3228897"/>
            <a:ext cx="7942580" cy="3058955"/>
          </a:xfrm>
          <a:prstGeom prst="rect">
            <a:avLst/>
          </a:prstGeom>
        </p:spPr>
        <p:txBody>
          <a:bodyPr vert="horz" lIns="91704" tIns="45852" rIns="91704" bIns="45852"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456613"/>
            <a:ext cx="4302230" cy="339885"/>
          </a:xfrm>
          <a:prstGeom prst="rect">
            <a:avLst/>
          </a:prstGeom>
        </p:spPr>
        <p:txBody>
          <a:bodyPr vert="horz" lIns="91704" tIns="45852" rIns="91704" bIns="45852"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5623703" y="6456613"/>
            <a:ext cx="4302230" cy="339885"/>
          </a:xfrm>
          <a:prstGeom prst="rect">
            <a:avLst/>
          </a:prstGeom>
        </p:spPr>
        <p:txBody>
          <a:bodyPr vert="horz" lIns="91704" tIns="45852" rIns="91704" bIns="45852" rtlCol="0" anchor="b"/>
          <a:lstStyle>
            <a:lvl1pPr algn="r">
              <a:defRPr sz="1200"/>
            </a:lvl1pPr>
          </a:lstStyle>
          <a:p>
            <a:fld id="{AC8AAA75-3836-41D6-94E7-6583A98A2602}" type="slidenum">
              <a:rPr lang="ko-KR" altLang="en-US" smtClean="0"/>
              <a:pPr/>
              <a:t>‹#›</a:t>
            </a:fld>
            <a:endParaRPr lang="ko-KR" altLang="en-US"/>
          </a:p>
        </p:txBody>
      </p:sp>
    </p:spTree>
    <p:extLst>
      <p:ext uri="{BB962C8B-B14F-4D97-AF65-F5344CB8AC3E}">
        <p14:creationId xmlns:p14="http://schemas.microsoft.com/office/powerpoint/2010/main" val="704375942"/>
      </p:ext>
    </p:extLst>
  </p:cSld>
  <p:clrMap bg1="lt1" tx1="dk1" bg2="lt2" tx2="dk2" accent1="accent1" accent2="accent2" accent3="accent3" accent4="accent4" accent5="accent5" accent6="accent6" hlink="hlink" folHlink="folHlink"/>
  <p:hf sldNum="0"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r>
              <a:rPr lang="en-US" altLang="ko-KR" baseline="0" dirty="0" smtClean="0"/>
              <a:t>Good afternoon everyone~</a:t>
            </a:r>
          </a:p>
          <a:p>
            <a:pPr defTabSz="921912">
              <a:defRPr/>
            </a:pPr>
            <a:r>
              <a:rPr lang="en-US" altLang="ko-KR" dirty="0" smtClean="0">
                <a:ea typeface="굴림" charset="-127"/>
              </a:rPr>
              <a:t>First of all, thank you for attending my MS defense presentation.</a:t>
            </a:r>
            <a:endParaRPr lang="en-US" altLang="ko-KR" baseline="0" dirty="0" smtClean="0"/>
          </a:p>
          <a:p>
            <a:r>
              <a:rPr lang="en-US" altLang="ko-KR" baseline="0" dirty="0" smtClean="0"/>
              <a:t>My name is </a:t>
            </a:r>
            <a:r>
              <a:rPr lang="en-US" altLang="ko-KR" baseline="0" dirty="0" err="1" smtClean="0"/>
              <a:t>Younghak</a:t>
            </a:r>
            <a:r>
              <a:rPr lang="en-US" altLang="ko-KR" baseline="0" dirty="0" smtClean="0"/>
              <a:t> Shin</a:t>
            </a:r>
          </a:p>
          <a:p>
            <a:r>
              <a:rPr lang="en-US" altLang="ko-KR" baseline="0" dirty="0" err="1" smtClean="0"/>
              <a:t>Im</a:t>
            </a:r>
            <a:r>
              <a:rPr lang="en-US" altLang="ko-KR" baseline="0" dirty="0" smtClean="0"/>
              <a:t> a member of INFONET lab. at GIST</a:t>
            </a:r>
          </a:p>
          <a:p>
            <a:pPr eaLnBrk="1" hangingPunct="1"/>
            <a:r>
              <a:rPr lang="en-US" altLang="ko-KR" dirty="0" smtClean="0">
                <a:ea typeface="굴림" charset="-127"/>
              </a:rPr>
              <a:t>The title of my thesis is this</a:t>
            </a:r>
            <a:endParaRPr lang="en-US" altLang="ko-KR" dirty="0">
              <a:ea typeface="굴림"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슬라이드">
    <p:spTree>
      <p:nvGrpSpPr>
        <p:cNvPr id="1" name=""/>
        <p:cNvGrpSpPr/>
        <p:nvPr/>
      </p:nvGrpSpPr>
      <p:grpSpPr>
        <a:xfrm>
          <a:off x="0" y="0"/>
          <a:ext cx="0" cy="0"/>
          <a:chOff x="0" y="0"/>
          <a:chExt cx="0" cy="0"/>
        </a:xfrm>
      </p:grpSpPr>
      <p:sp>
        <p:nvSpPr>
          <p:cNvPr id="3" name="슬라이드 번호 개체 틀 4"/>
          <p:cNvSpPr>
            <a:spLocks noGrp="1"/>
          </p:cNvSpPr>
          <p:nvPr>
            <p:ph type="sldNum" sz="quarter" idx="4"/>
          </p:nvPr>
        </p:nvSpPr>
        <p:spPr>
          <a:xfrm>
            <a:off x="8210500" y="6578255"/>
            <a:ext cx="496241" cy="365125"/>
          </a:xfrm>
          <a:prstGeom prst="rect">
            <a:avLst/>
          </a:prstGeom>
        </p:spPr>
        <p:txBody>
          <a:bodyPr/>
          <a:lstStyle>
            <a:lvl1pPr>
              <a:defRPr sz="1400">
                <a:solidFill>
                  <a:schemeClr val="tx1"/>
                </a:solidFill>
              </a:defRPr>
            </a:lvl1pPr>
          </a:lstStyle>
          <a:p>
            <a:fld id="{4BEDD84E-25D4-4983-8AA1-2863C96F08D9}" type="slidenum">
              <a:rPr lang="ko-KR" altLang="en-US" smtClean="0"/>
              <a:pPr/>
              <a:t>‹#›</a:t>
            </a:fld>
            <a:endParaRPr lang="ko-KR" alt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콘텐츠 2개">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슬라이드 번호 개체 틀 4"/>
          <p:cNvSpPr>
            <a:spLocks noGrp="1"/>
          </p:cNvSpPr>
          <p:nvPr>
            <p:ph type="sldNum" sz="quarter" idx="4"/>
          </p:nvPr>
        </p:nvSpPr>
        <p:spPr>
          <a:xfrm>
            <a:off x="8210500" y="6578255"/>
            <a:ext cx="496241" cy="365125"/>
          </a:xfrm>
          <a:prstGeom prst="rect">
            <a:avLst/>
          </a:prstGeom>
        </p:spPr>
        <p:txBody>
          <a:bodyPr/>
          <a:lstStyle>
            <a:lvl1pPr>
              <a:defRPr sz="1400">
                <a:solidFill>
                  <a:schemeClr val="tx1"/>
                </a:solidFill>
              </a:defRPr>
            </a:lvl1p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lgn="r" eaLnBrk="1" latinLnBrk="0" hangingPunct="1"/>
            <a:endParaRPr lang="en-US" sz="1400" dirty="0">
              <a:solidFill>
                <a:srgbClr val="FFFFFF"/>
              </a:solidFill>
            </a:endParaRP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BEDD84E-25D4-4983-8AA1-2863C96F08D9}" type="slidenum">
              <a:rPr lang="ko-KR" altLang="en-US" smtClean="0"/>
              <a:pPr/>
              <a:t>‹#›</a:t>
            </a:fld>
            <a:endParaRPr lang="ko-KR" altLang="en-US" dirty="0"/>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652" r:id="rId13"/>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6.bin"/><Relationship Id="rId1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8.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10.wmf"/><Relationship Id="rId20"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image" Target="../media/image5.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7.wmf"/><Relationship Id="rId19" Type="http://schemas.openxmlformats.org/officeDocument/2006/relationships/oleObject" Target="../embeddings/oleObject9.bin"/><Relationship Id="rId4" Type="http://schemas.openxmlformats.org/officeDocument/2006/relationships/image" Target="../media/image4.wmf"/><Relationship Id="rId9" Type="http://schemas.openxmlformats.org/officeDocument/2006/relationships/oleObject" Target="../embeddings/oleObject4.bin"/><Relationship Id="rId14"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95536" y="980728"/>
            <a:ext cx="8280920" cy="5877272"/>
            <a:chOff x="395536" y="980728"/>
            <a:chExt cx="8280920" cy="5877272"/>
          </a:xfrm>
        </p:grpSpPr>
        <p:sp>
          <p:nvSpPr>
            <p:cNvPr id="2" name="모서리가 둥근 직사각형 1"/>
            <p:cNvSpPr/>
            <p:nvPr/>
          </p:nvSpPr>
          <p:spPr>
            <a:xfrm>
              <a:off x="395536" y="980728"/>
              <a:ext cx="8280920" cy="1440160"/>
            </a:xfrm>
            <a:prstGeom prst="roundRect">
              <a:avLst>
                <a:gd name="adj" fmla="val 23579"/>
              </a:avLst>
            </a:prstGeom>
            <a:solidFill>
              <a:schemeClr val="accent4">
                <a:lumMod val="20000"/>
                <a:lumOff val="8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chemeClr val="tx1"/>
                  </a:solidFill>
                  <a:latin typeface="Times New Roman" pitchFamily="18" charset="0"/>
                  <a:cs typeface="Times New Roman" pitchFamily="18" charset="0"/>
                </a:rPr>
                <a:t>Supervised Machine Learning: A Review of Classification Techniques</a:t>
              </a:r>
              <a:endParaRPr lang="en-US" altLang="ko-KR" sz="2000" b="1" dirty="0" smtClean="0">
                <a:solidFill>
                  <a:schemeClr val="tx1"/>
                </a:solidFill>
                <a:latin typeface="Times New Roman" pitchFamily="18" charset="0"/>
                <a:ea typeface="HY강B" pitchFamily="18" charset="-127"/>
                <a:cs typeface="Times New Roman" pitchFamily="18" charset="0"/>
              </a:endParaRPr>
            </a:p>
            <a:p>
              <a:pPr algn="ctr"/>
              <a:r>
                <a:rPr lang="en-US" dirty="0" err="1" smtClean="0">
                  <a:solidFill>
                    <a:schemeClr val="accent3">
                      <a:lumMod val="50000"/>
                    </a:schemeClr>
                  </a:solidFill>
                  <a:latin typeface="Times New Roman" pitchFamily="18" charset="0"/>
                  <a:cs typeface="Times New Roman" pitchFamily="18" charset="0"/>
                </a:rPr>
                <a:t>Kotsiantis</a:t>
              </a:r>
              <a:r>
                <a:rPr lang="en-US" dirty="0" smtClean="0">
                  <a:solidFill>
                    <a:schemeClr val="accent3">
                      <a:lumMod val="50000"/>
                    </a:schemeClr>
                  </a:solidFill>
                  <a:latin typeface="Times New Roman" pitchFamily="18" charset="0"/>
                  <a:cs typeface="Times New Roman" pitchFamily="18" charset="0"/>
                </a:rPr>
                <a:t> S.B.</a:t>
              </a:r>
              <a:endParaRPr lang="en-US" dirty="0">
                <a:solidFill>
                  <a:schemeClr val="accent3">
                    <a:lumMod val="50000"/>
                  </a:schemeClr>
                </a:solidFill>
                <a:latin typeface="Times New Roman" pitchFamily="18" charset="0"/>
                <a:cs typeface="Times New Roman" pitchFamily="18" charset="0"/>
              </a:endParaRPr>
            </a:p>
          </p:txBody>
        </p:sp>
        <p:sp>
          <p:nvSpPr>
            <p:cNvPr id="3" name="TextBox 2"/>
            <p:cNvSpPr txBox="1"/>
            <p:nvPr/>
          </p:nvSpPr>
          <p:spPr>
            <a:xfrm>
              <a:off x="1835696" y="3140968"/>
              <a:ext cx="5760640" cy="1015663"/>
            </a:xfrm>
            <a:prstGeom prst="rect">
              <a:avLst/>
            </a:prstGeom>
            <a:noFill/>
          </p:spPr>
          <p:txBody>
            <a:bodyPr wrap="square" rtlCol="0">
              <a:spAutoFit/>
            </a:bodyPr>
            <a:lstStyle/>
            <a:p>
              <a:pPr algn="ctr"/>
              <a:r>
                <a:rPr lang="en-US" altLang="ko-KR" sz="2400" b="1" dirty="0" err="1" smtClean="0">
                  <a:latin typeface="Arial" pitchFamily="34" charset="0"/>
                  <a:ea typeface="HY강B" pitchFamily="18" charset="-127"/>
                  <a:cs typeface="Arial" pitchFamily="34" charset="0"/>
                </a:rPr>
                <a:t>Informatica</a:t>
              </a:r>
              <a:r>
                <a:rPr lang="en-US" altLang="ko-KR" sz="2400" b="1" dirty="0" smtClean="0">
                  <a:latin typeface="Arial" pitchFamily="34" charset="0"/>
                  <a:ea typeface="HY강B" pitchFamily="18" charset="-127"/>
                  <a:cs typeface="Arial" pitchFamily="34" charset="0"/>
                </a:rPr>
                <a:t> (2007)</a:t>
              </a:r>
            </a:p>
            <a:p>
              <a:pPr algn="ctr"/>
              <a:endParaRPr lang="en-US" altLang="ko-KR" b="1" dirty="0" smtClean="0">
                <a:latin typeface="Arial" pitchFamily="34" charset="0"/>
                <a:ea typeface="HY강B" pitchFamily="18" charset="-127"/>
                <a:cs typeface="Arial" pitchFamily="34" charset="0"/>
              </a:endParaRPr>
            </a:p>
            <a:p>
              <a:pPr algn="ctr"/>
              <a:r>
                <a:rPr lang="en-US" altLang="ko-KR" b="1" dirty="0" smtClean="0">
                  <a:latin typeface="Arial" pitchFamily="34" charset="0"/>
                  <a:ea typeface="HY강B" pitchFamily="18" charset="-127"/>
                  <a:cs typeface="Arial" pitchFamily="34" charset="0"/>
                </a:rPr>
                <a:t>Presenter : </a:t>
              </a:r>
              <a:r>
                <a:rPr lang="en-US" altLang="ko-KR" b="1" dirty="0" err="1" smtClean="0">
                  <a:latin typeface="Arial" pitchFamily="34" charset="0"/>
                  <a:ea typeface="HY강B" pitchFamily="18" charset="-127"/>
                  <a:cs typeface="Arial" pitchFamily="34" charset="0"/>
                </a:rPr>
                <a:t>Evgenii</a:t>
              </a:r>
              <a:r>
                <a:rPr lang="en-US" altLang="ko-KR" b="1" dirty="0" smtClean="0">
                  <a:latin typeface="Arial" pitchFamily="34" charset="0"/>
                  <a:ea typeface="HY강B" pitchFamily="18" charset="-127"/>
                  <a:cs typeface="Arial" pitchFamily="34" charset="0"/>
                </a:rPr>
                <a:t> Kim</a:t>
              </a:r>
            </a:p>
          </p:txBody>
        </p:sp>
        <p:pic>
          <p:nvPicPr>
            <p:cNvPr id="19" name="Picture 2"/>
            <p:cNvPicPr>
              <a:picLocks noChangeAspect="1" noChangeArrowheads="1"/>
            </p:cNvPicPr>
            <p:nvPr/>
          </p:nvPicPr>
          <p:blipFill>
            <a:blip r:embed="rId3" cstate="print"/>
            <a:srcRect/>
            <a:stretch>
              <a:fillRect/>
            </a:stretch>
          </p:blipFill>
          <p:spPr bwMode="auto">
            <a:xfrm>
              <a:off x="3203848" y="5431684"/>
              <a:ext cx="2935153" cy="661612"/>
            </a:xfrm>
            <a:prstGeom prst="rect">
              <a:avLst/>
            </a:prstGeom>
            <a:noFill/>
            <a:ln w="9525">
              <a:noFill/>
              <a:miter lim="800000"/>
              <a:headEnd/>
              <a:tailEnd/>
            </a:ln>
          </p:spPr>
        </p:pic>
        <p:sp>
          <p:nvSpPr>
            <p:cNvPr id="20" name="직사각형 19"/>
            <p:cNvSpPr/>
            <p:nvPr/>
          </p:nvSpPr>
          <p:spPr>
            <a:xfrm>
              <a:off x="1331640" y="4437112"/>
              <a:ext cx="7056784" cy="338554"/>
            </a:xfrm>
            <a:prstGeom prst="rect">
              <a:avLst/>
            </a:prstGeom>
          </p:spPr>
          <p:txBody>
            <a:bodyPr wrap="square">
              <a:spAutoFit/>
            </a:bodyPr>
            <a:lstStyle/>
            <a:p>
              <a:pPr algn="ctr"/>
              <a:r>
                <a:rPr lang="en-US" altLang="ko-KR" sz="1600" dirty="0" smtClean="0"/>
                <a:t>GIST, Dept. of Information and Communication</a:t>
              </a:r>
              <a:endParaRPr lang="ko-KR" altLang="en-US" sz="1600" dirty="0"/>
            </a:p>
          </p:txBody>
        </p:sp>
        <p:sp>
          <p:nvSpPr>
            <p:cNvPr id="6" name="Rectangle 5"/>
            <p:cNvSpPr/>
            <p:nvPr/>
          </p:nvSpPr>
          <p:spPr>
            <a:xfrm>
              <a:off x="8028384" y="6525344"/>
              <a:ext cx="576064"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advTm="22761"/>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Radial Basis Function (RBF) networks</a:t>
            </a:r>
            <a:endParaRPr lang="en-US" dirty="0"/>
          </a:p>
        </p:txBody>
      </p:sp>
      <p:sp>
        <p:nvSpPr>
          <p:cNvPr id="3" name="Content Placeholder 2"/>
          <p:cNvSpPr>
            <a:spLocks noGrp="1"/>
          </p:cNvSpPr>
          <p:nvPr>
            <p:ph idx="1"/>
          </p:nvPr>
        </p:nvSpPr>
        <p:spPr/>
        <p:txBody>
          <a:bodyPr/>
          <a:lstStyle/>
          <a:p>
            <a:r>
              <a:rPr lang="en-US" dirty="0" smtClean="0"/>
              <a:t>An RBF network is a three-layer feedback network, in which each hidden unit implements a radial activation function </a:t>
            </a:r>
            <a:r>
              <a:rPr lang="en-US" dirty="0" err="1" smtClean="0"/>
              <a:t>aand</a:t>
            </a:r>
            <a:r>
              <a:rPr lang="en-US" dirty="0" smtClean="0"/>
              <a:t> each output unit implements a weighted sum of hidden units outputs</a:t>
            </a:r>
          </a:p>
          <a:p>
            <a:r>
              <a:rPr lang="en-US" dirty="0" smtClean="0"/>
              <a:t>Training procedure:</a:t>
            </a:r>
          </a:p>
          <a:p>
            <a:pPr lvl="1"/>
            <a:r>
              <a:rPr lang="en-US" dirty="0" smtClean="0"/>
              <a:t>Determining of hidden layer </a:t>
            </a:r>
          </a:p>
          <a:p>
            <a:pPr lvl="1"/>
            <a:r>
              <a:rPr lang="en-US" dirty="0" smtClean="0"/>
              <a:t>Connections between hidden layer</a:t>
            </a:r>
          </a:p>
          <a:p>
            <a:pPr marL="274320" lvl="1" indent="0">
              <a:buNone/>
            </a:pPr>
            <a:r>
              <a:rPr lang="en-US" dirty="0"/>
              <a:t> </a:t>
            </a:r>
            <a:r>
              <a:rPr lang="en-US" dirty="0" smtClean="0"/>
              <a:t>and output are determined by LMS</a:t>
            </a:r>
          </a:p>
          <a:p>
            <a:endParaRPr lang="en-US" dirty="0" smtClean="0"/>
          </a:p>
          <a:p>
            <a:endParaRPr lang="en-US" dirty="0"/>
          </a:p>
          <a:p>
            <a:r>
              <a:rPr lang="en-US" dirty="0" smtClean="0"/>
              <a:t>The problem of selecting the appropriate number of basis functions remains a critical issue for RBF.</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10</a:t>
            </a:fld>
            <a:endParaRPr lang="ko-KR" altLang="en-US" dirty="0"/>
          </a:p>
        </p:txBody>
      </p:sp>
      <p:pic>
        <p:nvPicPr>
          <p:cNvPr id="4098" name="Picture 2" descr="C:\Users\yevgeni\Desktop\350px-Radial_funktion_network_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3900" y="2780928"/>
            <a:ext cx="3333750" cy="280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886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Instance-based learning</a:t>
            </a:r>
            <a:endParaRPr lang="en-US" dirty="0"/>
          </a:p>
        </p:txBody>
      </p:sp>
      <p:sp>
        <p:nvSpPr>
          <p:cNvPr id="3" name="Content Placeholder 2"/>
          <p:cNvSpPr>
            <a:spLocks noGrp="1"/>
          </p:cNvSpPr>
          <p:nvPr>
            <p:ph idx="1"/>
          </p:nvPr>
        </p:nvSpPr>
        <p:spPr/>
        <p:txBody>
          <a:bodyPr/>
          <a:lstStyle/>
          <a:p>
            <a:r>
              <a:rPr lang="en-US" dirty="0"/>
              <a:t>Instance-based </a:t>
            </a:r>
            <a:r>
              <a:rPr lang="en-US" dirty="0" smtClean="0"/>
              <a:t>learning is lazy- learning algorithm, as they delay the induction or generalization process until classification is performed.</a:t>
            </a:r>
          </a:p>
          <a:p>
            <a:r>
              <a:rPr lang="en-US" dirty="0" smtClean="0"/>
              <a:t>It is required less time during training (compare with decision tree, neural, Bayes) but more time during making decision.</a:t>
            </a:r>
          </a:p>
          <a:p>
            <a:r>
              <a:rPr lang="en-US" dirty="0" smtClean="0"/>
              <a:t>One the instance-based algorithm is nearest </a:t>
            </a:r>
            <a:r>
              <a:rPr lang="en-US" dirty="0" err="1" smtClean="0"/>
              <a:t>neighbour</a:t>
            </a:r>
            <a:endParaRPr lang="en-US" dirty="0" smtClean="0"/>
          </a:p>
          <a:p>
            <a:r>
              <a:rPr lang="en-US" dirty="0" smtClean="0"/>
              <a:t>The absolute position of the instances within this space is not as significant as the relative distance between instances. </a:t>
            </a:r>
          </a:p>
          <a:p>
            <a:r>
              <a:rPr lang="en-US" dirty="0" smtClean="0"/>
              <a:t>This distance is determined by using a distance metric</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11</a:t>
            </a:fld>
            <a:endParaRPr lang="ko-KR" altLang="en-US" dirty="0"/>
          </a:p>
        </p:txBody>
      </p:sp>
    </p:spTree>
    <p:extLst>
      <p:ext uri="{BB962C8B-B14F-4D97-AF65-F5344CB8AC3E}">
        <p14:creationId xmlns:p14="http://schemas.microsoft.com/office/powerpoint/2010/main" val="4176840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kNN</a:t>
            </a:r>
            <a:endParaRPr lang="en-US" dirty="0"/>
          </a:p>
        </p:txBody>
      </p:sp>
      <p:sp>
        <p:nvSpPr>
          <p:cNvPr id="3" name="Content Placeholder 2"/>
          <p:cNvSpPr>
            <a:spLocks noGrp="1"/>
          </p:cNvSpPr>
          <p:nvPr>
            <p:ph idx="1"/>
          </p:nvPr>
        </p:nvSpPr>
        <p:spPr/>
        <p:txBody>
          <a:bodyPr/>
          <a:lstStyle/>
          <a:p>
            <a:r>
              <a:rPr lang="en-US" dirty="0" smtClean="0"/>
              <a:t>The power </a:t>
            </a:r>
            <a:r>
              <a:rPr lang="en-US" dirty="0" err="1" smtClean="0"/>
              <a:t>kNN</a:t>
            </a:r>
            <a:r>
              <a:rPr lang="en-US" dirty="0" smtClean="0"/>
              <a:t> has been demonstrated in a number of real domains, but it also has some problem:</a:t>
            </a:r>
          </a:p>
          <a:p>
            <a:pPr lvl="2"/>
            <a:r>
              <a:rPr lang="en-US" dirty="0" smtClean="0"/>
              <a:t>It is required large storage</a:t>
            </a:r>
          </a:p>
          <a:p>
            <a:pPr lvl="2"/>
            <a:r>
              <a:rPr lang="en-US" dirty="0" smtClean="0"/>
              <a:t>It is sensitive to the choice of the similarity function that is used to compare instances</a:t>
            </a:r>
          </a:p>
          <a:p>
            <a:pPr lvl="2"/>
            <a:r>
              <a:rPr lang="en-US" dirty="0" smtClean="0"/>
              <a:t>There is not principle way to choose k</a:t>
            </a:r>
          </a:p>
          <a:p>
            <a:pPr marL="548640" lvl="2"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12</a:t>
            </a:fld>
            <a:endParaRPr lang="ko-KR" alt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3137148"/>
            <a:ext cx="2975578" cy="3265335"/>
          </a:xfrm>
          <a:prstGeom prst="rect">
            <a:avLst/>
          </a:prstGeom>
        </p:spPr>
      </p:pic>
    </p:spTree>
    <p:extLst>
      <p:ext uri="{BB962C8B-B14F-4D97-AF65-F5344CB8AC3E}">
        <p14:creationId xmlns:p14="http://schemas.microsoft.com/office/powerpoint/2010/main" val="75555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Vector Machines</a:t>
            </a:r>
            <a:endParaRPr lang="en-US" dirty="0"/>
          </a:p>
        </p:txBody>
      </p:sp>
      <p:sp>
        <p:nvSpPr>
          <p:cNvPr id="3" name="Content Placeholder 2"/>
          <p:cNvSpPr>
            <a:spLocks noGrp="1"/>
          </p:cNvSpPr>
          <p:nvPr>
            <p:ph idx="1"/>
          </p:nvPr>
        </p:nvSpPr>
        <p:spPr/>
        <p:txBody>
          <a:bodyPr/>
          <a:lstStyle/>
          <a:p>
            <a:r>
              <a:rPr lang="en-US" dirty="0" smtClean="0"/>
              <a:t>SVMs revolve around the notation of a “margin”- either side of </a:t>
            </a:r>
            <a:r>
              <a:rPr lang="en-US" dirty="0" err="1" smtClean="0"/>
              <a:t>hyperplane</a:t>
            </a:r>
            <a:r>
              <a:rPr lang="en-US" dirty="0" smtClean="0"/>
              <a:t> that separates two data classes.</a:t>
            </a:r>
          </a:p>
          <a:p>
            <a:r>
              <a:rPr lang="en-US" dirty="0" smtClean="0"/>
              <a:t>Maximizing the margin and thereby creating the largest possible distance between the separating </a:t>
            </a:r>
            <a:r>
              <a:rPr lang="en-US" dirty="0" err="1" smtClean="0"/>
              <a:t>hyperplane</a:t>
            </a:r>
            <a:r>
              <a:rPr lang="en-US" dirty="0" smtClean="0"/>
              <a:t> and the instances on either side of it has been proven to reduce an upper bound on the expected generalization error.</a:t>
            </a:r>
          </a:p>
          <a:p>
            <a:r>
              <a:rPr lang="en-US" dirty="0" smtClean="0"/>
              <a:t>If the training data is linearly separable, then a pair (</a:t>
            </a:r>
            <a:r>
              <a:rPr lang="en-US" i="1" dirty="0" err="1" smtClean="0"/>
              <a:t>w,b</a:t>
            </a:r>
            <a:r>
              <a:rPr lang="en-US" dirty="0" smtClean="0"/>
              <a:t>) exists such that</a:t>
            </a:r>
          </a:p>
          <a:p>
            <a:endParaRPr lang="en-US" dirty="0"/>
          </a:p>
          <a:p>
            <a:r>
              <a:rPr lang="en-US" dirty="0" smtClean="0"/>
              <a:t>With the decision rule given by</a:t>
            </a:r>
          </a:p>
          <a:p>
            <a:r>
              <a:rPr lang="en-US" dirty="0" smtClean="0"/>
              <a:t>Kernel </a:t>
            </a:r>
            <a:r>
              <a:rPr lang="en-US" dirty="0" err="1" smtClean="0"/>
              <a:t>trickes</a:t>
            </a:r>
            <a:endParaRPr lang="en-US" dirty="0" smtClean="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13</a:t>
            </a:fld>
            <a:endParaRPr lang="ko-KR"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15767441"/>
              </p:ext>
            </p:extLst>
          </p:nvPr>
        </p:nvGraphicFramePr>
        <p:xfrm>
          <a:off x="3059832" y="4725144"/>
          <a:ext cx="2709775" cy="792088"/>
        </p:xfrm>
        <a:graphic>
          <a:graphicData uri="http://schemas.openxmlformats.org/presentationml/2006/ole">
            <mc:AlternateContent xmlns:mc="http://schemas.openxmlformats.org/markup-compatibility/2006">
              <mc:Choice xmlns:v="urn:schemas-microsoft-com:vml" Requires="v">
                <p:oleObj spid="_x0000_s3084" name="Equation" r:id="rId3" imgW="1650960" imgH="482400" progId="Equation.DSMT4">
                  <p:embed/>
                </p:oleObj>
              </mc:Choice>
              <mc:Fallback>
                <p:oleObj name="Equation" r:id="rId3" imgW="1650960" imgH="482400" progId="Equation.DSMT4">
                  <p:embed/>
                  <p:pic>
                    <p:nvPicPr>
                      <p:cNvPr id="0" name=""/>
                      <p:cNvPicPr/>
                      <p:nvPr/>
                    </p:nvPicPr>
                    <p:blipFill>
                      <a:blip r:embed="rId4"/>
                      <a:stretch>
                        <a:fillRect/>
                      </a:stretch>
                    </p:blipFill>
                    <p:spPr>
                      <a:xfrm>
                        <a:off x="3059832" y="4725144"/>
                        <a:ext cx="2709775" cy="7920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40749620"/>
              </p:ext>
            </p:extLst>
          </p:nvPr>
        </p:nvGraphicFramePr>
        <p:xfrm>
          <a:off x="5004048" y="5589240"/>
          <a:ext cx="2397866" cy="432048"/>
        </p:xfrm>
        <a:graphic>
          <a:graphicData uri="http://schemas.openxmlformats.org/presentationml/2006/ole">
            <mc:AlternateContent xmlns:mc="http://schemas.openxmlformats.org/markup-compatibility/2006">
              <mc:Choice xmlns:v="urn:schemas-microsoft-com:vml" Requires="v">
                <p:oleObj spid="_x0000_s3085" name="Equation" r:id="rId5" imgW="1409400" imgH="253800" progId="Equation.DSMT4">
                  <p:embed/>
                </p:oleObj>
              </mc:Choice>
              <mc:Fallback>
                <p:oleObj name="Equation" r:id="rId5" imgW="1409400" imgH="253800" progId="Equation.DSMT4">
                  <p:embed/>
                  <p:pic>
                    <p:nvPicPr>
                      <p:cNvPr id="0" name=""/>
                      <p:cNvPicPr/>
                      <p:nvPr/>
                    </p:nvPicPr>
                    <p:blipFill>
                      <a:blip r:embed="rId6"/>
                      <a:stretch>
                        <a:fillRect/>
                      </a:stretch>
                    </p:blipFill>
                    <p:spPr>
                      <a:xfrm>
                        <a:off x="5004048" y="5589240"/>
                        <a:ext cx="2397866" cy="432048"/>
                      </a:xfrm>
                      <a:prstGeom prst="rect">
                        <a:avLst/>
                      </a:prstGeom>
                    </p:spPr>
                  </p:pic>
                </p:oleObj>
              </mc:Fallback>
            </mc:AlternateContent>
          </a:graphicData>
        </a:graphic>
      </p:graphicFrame>
    </p:spTree>
    <p:extLst>
      <p:ext uri="{BB962C8B-B14F-4D97-AF65-F5344CB8AC3E}">
        <p14:creationId xmlns:p14="http://schemas.microsoft.com/office/powerpoint/2010/main" val="4226352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2043" y="1600200"/>
            <a:ext cx="7019913" cy="4876800"/>
          </a:xfrm>
        </p:spPr>
      </p:pic>
      <p:sp>
        <p:nvSpPr>
          <p:cNvPr id="4" name="Slide Number Placeholder 3"/>
          <p:cNvSpPr>
            <a:spLocks noGrp="1"/>
          </p:cNvSpPr>
          <p:nvPr>
            <p:ph type="sldNum" sz="quarter" idx="12"/>
          </p:nvPr>
        </p:nvSpPr>
        <p:spPr/>
        <p:txBody>
          <a:bodyPr/>
          <a:lstStyle/>
          <a:p>
            <a:fld id="{4BEDD84E-25D4-4983-8AA1-2863C96F08D9}" type="slidenum">
              <a:rPr lang="ko-KR" altLang="en-US" smtClean="0"/>
              <a:pPr/>
              <a:t>14</a:t>
            </a:fld>
            <a:endParaRPr lang="ko-KR" altLang="en-US" dirty="0"/>
          </a:p>
        </p:txBody>
      </p:sp>
    </p:spTree>
    <p:extLst>
      <p:ext uri="{BB962C8B-B14F-4D97-AF65-F5344CB8AC3E}">
        <p14:creationId xmlns:p14="http://schemas.microsoft.com/office/powerpoint/2010/main" val="3532216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SVM has been shown the best accuracy, but it also has weak point.</a:t>
            </a:r>
          </a:p>
          <a:p>
            <a:r>
              <a:rPr lang="en-US" dirty="0" smtClean="0"/>
              <a:t>By combination of different ML algorithms the efficiency can be improved.</a:t>
            </a:r>
          </a:p>
          <a:p>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15</a:t>
            </a:fld>
            <a:endParaRPr lang="ko-KR" altLang="en-US" dirty="0"/>
          </a:p>
        </p:txBody>
      </p:sp>
    </p:spTree>
    <p:extLst>
      <p:ext uri="{BB962C8B-B14F-4D97-AF65-F5344CB8AC3E}">
        <p14:creationId xmlns:p14="http://schemas.microsoft.com/office/powerpoint/2010/main" val="795796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General issues of supervised learning algorithms</a:t>
            </a:r>
          </a:p>
          <a:p>
            <a:r>
              <a:rPr lang="en-US" dirty="0" smtClean="0"/>
              <a:t>Logic based algorithms</a:t>
            </a:r>
          </a:p>
          <a:p>
            <a:r>
              <a:rPr lang="en-US" dirty="0" smtClean="0"/>
              <a:t>Perceptron-based techniques</a:t>
            </a:r>
          </a:p>
          <a:p>
            <a:r>
              <a:rPr lang="en-US" dirty="0" smtClean="0"/>
              <a:t>Instance-based learning</a:t>
            </a:r>
          </a:p>
          <a:p>
            <a:r>
              <a:rPr lang="en-US" dirty="0" smtClean="0"/>
              <a:t>Support Vector Machines</a:t>
            </a:r>
          </a:p>
          <a:p>
            <a:r>
              <a:rPr lang="en-US" dirty="0" smtClean="0"/>
              <a:t>Discussion</a:t>
            </a:r>
          </a:p>
          <a:p>
            <a:r>
              <a:rPr lang="en-US" dirty="0" smtClean="0"/>
              <a:t>Conclusion</a:t>
            </a:r>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2</a:t>
            </a:fld>
            <a:endParaRPr lang="ko-KR" altLang="en-US" dirty="0"/>
          </a:p>
        </p:txBody>
      </p:sp>
    </p:spTree>
    <p:extLst>
      <p:ext uri="{BB962C8B-B14F-4D97-AF65-F5344CB8AC3E}">
        <p14:creationId xmlns:p14="http://schemas.microsoft.com/office/powerpoint/2010/main" val="277736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Machine learning (ML) is </a:t>
            </a:r>
            <a:r>
              <a:rPr lang="en-US" dirty="0"/>
              <a:t>about the construction and study of systems that can learn from </a:t>
            </a:r>
            <a:r>
              <a:rPr lang="en-US" dirty="0" smtClean="0"/>
              <a:t>data.</a:t>
            </a:r>
          </a:p>
          <a:p>
            <a:r>
              <a:rPr lang="en-US" dirty="0" smtClean="0"/>
              <a:t>There are three types:</a:t>
            </a:r>
          </a:p>
          <a:p>
            <a:pPr lvl="2"/>
            <a:r>
              <a:rPr lang="en-US" u="sng" dirty="0" smtClean="0"/>
              <a:t>Supervised</a:t>
            </a:r>
          </a:p>
          <a:p>
            <a:pPr lvl="2"/>
            <a:r>
              <a:rPr lang="en-US" u="sng" dirty="0" smtClean="0"/>
              <a:t>Unsupervised</a:t>
            </a:r>
          </a:p>
          <a:p>
            <a:pPr lvl="2"/>
            <a:r>
              <a:rPr lang="en-US" dirty="0" smtClean="0"/>
              <a:t>Reinforcement (The training information provided to the learning system by the environment)</a:t>
            </a:r>
          </a:p>
          <a:p>
            <a:r>
              <a:rPr lang="en-US" dirty="0" smtClean="0"/>
              <a:t>Numerous ML can be set up as supervised</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3</a:t>
            </a:fld>
            <a:endParaRPr lang="ko-KR" altLang="en-US" dirty="0"/>
          </a:p>
        </p:txBody>
      </p:sp>
    </p:spTree>
    <p:extLst>
      <p:ext uri="{BB962C8B-B14F-4D97-AF65-F5344CB8AC3E}">
        <p14:creationId xmlns:p14="http://schemas.microsoft.com/office/powerpoint/2010/main" val="93736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General issues of supervised </a:t>
            </a:r>
            <a:r>
              <a:rPr lang="en-US" dirty="0" smtClean="0"/>
              <a:t>ML</a:t>
            </a:r>
            <a:endParaRPr lang="en-US" dirty="0"/>
          </a:p>
        </p:txBody>
      </p:sp>
      <p:sp>
        <p:nvSpPr>
          <p:cNvPr id="3" name="Content Placeholder 2"/>
          <p:cNvSpPr>
            <a:spLocks noGrp="1"/>
          </p:cNvSpPr>
          <p:nvPr>
            <p:ph idx="1"/>
          </p:nvPr>
        </p:nvSpPr>
        <p:spPr/>
        <p:txBody>
          <a:bodyPr/>
          <a:lstStyle/>
          <a:p>
            <a:r>
              <a:rPr lang="en-US" dirty="0" smtClean="0"/>
              <a:t>There are several main steps:</a:t>
            </a:r>
          </a:p>
          <a:p>
            <a:pPr marL="731520" lvl="1" indent="-457200">
              <a:buFont typeface="+mj-lt"/>
              <a:buAutoNum type="arabicPeriod"/>
            </a:pPr>
            <a:r>
              <a:rPr lang="en-US" dirty="0" smtClean="0"/>
              <a:t>Collecting the dataset. In case of unknowing required feature we are measuring everything available in the hope that it is right. But in most of cases it contains noise and missing feature values, therefore the pre-processing is significant.</a:t>
            </a:r>
          </a:p>
          <a:p>
            <a:pPr marL="731520" lvl="1" indent="-457200">
              <a:buFont typeface="+mj-lt"/>
              <a:buAutoNum type="arabicPeriod"/>
            </a:pPr>
            <a:r>
              <a:rPr lang="en-US" dirty="0" smtClean="0"/>
              <a:t>Data pre-</a:t>
            </a:r>
            <a:r>
              <a:rPr lang="en-US" dirty="0" err="1" smtClean="0"/>
              <a:t>processiong</a:t>
            </a:r>
            <a:r>
              <a:rPr lang="en-US" dirty="0" smtClean="0"/>
              <a:t>. The goal is to maintain the mining quality while minimizing the sample size.</a:t>
            </a:r>
          </a:p>
          <a:p>
            <a:pPr marL="731520" lvl="1" indent="-457200">
              <a:buFont typeface="+mj-lt"/>
              <a:buAutoNum type="arabicPeriod"/>
            </a:pPr>
            <a:r>
              <a:rPr lang="en-US" dirty="0" smtClean="0"/>
              <a:t>Feature subset selection (</a:t>
            </a:r>
            <a:r>
              <a:rPr lang="en-US" dirty="0"/>
              <a:t>f</a:t>
            </a:r>
            <a:r>
              <a:rPr lang="en-US" dirty="0" smtClean="0"/>
              <a:t>eature extraction). It is a process of identifying and removing as many irrelevant and redundant features as possible. This reduces the dimensionality of the data</a:t>
            </a:r>
          </a:p>
          <a:p>
            <a:pPr marL="731520" lvl="1" indent="-457200">
              <a:buFont typeface="+mj-lt"/>
              <a:buAutoNum type="arabicPeriod"/>
            </a:pPr>
            <a:r>
              <a:rPr lang="en-US" dirty="0" smtClean="0"/>
              <a:t>Classification </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4</a:t>
            </a:fld>
            <a:endParaRPr lang="ko-KR" altLang="en-US" dirty="0"/>
          </a:p>
        </p:txBody>
      </p:sp>
    </p:spTree>
    <p:extLst>
      <p:ext uri="{BB962C8B-B14F-4D97-AF65-F5344CB8AC3E}">
        <p14:creationId xmlns:p14="http://schemas.microsoft.com/office/powerpoint/2010/main" val="1819315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selection</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The choice of which specific learning algorithm we should use is a critical step. The classifier’s evaluation is most often based on prediction accuracy.</a:t>
            </a:r>
          </a:p>
          <a:p>
            <a:r>
              <a:rPr lang="en-US" dirty="0" smtClean="0"/>
              <a:t>There are at least three techniques:</a:t>
            </a:r>
          </a:p>
          <a:p>
            <a:pPr lvl="1"/>
            <a:r>
              <a:rPr lang="en-US" dirty="0" smtClean="0"/>
              <a:t>Split training set by two-thirds for training and the other third for estimate accuracy.</a:t>
            </a:r>
          </a:p>
          <a:p>
            <a:pPr lvl="1"/>
            <a:r>
              <a:rPr lang="en-US" dirty="0" smtClean="0"/>
              <a:t>Cross-validation</a:t>
            </a:r>
          </a:p>
          <a:p>
            <a:pPr lvl="1"/>
            <a:r>
              <a:rPr lang="en-US" dirty="0" smtClean="0"/>
              <a:t>Leave-one-out</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5</a:t>
            </a:fld>
            <a:endParaRPr lang="ko-KR" altLang="en-US" dirty="0"/>
          </a:p>
        </p:txBody>
      </p:sp>
    </p:spTree>
    <p:extLst>
      <p:ext uri="{BB962C8B-B14F-4D97-AF65-F5344CB8AC3E}">
        <p14:creationId xmlns:p14="http://schemas.microsoft.com/office/powerpoint/2010/main" val="3065144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trees</a:t>
            </a:r>
            <a:endParaRPr lang="en-US" dirty="0"/>
          </a:p>
        </p:txBody>
      </p:sp>
      <p:sp>
        <p:nvSpPr>
          <p:cNvPr id="3" name="Content Placeholder 2"/>
          <p:cNvSpPr>
            <a:spLocks noGrp="1"/>
          </p:cNvSpPr>
          <p:nvPr>
            <p:ph idx="1"/>
          </p:nvPr>
        </p:nvSpPr>
        <p:spPr>
          <a:xfrm>
            <a:off x="457200" y="1600200"/>
            <a:ext cx="4258816" cy="4876800"/>
          </a:xfrm>
        </p:spPr>
        <p:txBody>
          <a:bodyPr>
            <a:normAutofit fontScale="85000" lnSpcReduction="20000"/>
          </a:bodyPr>
          <a:lstStyle/>
          <a:p>
            <a:r>
              <a:rPr lang="en-US" dirty="0" smtClean="0"/>
              <a:t>Decision trees are trees that classify instances by sorting them based on feature values.</a:t>
            </a:r>
          </a:p>
          <a:p>
            <a:r>
              <a:rPr lang="en-US" dirty="0" smtClean="0"/>
              <a:t>Each node in the tree represents a feature in an instance to be classified</a:t>
            </a:r>
          </a:p>
          <a:p>
            <a:r>
              <a:rPr lang="en-US" dirty="0" smtClean="0"/>
              <a:t>Each branch represents a value that the node can be assume</a:t>
            </a:r>
          </a:p>
          <a:p>
            <a:r>
              <a:rPr lang="en-US" dirty="0" smtClean="0"/>
              <a:t>The feature that best divides the training data would be the root node of the tree.</a:t>
            </a:r>
          </a:p>
          <a:p>
            <a:r>
              <a:rPr lang="en-US" dirty="0" smtClean="0"/>
              <a:t>This method is quite sensitive to </a:t>
            </a:r>
            <a:r>
              <a:rPr lang="en-US" dirty="0" err="1" smtClean="0"/>
              <a:t>overfitting</a:t>
            </a:r>
            <a:endParaRPr lang="en-US" dirty="0" smtClean="0"/>
          </a:p>
          <a:p>
            <a:r>
              <a:rPr lang="en-US" dirty="0" smtClean="0"/>
              <a:t>The most straightforward way of tackling </a:t>
            </a:r>
            <a:r>
              <a:rPr lang="en-US" dirty="0" err="1" smtClean="0"/>
              <a:t>overfitting</a:t>
            </a:r>
            <a:r>
              <a:rPr lang="en-US" dirty="0" smtClean="0"/>
              <a:t> is to prune the decision tree.</a:t>
            </a:r>
          </a:p>
          <a:p>
            <a:r>
              <a:rPr lang="en-US" dirty="0" smtClean="0"/>
              <a:t>One of the famous algorithm to generate a decision tree is C4.5</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6</a:t>
            </a:fld>
            <a:endParaRPr lang="ko-KR" altLang="en-US" dirty="0"/>
          </a:p>
        </p:txBody>
      </p:sp>
      <p:pic>
        <p:nvPicPr>
          <p:cNvPr id="1026" name="Picture 2" descr="C:\Users\yevgeni\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7924" y="1589564"/>
            <a:ext cx="4126312" cy="378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515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layered </a:t>
            </a:r>
            <a:r>
              <a:rPr lang="en-US" dirty="0" err="1" smtClean="0"/>
              <a:t>perceptrons</a:t>
            </a:r>
            <a:endParaRPr lang="en-US" dirty="0"/>
          </a:p>
        </p:txBody>
      </p:sp>
      <p:sp>
        <p:nvSpPr>
          <p:cNvPr id="3" name="Content Placeholder 2"/>
          <p:cNvSpPr>
            <a:spLocks noGrp="1"/>
          </p:cNvSpPr>
          <p:nvPr>
            <p:ph idx="1"/>
          </p:nvPr>
        </p:nvSpPr>
        <p:spPr/>
        <p:txBody>
          <a:bodyPr>
            <a:normAutofit lnSpcReduction="10000"/>
          </a:bodyPr>
          <a:lstStyle/>
          <a:p>
            <a:r>
              <a:rPr lang="en-US" dirty="0" smtClean="0"/>
              <a:t>Input feature values</a:t>
            </a:r>
          </a:p>
          <a:p>
            <a:r>
              <a:rPr lang="en-US" dirty="0" smtClean="0"/>
              <a:t>Connection weights/predication vector (typically real numbers in the interval [-1,1])  </a:t>
            </a:r>
          </a:p>
          <a:p>
            <a:r>
              <a:rPr lang="en-US" dirty="0" smtClean="0"/>
              <a:t>The single layered perceptron computes the sum of weighted inputs:          and output goes through an adjustable threshold: if the sum is above threshold, output is 1; else it is 0.</a:t>
            </a:r>
          </a:p>
          <a:p>
            <a:r>
              <a:rPr lang="en-US" dirty="0" smtClean="0"/>
              <a:t>WINNOW (1994) is based on the perceptron idea and updates its weights.</a:t>
            </a:r>
          </a:p>
          <a:p>
            <a:r>
              <a:rPr lang="en-US" dirty="0" smtClean="0"/>
              <a:t>If prediction value            and actual value is 1 , then the weights are too low; so, for each feature    ,               , where </a:t>
            </a:r>
          </a:p>
          <a:p>
            <a:r>
              <a:rPr lang="en-US" dirty="0" smtClean="0"/>
              <a:t>If           and actual value is 0, then the weight is too high</a:t>
            </a:r>
          </a:p>
          <a:p>
            <a:pPr marL="0" indent="0">
              <a:buNone/>
            </a:pP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7</a:t>
            </a:fld>
            <a:endParaRPr lang="ko-KR"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29010277"/>
              </p:ext>
            </p:extLst>
          </p:nvPr>
        </p:nvGraphicFramePr>
        <p:xfrm>
          <a:off x="3491880" y="1628800"/>
          <a:ext cx="798513" cy="432370"/>
        </p:xfrm>
        <a:graphic>
          <a:graphicData uri="http://schemas.openxmlformats.org/presentationml/2006/ole">
            <mc:AlternateContent xmlns:mc="http://schemas.openxmlformats.org/markup-compatibility/2006">
              <mc:Choice xmlns:v="urn:schemas-microsoft-com:vml" Requires="v">
                <p:oleObj spid="_x0000_s2120" name="Equation" r:id="rId3" imgW="507960" imgH="228600" progId="Equation.DSMT4">
                  <p:embed/>
                </p:oleObj>
              </mc:Choice>
              <mc:Fallback>
                <p:oleObj name="Equation" r:id="rId3" imgW="507960" imgH="228600" progId="Equation.DSMT4">
                  <p:embed/>
                  <p:pic>
                    <p:nvPicPr>
                      <p:cNvPr id="0" name=""/>
                      <p:cNvPicPr/>
                      <p:nvPr/>
                    </p:nvPicPr>
                    <p:blipFill>
                      <a:blip r:embed="rId4"/>
                      <a:stretch>
                        <a:fillRect/>
                      </a:stretch>
                    </p:blipFill>
                    <p:spPr>
                      <a:xfrm>
                        <a:off x="3491880" y="1628800"/>
                        <a:ext cx="798513" cy="43237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78322224"/>
              </p:ext>
            </p:extLst>
          </p:nvPr>
        </p:nvGraphicFramePr>
        <p:xfrm>
          <a:off x="4716016" y="2276872"/>
          <a:ext cx="1002552" cy="504056"/>
        </p:xfrm>
        <a:graphic>
          <a:graphicData uri="http://schemas.openxmlformats.org/presentationml/2006/ole">
            <mc:AlternateContent xmlns:mc="http://schemas.openxmlformats.org/markup-compatibility/2006">
              <mc:Choice xmlns:v="urn:schemas-microsoft-com:vml" Requires="v">
                <p:oleObj spid="_x0000_s2121" name="Equation" r:id="rId5" imgW="545760" imgH="228600" progId="Equation.DSMT4">
                  <p:embed/>
                </p:oleObj>
              </mc:Choice>
              <mc:Fallback>
                <p:oleObj name="Equation" r:id="rId5" imgW="545760" imgH="228600" progId="Equation.DSMT4">
                  <p:embed/>
                  <p:pic>
                    <p:nvPicPr>
                      <p:cNvPr id="0" name="Object 4"/>
                      <p:cNvPicPr>
                        <a:picLocks noChangeAspect="1" noChangeArrowheads="1"/>
                      </p:cNvPicPr>
                      <p:nvPr/>
                    </p:nvPicPr>
                    <p:blipFill>
                      <a:blip r:embed="rId6"/>
                      <a:srcRect/>
                      <a:stretch>
                        <a:fillRect/>
                      </a:stretch>
                    </p:blipFill>
                    <p:spPr bwMode="auto">
                      <a:xfrm>
                        <a:off x="4716016" y="2276872"/>
                        <a:ext cx="1002552" cy="504056"/>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85516435"/>
              </p:ext>
            </p:extLst>
          </p:nvPr>
        </p:nvGraphicFramePr>
        <p:xfrm>
          <a:off x="2987824" y="3068960"/>
          <a:ext cx="720080" cy="525463"/>
        </p:xfrm>
        <a:graphic>
          <a:graphicData uri="http://schemas.openxmlformats.org/presentationml/2006/ole">
            <mc:AlternateContent xmlns:mc="http://schemas.openxmlformats.org/markup-compatibility/2006">
              <mc:Choice xmlns:v="urn:schemas-microsoft-com:vml" Requires="v">
                <p:oleObj spid="_x0000_s2122" name="Equation" r:id="rId7" imgW="469800" imgH="342720" progId="Equation.DSMT4">
                  <p:embed/>
                </p:oleObj>
              </mc:Choice>
              <mc:Fallback>
                <p:oleObj name="Equation" r:id="rId7" imgW="469800" imgH="342720" progId="Equation.DSMT4">
                  <p:embed/>
                  <p:pic>
                    <p:nvPicPr>
                      <p:cNvPr id="0" name=""/>
                      <p:cNvPicPr/>
                      <p:nvPr/>
                    </p:nvPicPr>
                    <p:blipFill>
                      <a:blip r:embed="rId8"/>
                      <a:stretch>
                        <a:fillRect/>
                      </a:stretch>
                    </p:blipFill>
                    <p:spPr>
                      <a:xfrm>
                        <a:off x="2987824" y="3068960"/>
                        <a:ext cx="720080" cy="5254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835434212"/>
              </p:ext>
            </p:extLst>
          </p:nvPr>
        </p:nvGraphicFramePr>
        <p:xfrm>
          <a:off x="3203848" y="4869160"/>
          <a:ext cx="864096" cy="432048"/>
        </p:xfrm>
        <a:graphic>
          <a:graphicData uri="http://schemas.openxmlformats.org/presentationml/2006/ole">
            <mc:AlternateContent xmlns:mc="http://schemas.openxmlformats.org/markup-compatibility/2006">
              <mc:Choice xmlns:v="urn:schemas-microsoft-com:vml" Requires="v">
                <p:oleObj spid="_x0000_s2123" name="Equation" r:id="rId9" imgW="406080" imgH="203040" progId="Equation.DSMT4">
                  <p:embed/>
                </p:oleObj>
              </mc:Choice>
              <mc:Fallback>
                <p:oleObj name="Equation" r:id="rId9" imgW="406080" imgH="203040" progId="Equation.DSMT4">
                  <p:embed/>
                  <p:pic>
                    <p:nvPicPr>
                      <p:cNvPr id="0" name=""/>
                      <p:cNvPicPr/>
                      <p:nvPr/>
                    </p:nvPicPr>
                    <p:blipFill>
                      <a:blip r:embed="rId10"/>
                      <a:stretch>
                        <a:fillRect/>
                      </a:stretch>
                    </p:blipFill>
                    <p:spPr>
                      <a:xfrm>
                        <a:off x="3203848" y="4869160"/>
                        <a:ext cx="864096" cy="43204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76469647"/>
              </p:ext>
            </p:extLst>
          </p:nvPr>
        </p:nvGraphicFramePr>
        <p:xfrm>
          <a:off x="6228184" y="5229200"/>
          <a:ext cx="288032" cy="432048"/>
        </p:xfrm>
        <a:graphic>
          <a:graphicData uri="http://schemas.openxmlformats.org/presentationml/2006/ole">
            <mc:AlternateContent xmlns:mc="http://schemas.openxmlformats.org/markup-compatibility/2006">
              <mc:Choice xmlns:v="urn:schemas-microsoft-com:vml" Requires="v">
                <p:oleObj spid="_x0000_s2124" name="Equation" r:id="rId11" imgW="152280" imgH="228600" progId="Equation.DSMT4">
                  <p:embed/>
                </p:oleObj>
              </mc:Choice>
              <mc:Fallback>
                <p:oleObj name="Equation" r:id="rId11" imgW="152280" imgH="228600" progId="Equation.DSMT4">
                  <p:embed/>
                  <p:pic>
                    <p:nvPicPr>
                      <p:cNvPr id="0" name=""/>
                      <p:cNvPicPr/>
                      <p:nvPr/>
                    </p:nvPicPr>
                    <p:blipFill>
                      <a:blip r:embed="rId12"/>
                      <a:stretch>
                        <a:fillRect/>
                      </a:stretch>
                    </p:blipFill>
                    <p:spPr>
                      <a:xfrm>
                        <a:off x="6228184" y="5229200"/>
                        <a:ext cx="288032" cy="43204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38885251"/>
              </p:ext>
            </p:extLst>
          </p:nvPr>
        </p:nvGraphicFramePr>
        <p:xfrm>
          <a:off x="6588224" y="5229200"/>
          <a:ext cx="1225550" cy="431800"/>
        </p:xfrm>
        <a:graphic>
          <a:graphicData uri="http://schemas.openxmlformats.org/presentationml/2006/ole">
            <mc:AlternateContent xmlns:mc="http://schemas.openxmlformats.org/markup-compatibility/2006">
              <mc:Choice xmlns:v="urn:schemas-microsoft-com:vml" Requires="v">
                <p:oleObj spid="_x0000_s2125" name="Equation" r:id="rId13" imgW="647640" imgH="228600" progId="Equation.DSMT4">
                  <p:embed/>
                </p:oleObj>
              </mc:Choice>
              <mc:Fallback>
                <p:oleObj name="Equation" r:id="rId13" imgW="647640" imgH="228600" progId="Equation.DSMT4">
                  <p:embed/>
                  <p:pic>
                    <p:nvPicPr>
                      <p:cNvPr id="0" name=""/>
                      <p:cNvPicPr/>
                      <p:nvPr/>
                    </p:nvPicPr>
                    <p:blipFill>
                      <a:blip r:embed="rId14"/>
                      <a:stretch>
                        <a:fillRect/>
                      </a:stretch>
                    </p:blipFill>
                    <p:spPr>
                      <a:xfrm>
                        <a:off x="6588224" y="5229200"/>
                        <a:ext cx="1225550" cy="4318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16540948"/>
              </p:ext>
            </p:extLst>
          </p:nvPr>
        </p:nvGraphicFramePr>
        <p:xfrm>
          <a:off x="1619672" y="5517232"/>
          <a:ext cx="841375" cy="420687"/>
        </p:xfrm>
        <a:graphic>
          <a:graphicData uri="http://schemas.openxmlformats.org/presentationml/2006/ole">
            <mc:AlternateContent xmlns:mc="http://schemas.openxmlformats.org/markup-compatibility/2006">
              <mc:Choice xmlns:v="urn:schemas-microsoft-com:vml" Requires="v">
                <p:oleObj spid="_x0000_s2126" name="Equation" r:id="rId15" imgW="355320" imgH="177480" progId="Equation.DSMT4">
                  <p:embed/>
                </p:oleObj>
              </mc:Choice>
              <mc:Fallback>
                <p:oleObj name="Equation" r:id="rId15" imgW="355320" imgH="177480" progId="Equation.DSMT4">
                  <p:embed/>
                  <p:pic>
                    <p:nvPicPr>
                      <p:cNvPr id="0" name=""/>
                      <p:cNvPicPr/>
                      <p:nvPr/>
                    </p:nvPicPr>
                    <p:blipFill>
                      <a:blip r:embed="rId16"/>
                      <a:stretch>
                        <a:fillRect/>
                      </a:stretch>
                    </p:blipFill>
                    <p:spPr>
                      <a:xfrm>
                        <a:off x="1619672" y="5517232"/>
                        <a:ext cx="841375" cy="420687"/>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860911199"/>
              </p:ext>
            </p:extLst>
          </p:nvPr>
        </p:nvGraphicFramePr>
        <p:xfrm>
          <a:off x="1060450" y="5949950"/>
          <a:ext cx="675058" cy="359370"/>
        </p:xfrm>
        <a:graphic>
          <a:graphicData uri="http://schemas.openxmlformats.org/presentationml/2006/ole">
            <mc:AlternateContent xmlns:mc="http://schemas.openxmlformats.org/markup-compatibility/2006">
              <mc:Choice xmlns:v="urn:schemas-microsoft-com:vml" Requires="v">
                <p:oleObj spid="_x0000_s2127" name="Equation" r:id="rId17" imgW="380880" imgH="203040" progId="Equation.DSMT4">
                  <p:embed/>
                </p:oleObj>
              </mc:Choice>
              <mc:Fallback>
                <p:oleObj name="Equation" r:id="rId17" imgW="380880" imgH="203040" progId="Equation.DSMT4">
                  <p:embed/>
                  <p:pic>
                    <p:nvPicPr>
                      <p:cNvPr id="0" name=""/>
                      <p:cNvPicPr/>
                      <p:nvPr/>
                    </p:nvPicPr>
                    <p:blipFill>
                      <a:blip r:embed="rId18"/>
                      <a:stretch>
                        <a:fillRect/>
                      </a:stretch>
                    </p:blipFill>
                    <p:spPr>
                      <a:xfrm>
                        <a:off x="1060450" y="5949950"/>
                        <a:ext cx="675058" cy="35937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43491133"/>
              </p:ext>
            </p:extLst>
          </p:nvPr>
        </p:nvGraphicFramePr>
        <p:xfrm>
          <a:off x="683568" y="6237312"/>
          <a:ext cx="3006725" cy="431800"/>
        </p:xfrm>
        <a:graphic>
          <a:graphicData uri="http://schemas.openxmlformats.org/presentationml/2006/ole">
            <mc:AlternateContent xmlns:mc="http://schemas.openxmlformats.org/markup-compatibility/2006">
              <mc:Choice xmlns:v="urn:schemas-microsoft-com:vml" Requires="v">
                <p:oleObj spid="_x0000_s2128" name="Equation" r:id="rId19" imgW="1587240" imgH="228600" progId="Equation.DSMT4">
                  <p:embed/>
                </p:oleObj>
              </mc:Choice>
              <mc:Fallback>
                <p:oleObj name="Equation" r:id="rId19" imgW="1587240" imgH="228600" progId="Equation.DSMT4">
                  <p:embed/>
                  <p:pic>
                    <p:nvPicPr>
                      <p:cNvPr id="0" name="Object 9"/>
                      <p:cNvPicPr>
                        <a:picLocks noChangeAspect="1" noChangeArrowheads="1"/>
                      </p:cNvPicPr>
                      <p:nvPr/>
                    </p:nvPicPr>
                    <p:blipFill>
                      <a:blip r:embed="rId20"/>
                      <a:srcRect/>
                      <a:stretch>
                        <a:fillRect/>
                      </a:stretch>
                    </p:blipFill>
                    <p:spPr bwMode="auto">
                      <a:xfrm>
                        <a:off x="683568" y="6237312"/>
                        <a:ext cx="3006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9554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Multilayered </a:t>
            </a:r>
            <a:r>
              <a:rPr lang="en-US" dirty="0" err="1" smtClean="0"/>
              <a:t>perceptrons</a:t>
            </a:r>
            <a:endParaRPr lang="en-US" dirty="0"/>
          </a:p>
        </p:txBody>
      </p:sp>
      <p:sp>
        <p:nvSpPr>
          <p:cNvPr id="3" name="Content Placeholder 2"/>
          <p:cNvSpPr>
            <a:spLocks noGrp="1"/>
          </p:cNvSpPr>
          <p:nvPr>
            <p:ph idx="1"/>
          </p:nvPr>
        </p:nvSpPr>
        <p:spPr/>
        <p:txBody>
          <a:bodyPr/>
          <a:lstStyle/>
          <a:p>
            <a:r>
              <a:rPr lang="en-US" dirty="0" err="1" smtClean="0"/>
              <a:t>Perceptrons</a:t>
            </a:r>
            <a:r>
              <a:rPr lang="en-US" dirty="0" smtClean="0"/>
              <a:t> can not classify non-linear problem.</a:t>
            </a:r>
          </a:p>
          <a:p>
            <a:r>
              <a:rPr lang="en-US" dirty="0" smtClean="0"/>
              <a:t>To solve this problem the multilayered perceptron has been created.</a:t>
            </a:r>
          </a:p>
          <a:p>
            <a:r>
              <a:rPr lang="en-US" dirty="0" smtClean="0"/>
              <a:t>A multi-layer neural </a:t>
            </a:r>
            <a:r>
              <a:rPr lang="en-US" dirty="0" err="1" smtClean="0"/>
              <a:t>neural</a:t>
            </a:r>
            <a:r>
              <a:rPr lang="en-US" dirty="0" smtClean="0"/>
              <a:t> network consists of large number of units joined together in a pattern of connections</a:t>
            </a:r>
          </a:p>
          <a:p>
            <a:r>
              <a:rPr lang="en-US" dirty="0" smtClean="0"/>
              <a:t>Units are usually segregated into  three classes: input units; output units; and units in between known as hidden units</a:t>
            </a:r>
          </a:p>
          <a:p>
            <a:pPr marL="0" indent="0">
              <a:buNone/>
            </a:pP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8</a:t>
            </a:fld>
            <a:endParaRPr lang="ko-KR" altLang="en-US" dirty="0"/>
          </a:p>
        </p:txBody>
      </p:sp>
      <p:pic>
        <p:nvPicPr>
          <p:cNvPr id="3074" name="Picture 2" descr="C:\Users\yevgeni\Desktop\Untitled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991035"/>
            <a:ext cx="3562598" cy="1409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291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Multilayered </a:t>
            </a:r>
            <a:r>
              <a:rPr lang="en-US" dirty="0" err="1"/>
              <a:t>perceptrons</a:t>
            </a:r>
            <a:endParaRPr lang="en-US" dirty="0"/>
          </a:p>
        </p:txBody>
      </p:sp>
      <p:sp>
        <p:nvSpPr>
          <p:cNvPr id="3" name="Content Placeholder 2"/>
          <p:cNvSpPr>
            <a:spLocks noGrp="1"/>
          </p:cNvSpPr>
          <p:nvPr>
            <p:ph idx="1"/>
          </p:nvPr>
        </p:nvSpPr>
        <p:spPr/>
        <p:txBody>
          <a:bodyPr/>
          <a:lstStyle/>
          <a:p>
            <a:r>
              <a:rPr lang="en-US" dirty="0" smtClean="0"/>
              <a:t>Generally, properly determining the size of the hidden layer is a problem, because to small number can be cause lower accuracy , while excessive nodes can result of </a:t>
            </a:r>
            <a:r>
              <a:rPr lang="en-US" dirty="0" err="1" smtClean="0"/>
              <a:t>overfitting</a:t>
            </a:r>
            <a:r>
              <a:rPr lang="en-US" dirty="0" smtClean="0"/>
              <a:t>.</a:t>
            </a:r>
          </a:p>
          <a:p>
            <a:r>
              <a:rPr lang="en-US" dirty="0" smtClean="0"/>
              <a:t>The second important step is to calculate weight</a:t>
            </a:r>
          </a:p>
          <a:p>
            <a:r>
              <a:rPr lang="en-US" dirty="0" smtClean="0"/>
              <a:t>The most well-known and widely used learning algorithm to estimate the values of the weights is the Back Propagation</a:t>
            </a:r>
            <a:endParaRPr lang="en-US" dirty="0"/>
          </a:p>
        </p:txBody>
      </p:sp>
      <p:sp>
        <p:nvSpPr>
          <p:cNvPr id="4" name="Slide Number Placeholder 3"/>
          <p:cNvSpPr>
            <a:spLocks noGrp="1"/>
          </p:cNvSpPr>
          <p:nvPr>
            <p:ph type="sldNum" sz="quarter" idx="12"/>
          </p:nvPr>
        </p:nvSpPr>
        <p:spPr/>
        <p:txBody>
          <a:bodyPr/>
          <a:lstStyle/>
          <a:p>
            <a:fld id="{4BEDD84E-25D4-4983-8AA1-2863C96F08D9}" type="slidenum">
              <a:rPr lang="ko-KR" altLang="en-US" smtClean="0"/>
              <a:pPr/>
              <a:t>9</a:t>
            </a:fld>
            <a:endParaRPr lang="ko-KR" altLang="en-US" dirty="0"/>
          </a:p>
        </p:txBody>
      </p:sp>
    </p:spTree>
    <p:extLst>
      <p:ext uri="{BB962C8B-B14F-4D97-AF65-F5344CB8AC3E}">
        <p14:creationId xmlns:p14="http://schemas.microsoft.com/office/powerpoint/2010/main" val="1845114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99740</TotalTime>
  <Words>942</Words>
  <Application>Microsoft Office PowerPoint</Application>
  <PresentationFormat>On-screen Show (4:3)</PresentationFormat>
  <Paragraphs>111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Clarity</vt:lpstr>
      <vt:lpstr>Equation</vt:lpstr>
      <vt:lpstr>PowerPoint Presentation</vt:lpstr>
      <vt:lpstr>Outline</vt:lpstr>
      <vt:lpstr>Introduction</vt:lpstr>
      <vt:lpstr>General issues of supervised ML</vt:lpstr>
      <vt:lpstr>Algorithm selection</vt:lpstr>
      <vt:lpstr>Decision trees</vt:lpstr>
      <vt:lpstr>Single layered perceptrons</vt:lpstr>
      <vt:lpstr>Multilayered perceptrons</vt:lpstr>
      <vt:lpstr>Multilayered perceptrons</vt:lpstr>
      <vt:lpstr>Radial Basis Function (RBF) networks</vt:lpstr>
      <vt:lpstr>Instance-based learning</vt:lpstr>
      <vt:lpstr>kNN</vt:lpstr>
      <vt:lpstr>Support Vector Machines</vt:lpstr>
      <vt:lpstr>Discussion</vt:lpstr>
      <vt:lpstr>Conclusion</vt:lpstr>
    </vt:vector>
  </TitlesOfParts>
  <Company>R&amp;D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Microsoft Corporation</dc:creator>
  <cp:lastModifiedBy>yevgeni</cp:lastModifiedBy>
  <cp:revision>5182</cp:revision>
  <cp:lastPrinted>2013-04-01T23:36:11Z</cp:lastPrinted>
  <dcterms:created xsi:type="dcterms:W3CDTF">2006-10-05T04:04:58Z</dcterms:created>
  <dcterms:modified xsi:type="dcterms:W3CDTF">2013-07-02T04:19:52Z</dcterms:modified>
</cp:coreProperties>
</file>