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14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00FF"/>
    <a:srgbClr val="853F91"/>
    <a:srgbClr val="E21EAA"/>
    <a:srgbClr val="A50021"/>
    <a:srgbClr val="FF0000"/>
    <a:srgbClr val="CC0000"/>
    <a:srgbClr val="C0C0C0"/>
    <a:srgbClr val="DDDDDD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9336" autoAdjust="0"/>
  </p:normalViewPr>
  <p:slideViewPr>
    <p:cSldViewPr>
      <p:cViewPr>
        <p:scale>
          <a:sx n="125" d="100"/>
          <a:sy n="125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50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4302230" cy="339885"/>
          </a:xfrm>
          <a:prstGeom prst="rect">
            <a:avLst/>
          </a:prstGeom>
        </p:spPr>
        <p:txBody>
          <a:bodyPr vert="horz" lIns="91704" tIns="45852" rIns="91704" bIns="4585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3703" y="1"/>
            <a:ext cx="4302230" cy="339885"/>
          </a:xfrm>
          <a:prstGeom prst="rect">
            <a:avLst/>
          </a:prstGeom>
        </p:spPr>
        <p:txBody>
          <a:bodyPr vert="horz" lIns="91704" tIns="45852" rIns="91704" bIns="45852" rtlCol="0"/>
          <a:lstStyle>
            <a:lvl1pPr algn="r">
              <a:defRPr sz="1200"/>
            </a:lvl1pPr>
          </a:lstStyle>
          <a:p>
            <a:fld id="{BE26717A-F7CF-4833-8842-27875AD98656}" type="datetimeFigureOut">
              <a:rPr lang="ko-KR" altLang="en-US" smtClean="0"/>
              <a:pPr/>
              <a:t>2013-10-15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7" y="6456613"/>
            <a:ext cx="4302230" cy="339885"/>
          </a:xfrm>
          <a:prstGeom prst="rect">
            <a:avLst/>
          </a:prstGeom>
        </p:spPr>
        <p:txBody>
          <a:bodyPr vert="horz" lIns="91704" tIns="45852" rIns="91704" bIns="4585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3703" y="6456613"/>
            <a:ext cx="4302230" cy="339885"/>
          </a:xfrm>
          <a:prstGeom prst="rect">
            <a:avLst/>
          </a:prstGeom>
        </p:spPr>
        <p:txBody>
          <a:bodyPr vert="horz" lIns="91704" tIns="45852" rIns="91704" bIns="45852" rtlCol="0" anchor="b"/>
          <a:lstStyle>
            <a:lvl1pPr algn="r">
              <a:defRPr sz="1200"/>
            </a:lvl1pPr>
          </a:lstStyle>
          <a:p>
            <a:fld id="{EF34F0CF-F84A-4423-8C46-AA99D7B24E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488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4302230" cy="339885"/>
          </a:xfrm>
          <a:prstGeom prst="rect">
            <a:avLst/>
          </a:prstGeom>
        </p:spPr>
        <p:txBody>
          <a:bodyPr vert="horz" lIns="91704" tIns="45852" rIns="91704" bIns="4585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3703" y="1"/>
            <a:ext cx="4302230" cy="339885"/>
          </a:xfrm>
          <a:prstGeom prst="rect">
            <a:avLst/>
          </a:prstGeom>
        </p:spPr>
        <p:txBody>
          <a:bodyPr vert="horz" lIns="91704" tIns="45852" rIns="91704" bIns="45852" rtlCol="0"/>
          <a:lstStyle>
            <a:lvl1pPr algn="r">
              <a:defRPr sz="1200"/>
            </a:lvl1pPr>
          </a:lstStyle>
          <a:p>
            <a:fld id="{DA71B965-BF29-4B96-910F-87743BCAA42E}" type="datetimeFigureOut">
              <a:rPr lang="ko-KR" altLang="en-US" smtClean="0"/>
              <a:pPr/>
              <a:t>2013-10-15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394075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4" tIns="45852" rIns="91704" bIns="4585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5"/>
          </a:xfrm>
          <a:prstGeom prst="rect">
            <a:avLst/>
          </a:prstGeom>
        </p:spPr>
        <p:txBody>
          <a:bodyPr vert="horz" lIns="91704" tIns="45852" rIns="91704" bIns="45852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7" y="6456613"/>
            <a:ext cx="4302230" cy="339885"/>
          </a:xfrm>
          <a:prstGeom prst="rect">
            <a:avLst/>
          </a:prstGeom>
        </p:spPr>
        <p:txBody>
          <a:bodyPr vert="horz" lIns="91704" tIns="45852" rIns="91704" bIns="4585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3703" y="6456613"/>
            <a:ext cx="4302230" cy="339885"/>
          </a:xfrm>
          <a:prstGeom prst="rect">
            <a:avLst/>
          </a:prstGeom>
        </p:spPr>
        <p:txBody>
          <a:bodyPr vert="horz" lIns="91704" tIns="45852" rIns="91704" bIns="45852" rtlCol="0" anchor="b"/>
          <a:lstStyle>
            <a:lvl1pPr algn="r">
              <a:defRPr sz="1200"/>
            </a:lvl1pPr>
          </a:lstStyle>
          <a:p>
            <a:fld id="{AC8AAA75-3836-41D6-94E7-6583A98A26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3759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baseline="0" dirty="0" smtClean="0"/>
              <a:t>Good afternoon everyone~</a:t>
            </a:r>
          </a:p>
          <a:p>
            <a:pPr defTabSz="921912">
              <a:defRPr/>
            </a:pPr>
            <a:r>
              <a:rPr lang="en-US" altLang="ko-KR" dirty="0" smtClean="0">
                <a:ea typeface="굴림" charset="-127"/>
              </a:rPr>
              <a:t>First of all, thank you for attending my MS defense presentation.</a:t>
            </a:r>
            <a:endParaRPr lang="en-US" altLang="ko-KR" baseline="0" dirty="0" smtClean="0"/>
          </a:p>
          <a:p>
            <a:r>
              <a:rPr lang="en-US" altLang="ko-KR" baseline="0" dirty="0" smtClean="0"/>
              <a:t>My name is </a:t>
            </a:r>
            <a:r>
              <a:rPr lang="en-US" altLang="ko-KR" baseline="0" dirty="0" err="1" smtClean="0"/>
              <a:t>Younghak</a:t>
            </a:r>
            <a:r>
              <a:rPr lang="en-US" altLang="ko-KR" baseline="0" dirty="0" smtClean="0"/>
              <a:t> Shin</a:t>
            </a:r>
          </a:p>
          <a:p>
            <a:r>
              <a:rPr lang="en-US" altLang="ko-KR" baseline="0" dirty="0" err="1" smtClean="0"/>
              <a:t>Im</a:t>
            </a:r>
            <a:r>
              <a:rPr lang="en-US" altLang="ko-KR" baseline="0" dirty="0" smtClean="0"/>
              <a:t> a member of INFONET lab. at GIST</a:t>
            </a:r>
          </a:p>
          <a:p>
            <a:pPr eaLnBrk="1" hangingPunct="1"/>
            <a:r>
              <a:rPr lang="en-US" altLang="ko-KR" dirty="0" smtClean="0">
                <a:ea typeface="굴림" charset="-127"/>
              </a:rPr>
              <a:t>The title of my thesis is this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10500" y="657825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652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95536" y="980728"/>
            <a:ext cx="8280920" cy="5877272"/>
            <a:chOff x="395536" y="980728"/>
            <a:chExt cx="8280920" cy="5877272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395536" y="980728"/>
              <a:ext cx="8280920" cy="1440160"/>
            </a:xfrm>
            <a:prstGeom prst="roundRect">
              <a:avLst>
                <a:gd name="adj" fmla="val 23579"/>
              </a:avLst>
            </a:prstGeom>
            <a:solidFill>
              <a:schemeClr val="accent4">
                <a:lumMod val="20000"/>
                <a:lumOff val="80000"/>
              </a:schemeClr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Temporal classification of multichannel near-infrared spectroscopy signals of motor imagery for developing a brain-computer interface </a:t>
              </a:r>
            </a:p>
            <a:p>
              <a:pPr algn="ctr"/>
              <a:r>
                <a:rPr lang="en-US" sz="2400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Sitaram</a:t>
              </a:r>
              <a:r>
                <a:rPr lang="en-US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et al.</a:t>
              </a:r>
              <a:endPara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835696" y="3140968"/>
              <a:ext cx="57606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 err="1" smtClean="0">
                  <a:latin typeface="Arial" pitchFamily="34" charset="0"/>
                  <a:ea typeface="HY강B" pitchFamily="18" charset="-127"/>
                  <a:cs typeface="Arial" pitchFamily="34" charset="0"/>
                </a:rPr>
                <a:t>NeuroImage</a:t>
              </a:r>
              <a:r>
                <a:rPr lang="en-US" altLang="ko-KR" sz="2400" b="1" dirty="0" smtClean="0">
                  <a:latin typeface="Arial" pitchFamily="34" charset="0"/>
                  <a:ea typeface="HY강B" pitchFamily="18" charset="-127"/>
                  <a:cs typeface="Arial" pitchFamily="34" charset="0"/>
                </a:rPr>
                <a:t> (2007)</a:t>
              </a:r>
              <a:endParaRPr lang="en-US" altLang="ko-KR" sz="2400" b="1" dirty="0" smtClean="0">
                <a:latin typeface="Arial" pitchFamily="34" charset="0"/>
                <a:ea typeface="HY강B" pitchFamily="18" charset="-127"/>
                <a:cs typeface="Arial" pitchFamily="34" charset="0"/>
              </a:endParaRPr>
            </a:p>
            <a:p>
              <a:pPr algn="ctr"/>
              <a:endParaRPr lang="en-US" altLang="ko-KR" b="1" dirty="0" smtClean="0">
                <a:latin typeface="Arial" pitchFamily="34" charset="0"/>
                <a:ea typeface="HY강B" pitchFamily="18" charset="-127"/>
                <a:cs typeface="Arial" pitchFamily="34" charset="0"/>
              </a:endParaRPr>
            </a:p>
            <a:p>
              <a:pPr algn="ctr"/>
              <a:r>
                <a:rPr lang="en-US" altLang="ko-KR" b="1" dirty="0" smtClean="0">
                  <a:latin typeface="Arial" pitchFamily="34" charset="0"/>
                  <a:ea typeface="HY강B" pitchFamily="18" charset="-127"/>
                  <a:cs typeface="Arial" pitchFamily="34" charset="0"/>
                </a:rPr>
                <a:t>Presenter : </a:t>
              </a:r>
              <a:r>
                <a:rPr lang="en-US" altLang="ko-KR" b="1" dirty="0" err="1" smtClean="0">
                  <a:latin typeface="Arial" pitchFamily="34" charset="0"/>
                  <a:ea typeface="HY강B" pitchFamily="18" charset="-127"/>
                  <a:cs typeface="Arial" pitchFamily="34" charset="0"/>
                </a:rPr>
                <a:t>Evgenii</a:t>
              </a:r>
              <a:r>
                <a:rPr lang="en-US" altLang="ko-KR" b="1" dirty="0" smtClean="0">
                  <a:latin typeface="Arial" pitchFamily="34" charset="0"/>
                  <a:ea typeface="HY강B" pitchFamily="18" charset="-127"/>
                  <a:cs typeface="Arial" pitchFamily="34" charset="0"/>
                </a:rPr>
                <a:t> Kim</a:t>
              </a: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3848" y="5431684"/>
              <a:ext cx="2935153" cy="66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직사각형 19"/>
            <p:cNvSpPr/>
            <p:nvPr/>
          </p:nvSpPr>
          <p:spPr>
            <a:xfrm>
              <a:off x="1331640" y="4437112"/>
              <a:ext cx="705678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600" dirty="0" smtClean="0"/>
                <a:t>GIST, Dept. of Information and Communication</a:t>
              </a:r>
              <a:endParaRPr lang="ko-KR" altLang="en-US" sz="1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028384" y="6525344"/>
              <a:ext cx="576064" cy="3326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advTm="2276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results show an average accuracy of 73% (SVM) and 89% (HMM) while motor imagery task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32" y="1484784"/>
            <a:ext cx="8820472" cy="214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095" y="1870930"/>
            <a:ext cx="4162349" cy="351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42" y="1934324"/>
            <a:ext cx="4871606" cy="371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49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NIRS has been demonstrated as reliable technique for BCI application.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7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6600" dirty="0" smtClean="0"/>
              <a:t>Thank you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94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Experimental procedure</a:t>
            </a:r>
            <a:endParaRPr lang="en-US" dirty="0" smtClean="0"/>
          </a:p>
          <a:p>
            <a:r>
              <a:rPr lang="en-US" dirty="0" smtClean="0"/>
              <a:t>Signal acquisition</a:t>
            </a:r>
          </a:p>
          <a:p>
            <a:r>
              <a:rPr lang="en-US" dirty="0" smtClean="0"/>
              <a:t>Preliminary signal analysis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Pattern classification</a:t>
            </a:r>
            <a:endParaRPr lang="en-US" dirty="0" smtClean="0"/>
          </a:p>
          <a:p>
            <a:r>
              <a:rPr lang="en-US" dirty="0" smtClean="0"/>
              <a:t>Support Vector Machine</a:t>
            </a:r>
            <a:endParaRPr lang="en-US" dirty="0" smtClean="0"/>
          </a:p>
          <a:p>
            <a:r>
              <a:rPr lang="en-US" dirty="0" smtClean="0"/>
              <a:t>Hidden Markov Model</a:t>
            </a:r>
            <a:endParaRPr lang="en-US" dirty="0" smtClean="0"/>
          </a:p>
          <a:p>
            <a:r>
              <a:rPr lang="en-US" dirty="0" smtClean="0"/>
              <a:t>Result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73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NIRS is non-invasive optical method that allows us to detect brain activity.</a:t>
            </a:r>
          </a:p>
          <a:p>
            <a:r>
              <a:rPr lang="en-US" sz="2000" dirty="0" smtClean="0"/>
              <a:t>It possesses a number of advantages: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Portability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Good spatial resolution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Metabolic specificity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Low-cost</a:t>
            </a:r>
          </a:p>
          <a:p>
            <a:r>
              <a:rPr lang="en-US" sz="2000" dirty="0" smtClean="0"/>
              <a:t> The main goal of the study is to ascertain the feasibility of using NIR for developing a BCI.</a:t>
            </a:r>
          </a:p>
          <a:p>
            <a:r>
              <a:rPr lang="en-US" sz="2000" dirty="0" smtClean="0"/>
              <a:t>Motor imagery of left/right hand has been used as a paradigm for this work.</a:t>
            </a:r>
          </a:p>
          <a:p>
            <a:r>
              <a:rPr lang="en-US" sz="2000" dirty="0" smtClean="0"/>
              <a:t>In addition, two pattern recognition technique, SVM and Hidden Markov Model (HMM) were applied to the classification problem.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8808" y="2780928"/>
            <a:ext cx="36724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Disadvantages:</a:t>
            </a:r>
          </a:p>
          <a:p>
            <a:r>
              <a:rPr lang="en-US" sz="1600" dirty="0" smtClean="0"/>
              <a:t>The signal is affected by hair;</a:t>
            </a:r>
          </a:p>
          <a:p>
            <a:r>
              <a:rPr lang="en-US" sz="1600" dirty="0" smtClean="0"/>
              <a:t>Motion artifacts.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329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healthy subjects (3 males and 2 females, mean age =30) participated in the study.</a:t>
            </a:r>
          </a:p>
          <a:p>
            <a:r>
              <a:rPr lang="en-US" dirty="0" smtClean="0"/>
              <a:t>NIRS signals were collected from both overt motor execution (finger tapping) and covert motor imagery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99" y="3429000"/>
            <a:ext cx="43148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26424" y="3429000"/>
            <a:ext cx="2989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for finger tapping and imagery were collected in   two separate session. Each tasks was carried out for 80 trials.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9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acquisition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NIRS instrument (OMM-1000 from Shimadzu Co, Japan) was used in this study. The system operated at three different wavelength of 780, 805,and 830 nm, emitting an average power of 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𝑚𝑊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𝑚𝑚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The data were acquired at a sampling rate of 14 Hz and digitized by the 16-bit analog to digital converter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05063"/>
            <a:ext cx="43719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47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signal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reason of preliminary analysis was to observe the responses of HbO2 and </a:t>
            </a:r>
            <a:r>
              <a:rPr lang="en-US" sz="1800" dirty="0" err="1" smtClean="0"/>
              <a:t>Hb</a:t>
            </a:r>
            <a:r>
              <a:rPr lang="en-US" sz="1800" dirty="0" smtClean="0"/>
              <a:t> at different channels on both hemispheres due to left/right-hand imagery tasks.</a:t>
            </a:r>
          </a:p>
          <a:p>
            <a:r>
              <a:rPr lang="en-US" sz="1800" dirty="0" smtClean="0"/>
              <a:t>A custom </a:t>
            </a:r>
            <a:r>
              <a:rPr lang="en-US" sz="1800" dirty="0" err="1" smtClean="0"/>
              <a:t>Matlab</a:t>
            </a:r>
            <a:r>
              <a:rPr lang="en-US" sz="1800" dirty="0" smtClean="0"/>
              <a:t> NIRS data analysis program (</a:t>
            </a:r>
            <a:r>
              <a:rPr lang="en-US" sz="1800" dirty="0" err="1" smtClean="0"/>
              <a:t>HomER</a:t>
            </a:r>
            <a:r>
              <a:rPr lang="en-US" sz="1800" dirty="0" smtClean="0"/>
              <a:t>) was used</a:t>
            </a:r>
          </a:p>
          <a:p>
            <a:r>
              <a:rPr lang="en-US" sz="1800" dirty="0" smtClean="0"/>
              <a:t>Preprocessing</a:t>
            </a:r>
          </a:p>
          <a:p>
            <a:pPr lvl="2"/>
            <a:r>
              <a:rPr lang="en-US" sz="1600" dirty="0" smtClean="0"/>
              <a:t>The raw intensity data from all channels being normalized</a:t>
            </a:r>
          </a:p>
          <a:p>
            <a:pPr lvl="2"/>
            <a:endParaRPr lang="en-US" sz="1600" dirty="0"/>
          </a:p>
          <a:p>
            <a:pPr lvl="2"/>
            <a:r>
              <a:rPr lang="en-US" sz="1600" dirty="0" err="1" smtClean="0"/>
              <a:t>Chebyshev</a:t>
            </a:r>
            <a:r>
              <a:rPr lang="en-US" sz="1600" dirty="0" smtClean="0"/>
              <a:t> type II filter with cut-off frequency of 0.7 Hz and pass-band attenuation 0.5dB</a:t>
            </a:r>
          </a:p>
          <a:p>
            <a:pPr lvl="2"/>
            <a:r>
              <a:rPr lang="en-US" sz="1600" dirty="0" smtClean="0"/>
              <a:t>The changed of optical density was calculated for each </a:t>
            </a:r>
            <a:r>
              <a:rPr lang="en-US" sz="1600" dirty="0" err="1" smtClean="0"/>
              <a:t>wavelenght</a:t>
            </a:r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/>
              <a:t>PCA filters to remove head movement and to project out systemic physiology</a:t>
            </a:r>
          </a:p>
          <a:p>
            <a:pPr lvl="2"/>
            <a:r>
              <a:rPr lang="en-US" sz="1600" dirty="0" smtClean="0"/>
              <a:t>Calculate HbO2 and </a:t>
            </a:r>
            <a:r>
              <a:rPr lang="en-US" sz="1600" dirty="0" err="1" smtClean="0"/>
              <a:t>Hb</a:t>
            </a:r>
            <a:r>
              <a:rPr lang="en-US" sz="1600" dirty="0" smtClean="0"/>
              <a:t> concentration changes from modified Beer-</a:t>
            </a:r>
            <a:r>
              <a:rPr lang="en-US" sz="1600" dirty="0" err="1" smtClean="0"/>
              <a:t>Lamber</a:t>
            </a:r>
            <a:r>
              <a:rPr lang="en-US" sz="1600" dirty="0" smtClean="0"/>
              <a:t> law.</a:t>
            </a:r>
          </a:p>
          <a:p>
            <a:pPr lvl="2"/>
            <a:endParaRPr lang="en-US" sz="1600" dirty="0"/>
          </a:p>
          <a:p>
            <a:pPr marL="548640" lvl="2" indent="0">
              <a:buNone/>
            </a:pPr>
            <a:endParaRPr lang="en-US" sz="1600" dirty="0"/>
          </a:p>
          <a:p>
            <a:r>
              <a:rPr lang="en-US" sz="1800" dirty="0" smtClean="0"/>
              <a:t>Image of brain activity was reconstructed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2174"/>
            <a:ext cx="4168295" cy="25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575016"/>
            <a:ext cx="2880320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784" y="5373216"/>
            <a:ext cx="2132638" cy="337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7" y="5710521"/>
            <a:ext cx="4600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molar absorption coefficient for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HbO2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316620"/>
              </p:ext>
            </p:extLst>
          </p:nvPr>
        </p:nvGraphicFramePr>
        <p:xfrm>
          <a:off x="5644482" y="5377502"/>
          <a:ext cx="2520280" cy="1194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6" imgW="2171520" imgH="1028520" progId="Equation.DSMT4">
                  <p:embed/>
                </p:oleObj>
              </mc:Choice>
              <mc:Fallback>
                <p:oleObj name="Equation" r:id="rId6" imgW="2171520" imgH="1028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4482" y="5377502"/>
                        <a:ext cx="2520280" cy="1194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234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raw signals obtained from the signal acquisition process were used for </a:t>
            </a:r>
            <a:r>
              <a:rPr lang="en-US" dirty="0"/>
              <a:t>the pattern </a:t>
            </a:r>
            <a:r>
              <a:rPr lang="en-US" dirty="0" smtClean="0"/>
              <a:t>classification.</a:t>
            </a:r>
          </a:p>
          <a:p>
            <a:r>
              <a:rPr lang="en-US" dirty="0" smtClean="0"/>
              <a:t>Only </a:t>
            </a:r>
            <a:r>
              <a:rPr lang="en-US" dirty="0" err="1" smtClean="0"/>
              <a:t>Chebyshev</a:t>
            </a:r>
            <a:r>
              <a:rPr lang="en-US" dirty="0" smtClean="0"/>
              <a:t> type II filter was utilized to remove artifacts from heart beat and high frequency noise</a:t>
            </a:r>
          </a:p>
          <a:p>
            <a:r>
              <a:rPr lang="en-US" dirty="0" smtClean="0"/>
              <a:t>Time series of amplitude changes of HbO2 and </a:t>
            </a:r>
            <a:r>
              <a:rPr lang="en-US" dirty="0" err="1" smtClean="0"/>
              <a:t>Hb</a:t>
            </a:r>
            <a:r>
              <a:rPr lang="en-US" dirty="0" smtClean="0"/>
              <a:t> in period 2-10 s after stimulation for the motor task were extracted and fed to the pattern classification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08247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pic>
        <p:nvPicPr>
          <p:cNvPr id="8194" name="Picture 2" descr="E:\Article\Double SVM via grey region identification in brain computer interface systems\Final 20130321\Paper image\Fig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3096550" cy="333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211960" y="2924944"/>
                <a:ext cx="487409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represents the type of task (left/right hand)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represents the concentration values HbO2 </a:t>
                </a:r>
              </a:p>
              <a:p>
                <a:r>
                  <a:rPr lang="en-US" dirty="0" smtClean="0"/>
                  <a:t>          and </a:t>
                </a:r>
                <a:r>
                  <a:rPr lang="en-US" dirty="0" err="1" smtClean="0"/>
                  <a:t>Hb</a:t>
                </a:r>
                <a:r>
                  <a:rPr lang="en-US" dirty="0" smtClean="0"/>
                  <a:t> from all the number of channels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924944"/>
                <a:ext cx="4874091" cy="923330"/>
              </a:xfrm>
              <a:prstGeom prst="rect">
                <a:avLst/>
              </a:prstGeom>
              <a:blipFill rotWithShape="1">
                <a:blip r:embed="rId3"/>
                <a:stretch>
                  <a:fillRect t="-3311" r="-125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3296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206013" cy="254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662097" y="1637204"/>
                <a:ext cx="5536003" cy="2099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each time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 a state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entered, an observation 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 O is generated from the probability density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latin typeface="Cambria Math"/>
                              </a:rPr>
                              <m:t>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Transition from state 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state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also probabilistic 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is governed by the discrete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Times New Roman" panose="020206030504050203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Times New Roman" panose="02020603050405020304" pitchFamily="18" charset="0"/>
                          </a:rPr>
                          <m:t>ij</m:t>
                        </m:r>
                      </m:sub>
                    </m:sSub>
                    <m:r>
                      <a:rPr lang="en-US" b="0" i="0" smtClean="0"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joint probability O generated by model moving 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through the state sequence X.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097" y="1637204"/>
                <a:ext cx="5536003" cy="2099101"/>
              </a:xfrm>
              <a:prstGeom prst="rect">
                <a:avLst/>
              </a:prstGeom>
              <a:blipFill rotWithShape="1">
                <a:blip r:embed="rId3"/>
                <a:stretch>
                  <a:fillRect l="-991" t="-1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93417"/>
            <a:ext cx="4097029" cy="58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779912" y="4077072"/>
                <a:ext cx="5040560" cy="1222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is unknown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 and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 are determined by an estimation procedure. To determine Baum-Welch re-estimation procedure was used.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077072"/>
                <a:ext cx="5040560" cy="1222642"/>
              </a:xfrm>
              <a:prstGeom prst="rect">
                <a:avLst/>
              </a:prstGeom>
              <a:blipFill rotWithShape="1">
                <a:blip r:embed="rId5"/>
                <a:stretch>
                  <a:fillRect l="-967" t="-2500" r="-363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1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100371</TotalTime>
  <Words>678</Words>
  <Application>Microsoft Office PowerPoint</Application>
  <PresentationFormat>On-screen Show (4:3)</PresentationFormat>
  <Paragraphs>100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Clarity</vt:lpstr>
      <vt:lpstr>Equation</vt:lpstr>
      <vt:lpstr>PowerPoint Presentation</vt:lpstr>
      <vt:lpstr>Outline</vt:lpstr>
      <vt:lpstr>Introduction </vt:lpstr>
      <vt:lpstr>Experimental procedure</vt:lpstr>
      <vt:lpstr>Signal acquisition</vt:lpstr>
      <vt:lpstr>Preliminary signal analysis</vt:lpstr>
      <vt:lpstr>Pattern classification</vt:lpstr>
      <vt:lpstr>SVM</vt:lpstr>
      <vt:lpstr>HMM</vt:lpstr>
      <vt:lpstr>Result</vt:lpstr>
      <vt:lpstr>Conclusion</vt:lpstr>
      <vt:lpstr>PowerPoint Presentation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yevgeni</cp:lastModifiedBy>
  <cp:revision>5195</cp:revision>
  <cp:lastPrinted>2013-04-01T23:36:11Z</cp:lastPrinted>
  <dcterms:created xsi:type="dcterms:W3CDTF">2006-10-05T04:04:58Z</dcterms:created>
  <dcterms:modified xsi:type="dcterms:W3CDTF">2013-10-15T01:35:28Z</dcterms:modified>
</cp:coreProperties>
</file>