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0" r:id="rId2"/>
    <p:sldId id="384" r:id="rId3"/>
    <p:sldId id="387" r:id="rId4"/>
    <p:sldId id="385" r:id="rId5"/>
    <p:sldId id="379" r:id="rId6"/>
    <p:sldId id="394" r:id="rId7"/>
    <p:sldId id="386" r:id="rId8"/>
    <p:sldId id="389" r:id="rId9"/>
    <p:sldId id="391" r:id="rId10"/>
    <p:sldId id="393" r:id="rId11"/>
  </p:sldIdLst>
  <p:sldSz cx="9144000" cy="6858000" type="screen4x3"/>
  <p:notesSz cx="6718300" cy="98552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66FF99"/>
    <a:srgbClr val="853F91"/>
    <a:srgbClr val="E21EAA"/>
    <a:srgbClr val="A50021"/>
    <a:srgbClr val="FF0000"/>
    <a:srgbClr val="CC0000"/>
    <a:srgbClr val="C0C0C0"/>
    <a:srgbClr val="DDDDDD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03447BB-5D67-496B-8E87-E561075AD55C}" styleName="어두운 스타일 1 - 강조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어두운 스타일 1 - 강조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B344D84-9AFB-497E-A393-DC336BA19D2E}" styleName="보통 스타일 3 - 강조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C7853C-536D-4A76-A0AE-DD22124D55A5}" styleName="테마 스타일 1 - 강조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67" autoAdjust="0"/>
    <p:restoredTop sz="99436" autoAdjust="0"/>
  </p:normalViewPr>
  <p:slideViewPr>
    <p:cSldViewPr>
      <p:cViewPr>
        <p:scale>
          <a:sx n="100" d="100"/>
          <a:sy n="100" d="100"/>
        </p:scale>
        <p:origin x="-1656" y="-5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3" d="100"/>
          <a:sy n="93" d="100"/>
        </p:scale>
        <p:origin x="-3750" y="-108"/>
      </p:cViewPr>
      <p:guideLst>
        <p:guide orient="horz" pos="3104"/>
        <p:guide pos="211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4" y="1"/>
            <a:ext cx="2911263" cy="492761"/>
          </a:xfrm>
          <a:prstGeom prst="rect">
            <a:avLst/>
          </a:prstGeom>
        </p:spPr>
        <p:txBody>
          <a:bodyPr vert="horz" lIns="90877" tIns="45439" rIns="90877" bIns="45439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05486" y="1"/>
            <a:ext cx="2911263" cy="492761"/>
          </a:xfrm>
          <a:prstGeom prst="rect">
            <a:avLst/>
          </a:prstGeom>
        </p:spPr>
        <p:txBody>
          <a:bodyPr vert="horz" lIns="90877" tIns="45439" rIns="90877" bIns="45439" rtlCol="0"/>
          <a:lstStyle>
            <a:lvl1pPr algn="r">
              <a:defRPr sz="1200"/>
            </a:lvl1pPr>
          </a:lstStyle>
          <a:p>
            <a:fld id="{BE26717A-F7CF-4833-8842-27875AD98656}" type="datetimeFigureOut">
              <a:rPr lang="ko-KR" altLang="en-US" smtClean="0"/>
              <a:pPr/>
              <a:t>2013-07-22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4" y="9360732"/>
            <a:ext cx="2911263" cy="492761"/>
          </a:xfrm>
          <a:prstGeom prst="rect">
            <a:avLst/>
          </a:prstGeom>
        </p:spPr>
        <p:txBody>
          <a:bodyPr vert="horz" lIns="90877" tIns="45439" rIns="90877" bIns="45439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05486" y="9360732"/>
            <a:ext cx="2911263" cy="492761"/>
          </a:xfrm>
          <a:prstGeom prst="rect">
            <a:avLst/>
          </a:prstGeom>
        </p:spPr>
        <p:txBody>
          <a:bodyPr vert="horz" lIns="90877" tIns="45439" rIns="90877" bIns="45439" rtlCol="0" anchor="b"/>
          <a:lstStyle>
            <a:lvl1pPr algn="r">
              <a:defRPr sz="1200"/>
            </a:lvl1pPr>
          </a:lstStyle>
          <a:p>
            <a:fld id="{EF34F0CF-F84A-4423-8C46-AA99D7B24E8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6848859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4" y="1"/>
            <a:ext cx="2911263" cy="492761"/>
          </a:xfrm>
          <a:prstGeom prst="rect">
            <a:avLst/>
          </a:prstGeom>
        </p:spPr>
        <p:txBody>
          <a:bodyPr vert="horz" lIns="90877" tIns="45439" rIns="90877" bIns="45439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05486" y="1"/>
            <a:ext cx="2911263" cy="492761"/>
          </a:xfrm>
          <a:prstGeom prst="rect">
            <a:avLst/>
          </a:prstGeom>
        </p:spPr>
        <p:txBody>
          <a:bodyPr vert="horz" lIns="90877" tIns="45439" rIns="90877" bIns="45439" rtlCol="0"/>
          <a:lstStyle>
            <a:lvl1pPr algn="r">
              <a:defRPr sz="1200"/>
            </a:lvl1pPr>
          </a:lstStyle>
          <a:p>
            <a:fld id="{DA71B965-BF29-4B96-910F-87743BCAA42E}" type="datetimeFigureOut">
              <a:rPr lang="ko-KR" altLang="en-US" smtClean="0"/>
              <a:pPr/>
              <a:t>2013-07-22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898525" y="741363"/>
            <a:ext cx="4921250" cy="3692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877" tIns="45439" rIns="90877" bIns="45439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1830" y="4681222"/>
            <a:ext cx="5374640" cy="4434841"/>
          </a:xfrm>
          <a:prstGeom prst="rect">
            <a:avLst/>
          </a:prstGeom>
        </p:spPr>
        <p:txBody>
          <a:bodyPr vert="horz" lIns="90877" tIns="45439" rIns="90877" bIns="45439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4" y="9360732"/>
            <a:ext cx="2911263" cy="492761"/>
          </a:xfrm>
          <a:prstGeom prst="rect">
            <a:avLst/>
          </a:prstGeom>
        </p:spPr>
        <p:txBody>
          <a:bodyPr vert="horz" lIns="90877" tIns="45439" rIns="90877" bIns="45439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05486" y="9360732"/>
            <a:ext cx="2911263" cy="492761"/>
          </a:xfrm>
          <a:prstGeom prst="rect">
            <a:avLst/>
          </a:prstGeom>
        </p:spPr>
        <p:txBody>
          <a:bodyPr vert="horz" lIns="90877" tIns="45439" rIns="90877" bIns="45439" rtlCol="0" anchor="b"/>
          <a:lstStyle>
            <a:lvl1pPr algn="r">
              <a:defRPr sz="1200"/>
            </a:lvl1pPr>
          </a:lstStyle>
          <a:p>
            <a:fld id="{AC8AAA75-3836-41D6-94E7-6583A98A260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0437594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ko-KR" baseline="0" dirty="0" smtClean="0"/>
              <a:t>Good afternoon everyone~</a:t>
            </a:r>
          </a:p>
          <a:p>
            <a:pPr defTabSz="913598">
              <a:defRPr/>
            </a:pPr>
            <a:r>
              <a:rPr lang="en-US" altLang="ko-KR" dirty="0" smtClean="0">
                <a:ea typeface="굴림" charset="-127"/>
              </a:rPr>
              <a:t>First of all, thank you for attending my MS defense presentation.</a:t>
            </a:r>
            <a:endParaRPr lang="en-US" altLang="ko-KR" baseline="0" dirty="0" smtClean="0"/>
          </a:p>
          <a:p>
            <a:r>
              <a:rPr lang="en-US" altLang="ko-KR" baseline="0" dirty="0" smtClean="0"/>
              <a:t>My name is </a:t>
            </a:r>
            <a:r>
              <a:rPr lang="en-US" altLang="ko-KR" baseline="0" dirty="0" err="1" smtClean="0"/>
              <a:t>Younghak</a:t>
            </a:r>
            <a:r>
              <a:rPr lang="en-US" altLang="ko-KR" baseline="0" dirty="0" smtClean="0"/>
              <a:t> Shin</a:t>
            </a:r>
          </a:p>
          <a:p>
            <a:r>
              <a:rPr lang="en-US" altLang="ko-KR" baseline="0" dirty="0" err="1" smtClean="0"/>
              <a:t>Im</a:t>
            </a:r>
            <a:r>
              <a:rPr lang="en-US" altLang="ko-KR" baseline="0" dirty="0" smtClean="0"/>
              <a:t> a member of INFONET lab. at GIST</a:t>
            </a:r>
          </a:p>
          <a:p>
            <a:pPr eaLnBrk="1" hangingPunct="1"/>
            <a:r>
              <a:rPr lang="en-US" altLang="ko-KR" dirty="0" smtClean="0">
                <a:ea typeface="굴림" charset="-127"/>
              </a:rPr>
              <a:t>The title of my thesis is this</a:t>
            </a:r>
            <a:endParaRPr lang="en-US" altLang="ko-KR" dirty="0">
              <a:ea typeface="굴림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95536" y="908720"/>
            <a:ext cx="8229600" cy="5289451"/>
          </a:xfrm>
          <a:prstGeom prst="rect">
            <a:avLst/>
          </a:prstGeom>
        </p:spPr>
        <p:txBody>
          <a:bodyPr/>
          <a:lstStyle>
            <a:lvl1pPr>
              <a:spcBef>
                <a:spcPts val="500"/>
              </a:spcBef>
              <a:spcAft>
                <a:spcPts val="500"/>
              </a:spcAft>
              <a:buFontTx/>
              <a:buBlip>
                <a:blip r:embed="rId2"/>
              </a:buBlip>
              <a:defRPr sz="2000" b="0">
                <a:solidFill>
                  <a:schemeClr val="tx1"/>
                </a:solidFill>
                <a:latin typeface="Times New Roman" pitchFamily="18" charset="0"/>
                <a:ea typeface="HY견고딕" pitchFamily="18" charset="-127"/>
                <a:cs typeface="Times New Roman" pitchFamily="18" charset="0"/>
              </a:defRPr>
            </a:lvl1pPr>
            <a:lvl2pPr>
              <a:defRPr sz="1800">
                <a:latin typeface="Times New Roman" pitchFamily="18" charset="0"/>
                <a:cs typeface="Times New Roman" pitchFamily="18" charset="0"/>
              </a:defRPr>
            </a:lvl2pPr>
            <a:lvl3pPr>
              <a:defRPr>
                <a:latin typeface="Times New Roman" pitchFamily="18" charset="0"/>
                <a:cs typeface="Times New Roman" pitchFamily="18" charset="0"/>
              </a:defRPr>
            </a:lvl3pPr>
            <a:lvl4pPr>
              <a:defRPr>
                <a:latin typeface="Times New Roman" pitchFamily="18" charset="0"/>
                <a:cs typeface="Times New Roman" pitchFamily="18" charset="0"/>
              </a:defRPr>
            </a:lvl4pPr>
            <a:lvl5pPr>
              <a:defRPr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  <a:prstGeom prst="rect">
            <a:avLst/>
          </a:prstGeom>
        </p:spPr>
        <p:txBody>
          <a:bodyPr/>
          <a:lstStyle>
            <a:lvl1pPr marL="360000">
              <a:defRPr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6" name="슬라이드 번호 개체 틀 4"/>
          <p:cNvSpPr>
            <a:spLocks noGrp="1"/>
          </p:cNvSpPr>
          <p:nvPr>
            <p:ph type="sldNum" sz="quarter" idx="4"/>
          </p:nvPr>
        </p:nvSpPr>
        <p:spPr>
          <a:xfrm>
            <a:off x="8210500" y="6578255"/>
            <a:ext cx="496241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9168" y="269776"/>
            <a:ext cx="8435280" cy="566936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95536" y="1052736"/>
            <a:ext cx="8229600" cy="5289451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4"/>
          <p:cNvSpPr>
            <a:spLocks noGrp="1"/>
          </p:cNvSpPr>
          <p:nvPr>
            <p:ph type="sldNum" sz="quarter" idx="4"/>
          </p:nvPr>
        </p:nvSpPr>
        <p:spPr>
          <a:xfrm>
            <a:off x="8210500" y="6578255"/>
            <a:ext cx="496241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4"/>
          </p:nvPr>
        </p:nvSpPr>
        <p:spPr>
          <a:xfrm>
            <a:off x="8210500" y="6578255"/>
            <a:ext cx="496241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4"/>
          </p:nvPr>
        </p:nvSpPr>
        <p:spPr>
          <a:xfrm>
            <a:off x="8210500" y="6578255"/>
            <a:ext cx="496241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4"/>
          <p:cNvSpPr>
            <a:spLocks noGrp="1"/>
          </p:cNvSpPr>
          <p:nvPr>
            <p:ph type="sldNum" sz="quarter" idx="4"/>
          </p:nvPr>
        </p:nvSpPr>
        <p:spPr>
          <a:xfrm>
            <a:off x="8210500" y="6578255"/>
            <a:ext cx="496241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슬라이드 번호 개체 틀 4"/>
          <p:cNvSpPr>
            <a:spLocks noGrp="1"/>
          </p:cNvSpPr>
          <p:nvPr>
            <p:ph type="sldNum" sz="quarter" idx="4"/>
          </p:nvPr>
        </p:nvSpPr>
        <p:spPr>
          <a:xfrm>
            <a:off x="8210500" y="6578255"/>
            <a:ext cx="496241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9168" y="269776"/>
            <a:ext cx="8435280" cy="56693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10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8210500" y="6578255"/>
            <a:ext cx="496241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9168" y="269776"/>
            <a:ext cx="8435280" cy="566936"/>
          </a:xfrm>
          <a:prstGeom prst="rect">
            <a:avLst/>
          </a:prstGeom>
        </p:spPr>
        <p:txBody>
          <a:bodyPr/>
          <a:lstStyle>
            <a:lvl1pPr marL="360000">
              <a:defRPr/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4"/>
          <p:cNvSpPr>
            <a:spLocks noGrp="1"/>
          </p:cNvSpPr>
          <p:nvPr>
            <p:ph type="sldNum" sz="quarter" idx="4"/>
          </p:nvPr>
        </p:nvSpPr>
        <p:spPr>
          <a:xfrm>
            <a:off x="8210500" y="6578255"/>
            <a:ext cx="496241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4"/>
          </p:nvPr>
        </p:nvSpPr>
        <p:spPr>
          <a:xfrm>
            <a:off x="8210500" y="6578255"/>
            <a:ext cx="496241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8" name="슬라이드 번호 개체 틀 4"/>
          <p:cNvSpPr>
            <a:spLocks noGrp="1"/>
          </p:cNvSpPr>
          <p:nvPr>
            <p:ph type="sldNum" sz="quarter" idx="4"/>
          </p:nvPr>
        </p:nvSpPr>
        <p:spPr>
          <a:xfrm>
            <a:off x="8210500" y="6578255"/>
            <a:ext cx="496241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8" name="슬라이드 번호 개체 틀 4"/>
          <p:cNvSpPr>
            <a:spLocks noGrp="1"/>
          </p:cNvSpPr>
          <p:nvPr>
            <p:ph type="sldNum" sz="quarter" idx="4"/>
          </p:nvPr>
        </p:nvSpPr>
        <p:spPr>
          <a:xfrm>
            <a:off x="8210500" y="6578255"/>
            <a:ext cx="496241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-13067" y="0"/>
            <a:ext cx="9157067" cy="26064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-13067" y="6609531"/>
            <a:ext cx="2064787" cy="252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b="0" dirty="0" smtClean="0">
                <a:latin typeface="Arial" pitchFamily="34" charset="0"/>
                <a:ea typeface="HY강B" pitchFamily="18" charset="-127"/>
                <a:cs typeface="Arial" pitchFamily="34" charset="0"/>
              </a:rPr>
              <a:t>INFONET,   GIST</a:t>
            </a:r>
            <a:endParaRPr lang="ko-KR" altLang="en-US" sz="1400" b="0" dirty="0">
              <a:latin typeface="Arial" pitchFamily="34" charset="0"/>
              <a:ea typeface="HY강B" pitchFamily="18" charset="-127"/>
              <a:cs typeface="Arial" pitchFamily="34" charset="0"/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8028384" y="6609531"/>
            <a:ext cx="1118178" cy="252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baseline="0" dirty="0" smtClean="0">
                <a:solidFill>
                  <a:schemeClr val="tx1"/>
                </a:solidFill>
                <a:latin typeface="Arial" pitchFamily="34" charset="0"/>
                <a:ea typeface="HY강B" pitchFamily="18" charset="-127"/>
                <a:cs typeface="Arial" pitchFamily="34" charset="0"/>
              </a:rPr>
              <a:t>        / </a:t>
            </a:r>
            <a:r>
              <a:rPr lang="en-US" altLang="ko-KR" sz="1400" baseline="0" dirty="0" smtClean="0">
                <a:solidFill>
                  <a:schemeClr val="tx1"/>
                </a:solidFill>
                <a:latin typeface="Arial" pitchFamily="34" charset="0"/>
                <a:ea typeface="HY강B" pitchFamily="18" charset="-127"/>
                <a:cs typeface="Arial" pitchFamily="34" charset="0"/>
              </a:rPr>
              <a:t>10</a:t>
            </a:r>
            <a:endParaRPr lang="ko-KR" altLang="en-US" sz="1400" dirty="0">
              <a:solidFill>
                <a:schemeClr val="tx1"/>
              </a:solidFill>
              <a:latin typeface="Arial" pitchFamily="34" charset="0"/>
              <a:ea typeface="HY강B" pitchFamily="18" charset="-127"/>
              <a:cs typeface="Arial" pitchFamily="34" charset="0"/>
            </a:endParaRPr>
          </a:p>
        </p:txBody>
      </p:sp>
      <p:sp>
        <p:nvSpPr>
          <p:cNvPr id="14" name="슬라이드 번호 개체 틀 4"/>
          <p:cNvSpPr>
            <a:spLocks noGrp="1"/>
          </p:cNvSpPr>
          <p:nvPr>
            <p:ph type="sldNum" sz="quarter" idx="4"/>
          </p:nvPr>
        </p:nvSpPr>
        <p:spPr>
          <a:xfrm>
            <a:off x="8210500" y="6578255"/>
            <a:ext cx="496241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pic>
        <p:nvPicPr>
          <p:cNvPr id="7" name="_x59018912" descr="EMB00000c48347a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068820" y="6606877"/>
            <a:ext cx="2143140" cy="260648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49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1" hangingPunct="1">
        <a:spcBef>
          <a:spcPct val="0"/>
        </a:spcBef>
        <a:buNone/>
        <a:defRPr sz="2800" b="1" kern="120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ClrTx/>
        <a:buFont typeface="Wingdings" pitchFamily="2" charset="2"/>
        <a:buChar char="v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3" Type="http://schemas.openxmlformats.org/officeDocument/2006/relationships/image" Target="../media/image2.gif"/><Relationship Id="rId7" Type="http://schemas.openxmlformats.org/officeDocument/2006/relationships/image" Target="../media/image21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9.bin"/><Relationship Id="rId5" Type="http://schemas.openxmlformats.org/officeDocument/2006/relationships/image" Target="../media/image9.wmf"/><Relationship Id="rId4" Type="http://schemas.openxmlformats.org/officeDocument/2006/relationships/oleObject" Target="../embeddings/oleObject18.bin"/><Relationship Id="rId9" Type="http://schemas.openxmlformats.org/officeDocument/2006/relationships/image" Target="../media/image22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5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13" Type="http://schemas.openxmlformats.org/officeDocument/2006/relationships/image" Target="../media/image14.wmf"/><Relationship Id="rId3" Type="http://schemas.openxmlformats.org/officeDocument/2006/relationships/oleObject" Target="../embeddings/oleObject7.bin"/><Relationship Id="rId7" Type="http://schemas.openxmlformats.org/officeDocument/2006/relationships/image" Target="../media/image11.wmf"/><Relationship Id="rId12" Type="http://schemas.openxmlformats.org/officeDocument/2006/relationships/oleObject" Target="../embeddings/oleObject1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8.bin"/><Relationship Id="rId11" Type="http://schemas.openxmlformats.org/officeDocument/2006/relationships/image" Target="../media/image13.wmf"/><Relationship Id="rId5" Type="http://schemas.openxmlformats.org/officeDocument/2006/relationships/image" Target="../media/image2.gif"/><Relationship Id="rId10" Type="http://schemas.openxmlformats.org/officeDocument/2006/relationships/oleObject" Target="../embeddings/oleObject10.bin"/><Relationship Id="rId4" Type="http://schemas.openxmlformats.org/officeDocument/2006/relationships/image" Target="../media/image10.wmf"/><Relationship Id="rId9" Type="http://schemas.openxmlformats.org/officeDocument/2006/relationships/image" Target="../media/image12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5.wmf"/><Relationship Id="rId4" Type="http://schemas.openxmlformats.org/officeDocument/2006/relationships/oleObject" Target="../embeddings/oleObject12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13" Type="http://schemas.openxmlformats.org/officeDocument/2006/relationships/image" Target="../media/image20.wmf"/><Relationship Id="rId3" Type="http://schemas.openxmlformats.org/officeDocument/2006/relationships/image" Target="../media/image2.gif"/><Relationship Id="rId7" Type="http://schemas.openxmlformats.org/officeDocument/2006/relationships/image" Target="../media/image17.wmf"/><Relationship Id="rId12" Type="http://schemas.openxmlformats.org/officeDocument/2006/relationships/oleObject" Target="../embeddings/oleObject17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4.bin"/><Relationship Id="rId11" Type="http://schemas.openxmlformats.org/officeDocument/2006/relationships/image" Target="../media/image19.wmf"/><Relationship Id="rId5" Type="http://schemas.openxmlformats.org/officeDocument/2006/relationships/image" Target="../media/image16.wmf"/><Relationship Id="rId10" Type="http://schemas.openxmlformats.org/officeDocument/2006/relationships/oleObject" Target="../embeddings/oleObject16.bin"/><Relationship Id="rId4" Type="http://schemas.openxmlformats.org/officeDocument/2006/relationships/oleObject" Target="../embeddings/oleObject13.bin"/><Relationship Id="rId9" Type="http://schemas.openxmlformats.org/officeDocument/2006/relationships/image" Target="../media/image1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모서리가 둥근 직사각형 1"/>
          <p:cNvSpPr/>
          <p:nvPr/>
        </p:nvSpPr>
        <p:spPr>
          <a:xfrm>
            <a:off x="395536" y="980728"/>
            <a:ext cx="8280920" cy="1440160"/>
          </a:xfrm>
          <a:prstGeom prst="roundRect">
            <a:avLst>
              <a:gd name="adj" fmla="val 23579"/>
            </a:avLst>
          </a:prstGeom>
          <a:solidFill>
            <a:schemeClr val="accent4">
              <a:lumMod val="20000"/>
              <a:lumOff val="80000"/>
            </a:schemeClr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HY강B" pitchFamily="18" charset="-127"/>
                <a:cs typeface="Times New Roman" pitchFamily="18" charset="0"/>
              </a:rPr>
              <a:t>Conditions for practicing compressive Fresnel holography</a:t>
            </a:r>
            <a:endParaRPr lang="en-US" altLang="ko-KR" sz="20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ea typeface="HY강B" pitchFamily="18" charset="-127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27584" y="2780928"/>
            <a:ext cx="777686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 smtClean="0">
                <a:latin typeface="Times New Roman" pitchFamily="18" charset="0"/>
                <a:ea typeface="HY강B" pitchFamily="18" charset="-127"/>
                <a:cs typeface="Times New Roman" pitchFamily="18" charset="0"/>
              </a:rPr>
              <a:t>Speaker : </a:t>
            </a:r>
            <a:r>
              <a:rPr lang="en-US" altLang="ko-KR" b="1" dirty="0" err="1" smtClean="0">
                <a:latin typeface="Times New Roman" pitchFamily="18" charset="0"/>
                <a:ea typeface="HY강B" pitchFamily="18" charset="-127"/>
                <a:cs typeface="Times New Roman" pitchFamily="18" charset="0"/>
              </a:rPr>
              <a:t>Sangjun</a:t>
            </a:r>
            <a:r>
              <a:rPr lang="en-US" altLang="ko-KR" b="1" dirty="0" smtClean="0">
                <a:latin typeface="Times New Roman" pitchFamily="18" charset="0"/>
                <a:ea typeface="HY강B" pitchFamily="18" charset="-127"/>
                <a:cs typeface="Times New Roman" pitchFamily="18" charset="0"/>
              </a:rPr>
              <a:t> Park</a:t>
            </a:r>
          </a:p>
          <a:p>
            <a:pPr algn="ctr"/>
            <a:r>
              <a:rPr lang="en-US" altLang="ko-KR" b="1" dirty="0" smtClean="0">
                <a:latin typeface="Times New Roman" pitchFamily="18" charset="0"/>
                <a:ea typeface="HY강B" pitchFamily="18" charset="-127"/>
                <a:cs typeface="Times New Roman" pitchFamily="18" charset="0"/>
              </a:rPr>
              <a:t>Authors: </a:t>
            </a:r>
            <a:r>
              <a:rPr lang="en-US" altLang="ko-KR" b="1" dirty="0" err="1" smtClean="0">
                <a:latin typeface="Times New Roman" pitchFamily="18" charset="0"/>
                <a:ea typeface="HY강B" pitchFamily="18" charset="-127"/>
                <a:cs typeface="Times New Roman" pitchFamily="18" charset="0"/>
              </a:rPr>
              <a:t>Yair</a:t>
            </a:r>
            <a:r>
              <a:rPr lang="en-US" altLang="ko-KR" b="1" dirty="0" smtClean="0">
                <a:latin typeface="Times New Roman" pitchFamily="18" charset="0"/>
                <a:ea typeface="HY강B" pitchFamily="18" charset="-127"/>
                <a:cs typeface="Times New Roman" pitchFamily="18" charset="0"/>
              </a:rPr>
              <a:t> </a:t>
            </a:r>
            <a:r>
              <a:rPr lang="en-US" altLang="ko-KR" b="1" dirty="0" err="1" smtClean="0">
                <a:latin typeface="Times New Roman" pitchFamily="18" charset="0"/>
                <a:ea typeface="HY강B" pitchFamily="18" charset="-127"/>
                <a:cs typeface="Times New Roman" pitchFamily="18" charset="0"/>
              </a:rPr>
              <a:t>Rivenson</a:t>
            </a:r>
            <a:r>
              <a:rPr lang="en-US" altLang="ko-KR" b="1" dirty="0" smtClean="0">
                <a:latin typeface="Times New Roman" pitchFamily="18" charset="0"/>
                <a:ea typeface="HY강B" pitchFamily="18" charset="-127"/>
                <a:cs typeface="Times New Roman" pitchFamily="18" charset="0"/>
              </a:rPr>
              <a:t>* and Adrian Stern</a:t>
            </a:r>
            <a:endParaRPr lang="en-US" altLang="ko-KR" b="1" dirty="0" smtClean="0">
              <a:latin typeface="Times New Roman" pitchFamily="18" charset="0"/>
              <a:ea typeface="HY강B" pitchFamily="18" charset="-127"/>
              <a:cs typeface="Times New Roman" pitchFamily="18" charset="0"/>
            </a:endParaRPr>
          </a:p>
          <a:p>
            <a:pPr algn="ctr"/>
            <a:r>
              <a:rPr lang="en-US" altLang="ko-KR" b="1" dirty="0" smtClean="0">
                <a:latin typeface="Times New Roman" pitchFamily="18" charset="0"/>
                <a:ea typeface="HY강B" pitchFamily="18" charset="-127"/>
                <a:cs typeface="Times New Roman" pitchFamily="18" charset="0"/>
              </a:rPr>
              <a:t>{rivenson@ee.bgu.ac.il}</a:t>
            </a:r>
            <a:endParaRPr lang="en-US" altLang="ko-KR" b="1" dirty="0" smtClean="0">
              <a:latin typeface="Times New Roman" pitchFamily="18" charset="0"/>
              <a:ea typeface="HY강B" pitchFamily="18" charset="-127"/>
              <a:cs typeface="Times New Roman" pitchFamily="18" charset="0"/>
            </a:endParaRPr>
          </a:p>
          <a:p>
            <a:pPr algn="ctr"/>
            <a:endParaRPr lang="en-US" altLang="ko-KR" b="1" dirty="0" smtClean="0">
              <a:latin typeface="Times New Roman" pitchFamily="18" charset="0"/>
              <a:ea typeface="HY강B" pitchFamily="18" charset="-127"/>
              <a:cs typeface="Times New Roman" pitchFamily="18" charset="0"/>
            </a:endParaRPr>
          </a:p>
          <a:p>
            <a:pPr algn="ctr"/>
            <a:r>
              <a:rPr lang="en-US" altLang="ko-KR" b="1" dirty="0" smtClean="0">
                <a:latin typeface="Times New Roman" pitchFamily="18" charset="0"/>
                <a:ea typeface="HY강B" pitchFamily="18" charset="-127"/>
                <a:cs typeface="Times New Roman" pitchFamily="18" charset="0"/>
              </a:rPr>
              <a:t>OPTICS LETTERS, 2011</a:t>
            </a:r>
            <a:endParaRPr lang="en-US" altLang="ko-KR" b="1" dirty="0" smtClean="0">
              <a:latin typeface="Times New Roman" pitchFamily="18" charset="0"/>
              <a:ea typeface="HY강B" pitchFamily="18" charset="-127"/>
              <a:cs typeface="Times New Roman" pitchFamily="18" charset="0"/>
            </a:endParaRPr>
          </a:p>
        </p:txBody>
      </p: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848" y="5431684"/>
            <a:ext cx="2935153" cy="661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직사각형 19"/>
          <p:cNvSpPr/>
          <p:nvPr/>
        </p:nvSpPr>
        <p:spPr>
          <a:xfrm>
            <a:off x="1691680" y="4869160"/>
            <a:ext cx="597666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ko-KR" sz="1600" b="1" dirty="0" smtClean="0">
                <a:latin typeface="Times New Roman" pitchFamily="18" charset="0"/>
                <a:cs typeface="Times New Roman" pitchFamily="18" charset="0"/>
              </a:rPr>
              <a:t>INFONET Lab, Dept. of Information and Communication, GIST</a:t>
            </a:r>
            <a:endParaRPr lang="ko-KR" altLang="en-US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슬라이드 번호 개체 틀 20"/>
          <p:cNvSpPr>
            <a:spLocks noGrp="1"/>
          </p:cNvSpPr>
          <p:nvPr>
            <p:ph type="sldNum" sz="quarter" idx="4"/>
          </p:nvPr>
        </p:nvSpPr>
        <p:spPr>
          <a:xfrm>
            <a:off x="8236983" y="6592267"/>
            <a:ext cx="496241" cy="365125"/>
          </a:xfrm>
        </p:spPr>
        <p:txBody>
          <a:bodyPr/>
          <a:lstStyle/>
          <a:p>
            <a:fld id="{4BEDD84E-25D4-4983-8AA1-2863C96F08D9}" type="slidenum">
              <a:rPr lang="ko-KR" altLang="en-US" smtClean="0"/>
              <a:pPr/>
              <a:t>1</a:t>
            </a:fld>
            <a:endParaRPr lang="ko-KR" altLang="en-US" dirty="0"/>
          </a:p>
        </p:txBody>
      </p:sp>
    </p:spTree>
  </p:cSld>
  <p:clrMapOvr>
    <a:masterClrMapping/>
  </p:clrMapOvr>
  <p:transition advTm="22761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내용 개체 틀 1"/>
          <p:cNvSpPr txBox="1">
            <a:spLocks/>
          </p:cNvSpPr>
          <p:nvPr/>
        </p:nvSpPr>
        <p:spPr>
          <a:xfrm>
            <a:off x="395536" y="1362100"/>
            <a:ext cx="8229600" cy="4947220"/>
          </a:xfrm>
          <a:prstGeom prst="rect">
            <a:avLst/>
          </a:prstGeom>
        </p:spPr>
        <p:txBody>
          <a:bodyPr/>
          <a:lstStyle/>
          <a:p>
            <a:pPr marL="342900" indent="-342900" algn="just">
              <a:spcBef>
                <a:spcPts val="500"/>
              </a:spcBef>
              <a:spcAft>
                <a:spcPts val="500"/>
              </a:spcAft>
              <a:buBlip>
                <a:blip r:embed="rId3"/>
              </a:buBlip>
              <a:defRPr/>
            </a:pPr>
            <a:r>
              <a:rPr lang="en-US" altLang="ko-KR" sz="2000" dirty="0" smtClean="0">
                <a:latin typeface="Times New Roman" pitchFamily="18" charset="0"/>
                <a:ea typeface="HY견고딕" pitchFamily="18" charset="-127"/>
                <a:cs typeface="Times New Roman" pitchFamily="18" charset="0"/>
              </a:rPr>
              <a:t>For the far field case, the distance </a:t>
            </a:r>
            <a:r>
              <a:rPr lang="en-US" altLang="ko-KR" sz="2000" i="1" dirty="0" smtClean="0">
                <a:latin typeface="Times New Roman" pitchFamily="18" charset="0"/>
                <a:ea typeface="HY견고딕" pitchFamily="18" charset="-127"/>
                <a:cs typeface="Times New Roman" pitchFamily="18" charset="0"/>
              </a:rPr>
              <a:t>has no effect</a:t>
            </a:r>
            <a:r>
              <a:rPr lang="en-US" altLang="ko-KR" sz="2000" dirty="0" smtClean="0">
                <a:latin typeface="Times New Roman" pitchFamily="18" charset="0"/>
                <a:ea typeface="HY견고딕" pitchFamily="18" charset="-127"/>
                <a:cs typeface="Times New Roman" pitchFamily="18" charset="0"/>
              </a:rPr>
              <a:t> on the number of measurements.  </a:t>
            </a:r>
          </a:p>
          <a:p>
            <a:pPr marL="342900" indent="-342900" algn="just">
              <a:spcBef>
                <a:spcPts val="500"/>
              </a:spcBef>
              <a:spcAft>
                <a:spcPts val="500"/>
              </a:spcAft>
              <a:buBlip>
                <a:blip r:embed="rId3"/>
              </a:buBlip>
              <a:defRPr/>
            </a:pPr>
            <a:endParaRPr lang="en-US" altLang="ko-KR" sz="2000" dirty="0">
              <a:latin typeface="Times New Roman" pitchFamily="18" charset="0"/>
              <a:ea typeface="HY견고딕" pitchFamily="18" charset="-127"/>
              <a:cs typeface="Times New Roman" pitchFamily="18" charset="0"/>
            </a:endParaRPr>
          </a:p>
          <a:p>
            <a:pPr marL="342900" indent="-342900" algn="just">
              <a:spcBef>
                <a:spcPts val="500"/>
              </a:spcBef>
              <a:spcAft>
                <a:spcPts val="500"/>
              </a:spcAft>
              <a:buBlip>
                <a:blip r:embed="rId3"/>
              </a:buBlip>
              <a:defRPr/>
            </a:pPr>
            <a:r>
              <a:rPr lang="en-US" altLang="ko-KR" sz="2000" dirty="0" smtClean="0">
                <a:latin typeface="Times New Roman" pitchFamily="18" charset="0"/>
                <a:ea typeface="HY견고딕" pitchFamily="18" charset="-127"/>
                <a:cs typeface="Times New Roman" pitchFamily="18" charset="0"/>
              </a:rPr>
              <a:t>For the near field case, the distance </a:t>
            </a:r>
            <a:r>
              <a:rPr lang="en-US" altLang="ko-KR" sz="2000" i="1" dirty="0" smtClean="0">
                <a:latin typeface="Times New Roman" pitchFamily="18" charset="0"/>
                <a:ea typeface="HY견고딕" pitchFamily="18" charset="-127"/>
                <a:cs typeface="Times New Roman" pitchFamily="18" charset="0"/>
              </a:rPr>
              <a:t>has effect </a:t>
            </a:r>
            <a:r>
              <a:rPr lang="en-US" altLang="ko-KR" sz="2000" dirty="0" smtClean="0">
                <a:latin typeface="Times New Roman" pitchFamily="18" charset="0"/>
                <a:ea typeface="HY견고딕" pitchFamily="18" charset="-127"/>
                <a:cs typeface="Times New Roman" pitchFamily="18" charset="0"/>
              </a:rPr>
              <a:t>on the number of measurements. Also, the object resolution element size </a:t>
            </a:r>
            <a:r>
              <a:rPr lang="en-US" altLang="ko-KR" sz="2000" i="1" dirty="0" smtClean="0">
                <a:latin typeface="Times New Roman" pitchFamily="18" charset="0"/>
                <a:ea typeface="HY견고딕" pitchFamily="18" charset="-127"/>
                <a:cs typeface="Times New Roman" pitchFamily="18" charset="0"/>
              </a:rPr>
              <a:t>has effect </a:t>
            </a:r>
            <a:r>
              <a:rPr lang="en-US" altLang="ko-KR" sz="2000" dirty="0" smtClean="0">
                <a:latin typeface="Times New Roman" pitchFamily="18" charset="0"/>
                <a:ea typeface="HY견고딕" pitchFamily="18" charset="-127"/>
                <a:cs typeface="Times New Roman" pitchFamily="18" charset="0"/>
              </a:rPr>
              <a:t>on the number of measurements. </a:t>
            </a:r>
          </a:p>
          <a:p>
            <a:pPr marL="342900" indent="-342900" algn="just">
              <a:spcBef>
                <a:spcPts val="500"/>
              </a:spcBef>
              <a:spcAft>
                <a:spcPts val="500"/>
              </a:spcAft>
              <a:buBlip>
                <a:blip r:embed="rId3"/>
              </a:buBlip>
              <a:defRPr/>
            </a:pPr>
            <a:endParaRPr lang="en-US" altLang="ko-KR" sz="2000" noProof="0" dirty="0" smtClean="0">
              <a:latin typeface="Times New Roman" pitchFamily="18" charset="0"/>
              <a:ea typeface="HY견고딕" pitchFamily="18" charset="-127"/>
              <a:cs typeface="Times New Roman" pitchFamily="18" charset="0"/>
            </a:endParaRPr>
          </a:p>
          <a:p>
            <a:pPr marL="342900" indent="-342900" algn="just">
              <a:spcBef>
                <a:spcPts val="500"/>
              </a:spcBef>
              <a:spcAft>
                <a:spcPts val="500"/>
              </a:spcAft>
              <a:buBlip>
                <a:blip r:embed="rId3"/>
              </a:buBlip>
              <a:defRPr/>
            </a:pPr>
            <a:endParaRPr lang="en-US" altLang="ko-KR" sz="2000" noProof="0" dirty="0">
              <a:latin typeface="Times New Roman" pitchFamily="18" charset="0"/>
              <a:ea typeface="HY견고딕" pitchFamily="18" charset="-127"/>
              <a:cs typeface="Times New Roman" pitchFamily="18" charset="0"/>
            </a:endParaRPr>
          </a:p>
          <a:p>
            <a:pPr marL="342900" indent="-342900" algn="just">
              <a:spcBef>
                <a:spcPts val="500"/>
              </a:spcBef>
              <a:spcAft>
                <a:spcPts val="500"/>
              </a:spcAft>
              <a:buBlip>
                <a:blip r:embed="rId3"/>
              </a:buBlip>
              <a:defRPr/>
            </a:pPr>
            <a:r>
              <a:rPr lang="en-US" altLang="ko-KR" sz="2000" dirty="0" smtClean="0">
                <a:latin typeface="Times New Roman" pitchFamily="18" charset="0"/>
                <a:ea typeface="HY견고딕" pitchFamily="18" charset="-127"/>
                <a:cs typeface="Times New Roman" pitchFamily="18" charset="0"/>
              </a:rPr>
              <a:t>But, we remind that the object resolution element size must satisfy the below relation </a:t>
            </a:r>
            <a:endParaRPr lang="en-US" altLang="ko-KR" sz="2000" noProof="0" dirty="0" smtClean="0">
              <a:latin typeface="Times New Roman" pitchFamily="18" charset="0"/>
              <a:ea typeface="HY견고딕" pitchFamily="18" charset="-127"/>
              <a:cs typeface="Times New Roman" pitchFamily="18" charset="0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Conclusions</a:t>
            </a:r>
            <a:endParaRPr lang="ko-KR" altLang="en-US" i="1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4"/>
          </p:nvPr>
        </p:nvSpPr>
        <p:spPr>
          <a:xfrm>
            <a:off x="8195845" y="6577027"/>
            <a:ext cx="496241" cy="365125"/>
          </a:xfrm>
        </p:spPr>
        <p:txBody>
          <a:bodyPr/>
          <a:lstStyle/>
          <a:p>
            <a:fld id="{4BEDD84E-25D4-4983-8AA1-2863C96F08D9}" type="slidenum">
              <a:rPr lang="ko-KR" altLang="en-US" smtClean="0"/>
              <a:pPr/>
              <a:t>10</a:t>
            </a:fld>
            <a:endParaRPr lang="ko-KR" altLang="en-US" dirty="0"/>
          </a:p>
        </p:txBody>
      </p:sp>
      <p:sp>
        <p:nvSpPr>
          <p:cNvPr id="18" name="내용 개체 틀 1"/>
          <p:cNvSpPr txBox="1">
            <a:spLocks/>
          </p:cNvSpPr>
          <p:nvPr/>
        </p:nvSpPr>
        <p:spPr>
          <a:xfrm>
            <a:off x="395536" y="3356992"/>
            <a:ext cx="8229600" cy="1368152"/>
          </a:xfrm>
          <a:prstGeom prst="rect">
            <a:avLst/>
          </a:prstGeom>
        </p:spPr>
        <p:txBody>
          <a:bodyPr/>
          <a:lstStyle/>
          <a:p>
            <a:pPr marR="0" lvl="0" algn="just" defTabSz="914400" rtl="0" eaLnBrk="1" fontAlgn="auto" latinLnBrk="1" hangingPunct="1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Tx/>
              <a:buSzTx/>
              <a:tabLst/>
              <a:defRPr/>
            </a:pPr>
            <a:endParaRPr lang="en-US" altLang="ko-KR" sz="2000" noProof="0" dirty="0" smtClean="0">
              <a:latin typeface="Times New Roman" pitchFamily="18" charset="0"/>
              <a:ea typeface="HY견고딕" pitchFamily="18" charset="-127"/>
              <a:cs typeface="Times New Roman" pitchFamily="18" charset="0"/>
            </a:endParaRPr>
          </a:p>
          <a:p>
            <a:pPr marR="0" lvl="0" algn="just" defTabSz="914400" rtl="0" eaLnBrk="1" fontAlgn="auto" latinLnBrk="1" hangingPunct="1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Tx/>
              <a:buSzTx/>
              <a:tabLst/>
              <a:defRPr/>
            </a:pPr>
            <a:endParaRPr lang="en-US" altLang="ko-KR" sz="2000" noProof="0" dirty="0" smtClean="0">
              <a:latin typeface="Times New Roman" pitchFamily="18" charset="0"/>
              <a:ea typeface="HY견고딕" pitchFamily="18" charset="-127"/>
              <a:cs typeface="Times New Roman" pitchFamily="18" charset="0"/>
            </a:endParaRPr>
          </a:p>
        </p:txBody>
      </p:sp>
      <p:graphicFrame>
        <p:nvGraphicFramePr>
          <p:cNvPr id="12" name="개체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3827094"/>
              </p:ext>
            </p:extLst>
          </p:nvPr>
        </p:nvGraphicFramePr>
        <p:xfrm>
          <a:off x="3636888" y="5208240"/>
          <a:ext cx="17272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88" name="Equation" r:id="rId4" imgW="1726920" imgH="380880" progId="Equation.DSMT4">
                  <p:embed/>
                </p:oleObj>
              </mc:Choice>
              <mc:Fallback>
                <p:oleObj name="Equation" r:id="rId4" imgW="1726920" imgH="380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6888" y="5208240"/>
                        <a:ext cx="172720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개체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037181"/>
              </p:ext>
            </p:extLst>
          </p:nvPr>
        </p:nvGraphicFramePr>
        <p:xfrm>
          <a:off x="3742556" y="2068513"/>
          <a:ext cx="13335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89" name="Equation" r:id="rId6" imgW="1333440" imgH="304560" progId="Equation.DSMT4">
                  <p:embed/>
                </p:oleObj>
              </mc:Choice>
              <mc:Fallback>
                <p:oleObj name="Equation" r:id="rId6" imgW="1333440" imgH="304560" progId="Equation.DSMT4">
                  <p:embed/>
                  <p:pic>
                    <p:nvPicPr>
                      <p:cNvPr id="0" name="개체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42556" y="2068513"/>
                        <a:ext cx="1333500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개체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6692783"/>
              </p:ext>
            </p:extLst>
          </p:nvPr>
        </p:nvGraphicFramePr>
        <p:xfrm>
          <a:off x="2232025" y="3534916"/>
          <a:ext cx="4800600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90" name="Equation" r:id="rId8" imgW="4800600" imgH="812520" progId="Equation.DSMT4">
                  <p:embed/>
                </p:oleObj>
              </mc:Choice>
              <mc:Fallback>
                <p:oleObj name="Equation" r:id="rId8" imgW="4800600" imgH="812520" progId="Equation.DSMT4">
                  <p:embed/>
                  <p:pic>
                    <p:nvPicPr>
                      <p:cNvPr id="0" name="개체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32025" y="3534916"/>
                        <a:ext cx="4800600" cy="812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63750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내용 개체 틀 1"/>
          <p:cNvSpPr txBox="1">
            <a:spLocks/>
          </p:cNvSpPr>
          <p:nvPr/>
        </p:nvSpPr>
        <p:spPr>
          <a:xfrm>
            <a:off x="395536" y="1607840"/>
            <a:ext cx="8229600" cy="2376264"/>
          </a:xfrm>
          <a:prstGeom prst="rect">
            <a:avLst/>
          </a:prstGeom>
        </p:spPr>
        <p:txBody>
          <a:bodyPr/>
          <a:lstStyle/>
          <a:p>
            <a:pPr marL="342900" marR="0" lvl="0" indent="-342900" algn="just" defTabSz="914400" rtl="0" eaLnBrk="1" fontAlgn="auto" latinLnBrk="1" hangingPunct="1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Blip>
                <a:blip r:embed="rId3"/>
              </a:buBlip>
              <a:tabLst/>
              <a:defRPr/>
            </a:pP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HY견고딕" pitchFamily="18" charset="-127"/>
                <a:cs typeface="Times New Roman" pitchFamily="18" charset="0"/>
              </a:rPr>
              <a:t>The coherence parameter that</a:t>
            </a:r>
            <a:r>
              <a:rPr kumimoji="0" lang="en-US" altLang="ko-KR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HY견고딕" pitchFamily="18" charset="-127"/>
                <a:cs typeface="Times New Roman" pitchFamily="18" charset="0"/>
              </a:rPr>
              <a:t> measures the dissimilarity between the sensing matrix </a:t>
            </a:r>
            <a:r>
              <a:rPr kumimoji="0" lang="el-GR" altLang="ko-KR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HY견고딕" pitchFamily="18" charset="-127"/>
                <a:cs typeface="Times New Roman" pitchFamily="18" charset="0"/>
              </a:rPr>
              <a:t>Φ</a:t>
            </a:r>
            <a:r>
              <a:rPr kumimoji="0" lang="en-US" altLang="ko-KR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HY견고딕" pitchFamily="18" charset="-127"/>
                <a:cs typeface="Times New Roman" pitchFamily="18" charset="0"/>
              </a:rPr>
              <a:t> and the </a:t>
            </a:r>
            <a:r>
              <a:rPr kumimoji="0" lang="en-US" altLang="ko-KR" sz="20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HY견고딕" pitchFamily="18" charset="-127"/>
                <a:cs typeface="Times New Roman" pitchFamily="18" charset="0"/>
              </a:rPr>
              <a:t>sparsifying</a:t>
            </a:r>
            <a:r>
              <a:rPr kumimoji="0" lang="en-US" altLang="ko-KR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HY견고딕" pitchFamily="18" charset="-127"/>
                <a:cs typeface="Times New Roman" pitchFamily="18" charset="0"/>
              </a:rPr>
              <a:t> matrix </a:t>
            </a:r>
            <a:r>
              <a:rPr kumimoji="0" lang="el-GR" altLang="ko-KR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HY견고딕" pitchFamily="18" charset="-127"/>
                <a:cs typeface="Times New Roman" pitchFamily="18" charset="0"/>
              </a:rPr>
              <a:t>Ψ</a:t>
            </a:r>
            <a:r>
              <a:rPr kumimoji="0" lang="en-US" altLang="ko-KR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HY견고딕" pitchFamily="18" charset="-127"/>
                <a:cs typeface="Times New Roman" pitchFamily="18" charset="0"/>
              </a:rPr>
              <a:t> is defined as</a:t>
            </a:r>
            <a:endParaRPr kumimoji="0" lang="en-US" altLang="ko-KR" sz="1600" b="0" i="0" u="none" strike="noStrike" kern="120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 pitchFamily="18" charset="0"/>
              <a:ea typeface="HY견고딕" pitchFamily="18" charset="-127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1" hangingPunct="1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Blip>
                <a:blip r:embed="rId3"/>
              </a:buBlip>
              <a:tabLst/>
              <a:defRPr/>
            </a:pPr>
            <a:endParaRPr lang="en-US" altLang="ko-KR" sz="2000" noProof="0" dirty="0" smtClean="0">
              <a:latin typeface="Times New Roman" pitchFamily="18" charset="0"/>
              <a:ea typeface="HY견고딕" pitchFamily="18" charset="-127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1" hangingPunct="1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Blip>
                <a:blip r:embed="rId3"/>
              </a:buBlip>
              <a:tabLst/>
              <a:defRPr/>
            </a:pPr>
            <a:endParaRPr lang="en-US" altLang="ko-KR" sz="2000" dirty="0">
              <a:latin typeface="Times New Roman" pitchFamily="18" charset="0"/>
              <a:ea typeface="HY견고딕" pitchFamily="18" charset="-127"/>
              <a:cs typeface="Times New Roman" pitchFamily="18" charset="0"/>
            </a:endParaRPr>
          </a:p>
          <a:p>
            <a:pPr marL="342900" marR="0" lvl="0" indent="-342900" algn="just" defTabSz="914400" rtl="0" eaLnBrk="1" fontAlgn="auto" latinLnBrk="1" hangingPunct="1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Blip>
                <a:blip r:embed="rId3"/>
              </a:buBlip>
              <a:tabLst/>
              <a:defRPr/>
            </a:pPr>
            <a:r>
              <a:rPr lang="en-US" altLang="ko-KR" sz="2000" noProof="0" dirty="0" smtClean="0">
                <a:latin typeface="Times New Roman" pitchFamily="18" charset="0"/>
                <a:ea typeface="HY견고딕" pitchFamily="18" charset="-127"/>
                <a:cs typeface="Times New Roman" pitchFamily="18" charset="0"/>
              </a:rPr>
              <a:t>Then, CS theory asserts that the signal can be accurately reconstructed by taking </a:t>
            </a:r>
            <a:r>
              <a:rPr lang="en-US" altLang="ko-KR" sz="2000" i="1" noProof="0" dirty="0" smtClean="0">
                <a:latin typeface="Times New Roman" pitchFamily="18" charset="0"/>
                <a:ea typeface="HY견고딕" pitchFamily="18" charset="-127"/>
                <a:cs typeface="Times New Roman" pitchFamily="18" charset="0"/>
              </a:rPr>
              <a:t>m</a:t>
            </a:r>
            <a:r>
              <a:rPr lang="en-US" altLang="ko-KR" sz="2000" noProof="0" dirty="0" smtClean="0">
                <a:latin typeface="Times New Roman" pitchFamily="18" charset="0"/>
                <a:ea typeface="HY견고딕" pitchFamily="18" charset="-127"/>
                <a:cs typeface="Times New Roman" pitchFamily="18" charset="0"/>
              </a:rPr>
              <a:t> uniformly at random selected measurements, obeying</a:t>
            </a:r>
            <a:endParaRPr lang="en-US" altLang="ko-KR" sz="1600" noProof="0" dirty="0" smtClean="0">
              <a:latin typeface="Times New Roman" pitchFamily="18" charset="0"/>
              <a:ea typeface="HY견고딕" pitchFamily="18" charset="-127"/>
              <a:cs typeface="Times New Roman" pitchFamily="18" charset="0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Background- the coherence parameter </a:t>
            </a:r>
            <a:r>
              <a:rPr lang="el-GR" altLang="ko-KR" i="1" dirty="0" smtClean="0"/>
              <a:t>μ</a:t>
            </a:r>
            <a:endParaRPr lang="ko-KR" altLang="en-US" i="1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4"/>
          </p:nvPr>
        </p:nvSpPr>
        <p:spPr>
          <a:xfrm>
            <a:off x="8195845" y="6577027"/>
            <a:ext cx="496241" cy="365125"/>
          </a:xfrm>
        </p:spPr>
        <p:txBody>
          <a:bodyPr/>
          <a:lstStyle/>
          <a:p>
            <a:fld id="{4BEDD84E-25D4-4983-8AA1-2863C96F08D9}" type="slidenum">
              <a:rPr lang="ko-KR" altLang="en-US" smtClean="0"/>
              <a:pPr/>
              <a:t>2</a:t>
            </a:fld>
            <a:endParaRPr lang="ko-KR" altLang="en-US" dirty="0"/>
          </a:p>
        </p:txBody>
      </p:sp>
      <p:graphicFrame>
        <p:nvGraphicFramePr>
          <p:cNvPr id="5" name="개체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075656"/>
              </p:ext>
            </p:extLst>
          </p:nvPr>
        </p:nvGraphicFramePr>
        <p:xfrm>
          <a:off x="3263900" y="2540000"/>
          <a:ext cx="26162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81" name="Equation" r:id="rId4" imgW="2616120" imgH="507960" progId="Equation.DSMT4">
                  <p:embed/>
                </p:oleObj>
              </mc:Choice>
              <mc:Fallback>
                <p:oleObj name="Equation" r:id="rId4" imgW="2616120" imgH="507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63900" y="2540000"/>
                        <a:ext cx="2616200" cy="508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개체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9559000"/>
              </p:ext>
            </p:extLst>
          </p:nvPr>
        </p:nvGraphicFramePr>
        <p:xfrm>
          <a:off x="3476625" y="4179888"/>
          <a:ext cx="21971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82" name="Equation" r:id="rId6" imgW="2197080" imgH="380880" progId="Equation.DSMT4">
                  <p:embed/>
                </p:oleObj>
              </mc:Choice>
              <mc:Fallback>
                <p:oleObj name="Equation" r:id="rId6" imgW="2197080" imgH="380880" progId="Equation.DSMT4">
                  <p:embed/>
                  <p:pic>
                    <p:nvPicPr>
                      <p:cNvPr id="0" name="개체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76625" y="4179888"/>
                        <a:ext cx="219710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9" name="내용 개체 틀 1"/>
          <p:cNvSpPr txBox="1">
            <a:spLocks/>
          </p:cNvSpPr>
          <p:nvPr/>
        </p:nvSpPr>
        <p:spPr>
          <a:xfrm>
            <a:off x="395536" y="4704184"/>
            <a:ext cx="8229600" cy="576064"/>
          </a:xfrm>
          <a:prstGeom prst="rect">
            <a:avLst/>
          </a:prstGeom>
        </p:spPr>
        <p:txBody>
          <a:bodyPr/>
          <a:lstStyle/>
          <a:p>
            <a:pPr marR="0" lvl="0" algn="just" defTabSz="914400" rtl="0" eaLnBrk="1" fontAlgn="auto" latinLnBrk="1" hangingPunct="1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Tx/>
              <a:buSzTx/>
              <a:tabLst/>
              <a:defRPr/>
            </a:pPr>
            <a:r>
              <a:rPr lang="en-US" altLang="ko-KR" sz="2000" dirty="0">
                <a:latin typeface="Times New Roman" pitchFamily="18" charset="0"/>
                <a:ea typeface="HY견고딕" pitchFamily="18" charset="-127"/>
                <a:cs typeface="Times New Roman" pitchFamily="18" charset="0"/>
              </a:rPr>
              <a:t> </a:t>
            </a:r>
            <a:r>
              <a:rPr lang="en-US" altLang="ko-KR" sz="2000" dirty="0" smtClean="0">
                <a:latin typeface="Times New Roman" pitchFamily="18" charset="0"/>
                <a:ea typeface="HY견고딕" pitchFamily="18" charset="-127"/>
                <a:cs typeface="Times New Roman" pitchFamily="18" charset="0"/>
              </a:rPr>
              <a:t>    where </a:t>
            </a:r>
            <a:r>
              <a:rPr lang="en-US" altLang="ko-KR" sz="2000" i="1" noProof="0" dirty="0" smtClean="0">
                <a:latin typeface="Times New Roman" pitchFamily="18" charset="0"/>
                <a:ea typeface="HY견고딕" pitchFamily="18" charset="-127"/>
                <a:cs typeface="Times New Roman" pitchFamily="18" charset="0"/>
              </a:rPr>
              <a:t>C</a:t>
            </a:r>
            <a:r>
              <a:rPr lang="en-US" altLang="ko-KR" sz="2000" noProof="0" dirty="0" smtClean="0">
                <a:latin typeface="Times New Roman" pitchFamily="18" charset="0"/>
                <a:ea typeface="HY견고딕" pitchFamily="18" charset="-127"/>
                <a:cs typeface="Times New Roman" pitchFamily="18" charset="0"/>
              </a:rPr>
              <a:t> is a positive constant. </a:t>
            </a:r>
            <a:endParaRPr lang="en-US" altLang="ko-KR" sz="2000" noProof="0" dirty="0" smtClean="0">
              <a:latin typeface="Times New Roman" pitchFamily="18" charset="0"/>
              <a:ea typeface="HY견고딕" pitchFamily="18" charset="-127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0117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6207496" y="4005064"/>
            <a:ext cx="2180928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87" name="내용 개체 틀 1"/>
          <p:cNvSpPr txBox="1">
            <a:spLocks/>
          </p:cNvSpPr>
          <p:nvPr/>
        </p:nvSpPr>
        <p:spPr>
          <a:xfrm>
            <a:off x="395536" y="1484784"/>
            <a:ext cx="8229600" cy="1080120"/>
          </a:xfrm>
          <a:prstGeom prst="rect">
            <a:avLst/>
          </a:prstGeom>
        </p:spPr>
        <p:txBody>
          <a:bodyPr/>
          <a:lstStyle/>
          <a:p>
            <a:pPr marL="342900" marR="0" lvl="0" indent="-342900" algn="just" defTabSz="914400" rtl="0" eaLnBrk="1" fontAlgn="auto" latinLnBrk="1" hangingPunct="1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Blip>
                <a:blip r:embed="rId3"/>
              </a:buBlip>
              <a:tabLst/>
              <a:defRPr/>
            </a:pP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HY견고딕" pitchFamily="18" charset="-127"/>
                <a:cs typeface="Times New Roman" pitchFamily="18" charset="0"/>
              </a:rPr>
              <a:t>The Fresnel</a:t>
            </a:r>
            <a:r>
              <a:rPr kumimoji="0" lang="en-US" altLang="ko-KR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HY견고딕" pitchFamily="18" charset="-127"/>
                <a:cs typeface="Times New Roman" pitchFamily="18" charset="0"/>
              </a:rPr>
              <a:t> approximation is used for </a:t>
            </a:r>
            <a:r>
              <a:rPr lang="en-US" altLang="ko-KR" sz="2000" dirty="0" smtClean="0">
                <a:latin typeface="Times New Roman" pitchFamily="18" charset="0"/>
                <a:ea typeface="HY견고딕" pitchFamily="18" charset="-127"/>
                <a:cs typeface="Times New Roman" pitchFamily="18" charset="0"/>
              </a:rPr>
              <a:t>representing the complex values of a propagating wave measured in a planer perpendicular to the direction of propagation and separated by a distance </a:t>
            </a:r>
            <a:r>
              <a:rPr lang="en-US" altLang="ko-KR" sz="2000" b="1" dirty="0" smtClean="0">
                <a:latin typeface="Times New Roman" pitchFamily="18" charset="0"/>
                <a:ea typeface="HY견고딕" pitchFamily="18" charset="-127"/>
                <a:cs typeface="Times New Roman" pitchFamily="18" charset="0"/>
              </a:rPr>
              <a:t>z</a:t>
            </a:r>
            <a:r>
              <a:rPr lang="en-US" altLang="ko-KR" sz="2000" dirty="0" smtClean="0">
                <a:latin typeface="Times New Roman" pitchFamily="18" charset="0"/>
                <a:ea typeface="HY견고딕" pitchFamily="18" charset="-127"/>
                <a:cs typeface="Times New Roman" pitchFamily="18" charset="0"/>
              </a:rPr>
              <a:t>.</a:t>
            </a:r>
            <a:endParaRPr lang="en-US" altLang="ko-KR" sz="1600" noProof="0" dirty="0" smtClean="0">
              <a:latin typeface="Times New Roman" pitchFamily="18" charset="0"/>
              <a:ea typeface="HY견고딕" pitchFamily="18" charset="-127"/>
              <a:cs typeface="Times New Roman" pitchFamily="18" charset="0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Backgrounds - the Fresnel approximation</a:t>
            </a:r>
            <a:endParaRPr lang="ko-KR" altLang="en-US" i="1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4"/>
          </p:nvPr>
        </p:nvSpPr>
        <p:spPr>
          <a:xfrm>
            <a:off x="8195845" y="6577027"/>
            <a:ext cx="496241" cy="365125"/>
          </a:xfrm>
        </p:spPr>
        <p:txBody>
          <a:bodyPr/>
          <a:lstStyle/>
          <a:p>
            <a:fld id="{4BEDD84E-25D4-4983-8AA1-2863C96F08D9}" type="slidenum">
              <a:rPr lang="ko-KR" altLang="en-US" smtClean="0"/>
              <a:pPr/>
              <a:t>3</a:t>
            </a:fld>
            <a:endParaRPr lang="ko-KR" altLang="en-US" dirty="0"/>
          </a:p>
        </p:txBody>
      </p:sp>
      <p:graphicFrame>
        <p:nvGraphicFramePr>
          <p:cNvPr id="5" name="개체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1128211"/>
              </p:ext>
            </p:extLst>
          </p:nvPr>
        </p:nvGraphicFramePr>
        <p:xfrm>
          <a:off x="2024063" y="2612703"/>
          <a:ext cx="6070600" cy="218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18" name="Equation" r:id="rId4" imgW="6070320" imgH="2184120" progId="Equation.DSMT4">
                  <p:embed/>
                </p:oleObj>
              </mc:Choice>
              <mc:Fallback>
                <p:oleObj name="Equation" r:id="rId4" imgW="6070320" imgH="2184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24063" y="2612703"/>
                        <a:ext cx="6070600" cy="218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5" name="내용 개체 틀 1"/>
          <p:cNvSpPr txBox="1">
            <a:spLocks/>
          </p:cNvSpPr>
          <p:nvPr/>
        </p:nvSpPr>
        <p:spPr>
          <a:xfrm>
            <a:off x="395536" y="5157192"/>
            <a:ext cx="8229600" cy="864096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1" hangingPunct="1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Blip>
                <a:blip r:embed="rId3"/>
              </a:buBlip>
              <a:tabLst/>
              <a:defRPr/>
            </a:pPr>
            <a:r>
              <a:rPr lang="en-US" altLang="ko-KR" sz="2000" noProof="0" dirty="0" smtClean="0">
                <a:latin typeface="Times New Roman" pitchFamily="18" charset="0"/>
                <a:ea typeface="HY견고딕" pitchFamily="18" charset="-127"/>
                <a:cs typeface="Times New Roman" pitchFamily="18" charset="0"/>
              </a:rPr>
              <a:t>Here, </a:t>
            </a:r>
            <a:r>
              <a:rPr lang="el-GR" altLang="ko-KR" sz="2000" noProof="0" dirty="0" smtClean="0">
                <a:latin typeface="Times New Roman" pitchFamily="18" charset="0"/>
                <a:ea typeface="HY견고딕" pitchFamily="18" charset="-127"/>
                <a:cs typeface="Times New Roman" pitchFamily="18" charset="0"/>
              </a:rPr>
              <a:t>λ</a:t>
            </a:r>
            <a:r>
              <a:rPr lang="en-US" altLang="ko-KR" sz="2000" noProof="0" dirty="0" smtClean="0">
                <a:latin typeface="Times New Roman" pitchFamily="18" charset="0"/>
                <a:ea typeface="HY견고딕" pitchFamily="18" charset="-127"/>
                <a:cs typeface="Times New Roman" pitchFamily="18" charset="0"/>
              </a:rPr>
              <a:t> is the wavelength of the light wave and </a:t>
            </a:r>
            <a:r>
              <a:rPr lang="en-US" altLang="ko-KR" sz="2000" i="1" noProof="0" dirty="0" err="1" smtClean="0">
                <a:latin typeface="Times New Roman" pitchFamily="18" charset="0"/>
                <a:ea typeface="HY견고딕" pitchFamily="18" charset="-127"/>
                <a:cs typeface="Times New Roman" pitchFamily="18" charset="0"/>
              </a:rPr>
              <a:t>u</a:t>
            </a:r>
            <a:r>
              <a:rPr lang="en-US" altLang="ko-KR" sz="2000" i="1" baseline="-25000" noProof="0" dirty="0" err="1" smtClean="0">
                <a:latin typeface="Times New Roman" pitchFamily="18" charset="0"/>
                <a:ea typeface="HY견고딕" pitchFamily="18" charset="-127"/>
                <a:cs typeface="Times New Roman" pitchFamily="18" charset="0"/>
              </a:rPr>
              <a:t>in</a:t>
            </a:r>
            <a:r>
              <a:rPr lang="en-US" altLang="ko-KR" sz="2000" dirty="0" smtClean="0">
                <a:latin typeface="Times New Roman" pitchFamily="18" charset="0"/>
                <a:ea typeface="HY견고딕" pitchFamily="18" charset="-127"/>
                <a:cs typeface="Times New Roman" pitchFamily="18" charset="0"/>
              </a:rPr>
              <a:t>(</a:t>
            </a:r>
            <a:r>
              <a:rPr lang="el-GR" altLang="ko-KR" sz="2000" i="1" dirty="0" smtClean="0">
                <a:latin typeface="Times New Roman" pitchFamily="18" charset="0"/>
                <a:ea typeface="HY견고딕" pitchFamily="18" charset="-127"/>
                <a:cs typeface="Times New Roman" pitchFamily="18" charset="0"/>
              </a:rPr>
              <a:t>ξ</a:t>
            </a:r>
            <a:r>
              <a:rPr lang="en-US" altLang="ko-KR" sz="2000" dirty="0" smtClean="0">
                <a:latin typeface="Times New Roman" pitchFamily="18" charset="0"/>
                <a:ea typeface="HY견고딕" pitchFamily="18" charset="-127"/>
                <a:cs typeface="Times New Roman" pitchFamily="18" charset="0"/>
              </a:rPr>
              <a:t>) is the input object</a:t>
            </a:r>
            <a:r>
              <a:rPr lang="en-US" altLang="ko-KR" sz="2000" noProof="0" dirty="0" smtClean="0">
                <a:latin typeface="Times New Roman" pitchFamily="18" charset="0"/>
                <a:ea typeface="HY견고딕" pitchFamily="18" charset="-127"/>
                <a:cs typeface="Times New Roman" pitchFamily="18" charset="0"/>
              </a:rPr>
              <a:t>.</a:t>
            </a:r>
          </a:p>
          <a:p>
            <a:pPr marL="342900" marR="0" lvl="0" indent="-342900" algn="l" defTabSz="914400" rtl="0" eaLnBrk="1" fontAlgn="auto" latinLnBrk="1" hangingPunct="1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Blip>
                <a:blip r:embed="rId3"/>
              </a:buBlip>
              <a:tabLst/>
              <a:defRPr/>
            </a:pPr>
            <a:r>
              <a:rPr lang="en-US" altLang="ko-KR" sz="2000" dirty="0" smtClean="0">
                <a:latin typeface="Times New Roman" pitchFamily="18" charset="0"/>
                <a:ea typeface="HY견고딕" pitchFamily="18" charset="-127"/>
                <a:cs typeface="Times New Roman" pitchFamily="18" charset="0"/>
              </a:rPr>
              <a:t>We refer the Fresnel approximation as the Fr</a:t>
            </a:r>
            <a:r>
              <a:rPr lang="en-US" altLang="ko-KR" sz="2000" b="1" dirty="0" smtClean="0">
                <a:latin typeface="Times New Roman" pitchFamily="18" charset="0"/>
                <a:ea typeface="HY견고딕" pitchFamily="18" charset="-127"/>
                <a:cs typeface="Times New Roman" pitchFamily="18" charset="0"/>
              </a:rPr>
              <a:t>e</a:t>
            </a:r>
            <a:r>
              <a:rPr lang="en-US" altLang="ko-KR" sz="2000" dirty="0" smtClean="0">
                <a:latin typeface="Times New Roman" pitchFamily="18" charset="0"/>
                <a:ea typeface="HY견고딕" pitchFamily="18" charset="-127"/>
                <a:cs typeface="Times New Roman" pitchFamily="18" charset="0"/>
              </a:rPr>
              <a:t>snel transform.</a:t>
            </a:r>
            <a:endParaRPr lang="en-US" altLang="ko-KR" sz="2000" noProof="0" dirty="0" smtClean="0">
              <a:latin typeface="Times New Roman" pitchFamily="18" charset="0"/>
              <a:ea typeface="HY견고딕" pitchFamily="18" charset="-127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7544" y="3310885"/>
            <a:ext cx="2267744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latin typeface="Times New Roman" pitchFamily="18" charset="0"/>
                <a:cs typeface="Times New Roman" pitchFamily="18" charset="0"/>
              </a:rPr>
              <a:t>The one-dimensional Fresnel approximation</a:t>
            </a:r>
            <a:endParaRPr lang="ko-KR" alt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" name="직선 화살표 연결선 9"/>
          <p:cNvCxnSpPr>
            <a:stCxn id="8" idx="0"/>
          </p:cNvCxnSpPr>
          <p:nvPr/>
        </p:nvCxnSpPr>
        <p:spPr>
          <a:xfrm flipV="1">
            <a:off x="1601416" y="3093120"/>
            <a:ext cx="341784" cy="217765"/>
          </a:xfrm>
          <a:prstGeom prst="straightConnector1">
            <a:avLst/>
          </a:prstGeom>
          <a:ln w="9525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228184" y="2963044"/>
            <a:ext cx="2267744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altLang="ko-KR" dirty="0" smtClean="0">
                <a:latin typeface="Times New Roman" pitchFamily="18" charset="0"/>
                <a:cs typeface="Times New Roman" pitchFamily="18" charset="0"/>
              </a:rPr>
              <a:t>The term is related to the Fourier transform</a:t>
            </a:r>
            <a:endParaRPr lang="ko-KR" alt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직선 화살표 연결선 6"/>
          <p:cNvCxnSpPr>
            <a:stCxn id="9" idx="2"/>
          </p:cNvCxnSpPr>
          <p:nvPr/>
        </p:nvCxnSpPr>
        <p:spPr>
          <a:xfrm>
            <a:off x="7362056" y="3609375"/>
            <a:ext cx="0" cy="396914"/>
          </a:xfrm>
          <a:prstGeom prst="straightConnector1">
            <a:avLst/>
          </a:prstGeom>
          <a:ln w="9525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7645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내용 개체 틀 1"/>
          <p:cNvSpPr txBox="1">
            <a:spLocks/>
          </p:cNvSpPr>
          <p:nvPr/>
        </p:nvSpPr>
        <p:spPr>
          <a:xfrm>
            <a:off x="395536" y="1412776"/>
            <a:ext cx="8229600" cy="864096"/>
          </a:xfrm>
          <a:prstGeom prst="rect">
            <a:avLst/>
          </a:prstGeom>
        </p:spPr>
        <p:txBody>
          <a:bodyPr/>
          <a:lstStyle/>
          <a:p>
            <a:pPr marL="342900" marR="0" lvl="0" indent="-342900" algn="just" defTabSz="914400" rtl="0" eaLnBrk="1" fontAlgn="auto" latinLnBrk="1" hangingPunct="1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Blip>
                <a:blip r:embed="rId3"/>
              </a:buBlip>
              <a:tabLst/>
              <a:defRPr/>
            </a:pPr>
            <a:r>
              <a:rPr lang="en-US" altLang="ko-KR" sz="2000" dirty="0" smtClean="0">
                <a:latin typeface="Times New Roman" pitchFamily="18" charset="0"/>
                <a:ea typeface="HY견고딕" pitchFamily="18" charset="-127"/>
                <a:cs typeface="Times New Roman" pitchFamily="18" charset="0"/>
              </a:rPr>
              <a:t>Let </a:t>
            </a:r>
            <a:r>
              <a:rPr lang="en-US" altLang="ko-KR" sz="2000" b="1" noProof="0" dirty="0" smtClean="0">
                <a:latin typeface="Times New Roman" pitchFamily="18" charset="0"/>
                <a:ea typeface="HY견고딕" pitchFamily="18" charset="-127"/>
                <a:cs typeface="Times New Roman" pitchFamily="18" charset="0"/>
              </a:rPr>
              <a:t>z</a:t>
            </a:r>
            <a:r>
              <a:rPr lang="en-US" altLang="ko-KR" sz="2000" noProof="0" dirty="0" smtClean="0">
                <a:latin typeface="Times New Roman" pitchFamily="18" charset="0"/>
                <a:ea typeface="HY견고딕" pitchFamily="18" charset="-127"/>
                <a:cs typeface="Times New Roman" pitchFamily="18" charset="0"/>
              </a:rPr>
              <a:t> be infinity. </a:t>
            </a:r>
          </a:p>
          <a:p>
            <a:pPr marL="342900" marR="0" lvl="0" indent="-342900" algn="just" defTabSz="914400" rtl="0" eaLnBrk="1" fontAlgn="auto" latinLnBrk="1" hangingPunct="1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Blip>
                <a:blip r:embed="rId3"/>
              </a:buBlip>
              <a:tabLst/>
              <a:defRPr/>
            </a:pP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HY견고딕" pitchFamily="18" charset="-127"/>
                <a:cs typeface="Times New Roman" pitchFamily="18" charset="0"/>
              </a:rPr>
              <a:t>The Fresnel transform becomes the Fourier transform.</a:t>
            </a: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Backgrounds - </a:t>
            </a:r>
            <a:r>
              <a:rPr lang="en-US" altLang="ko-KR" dirty="0" smtClean="0"/>
              <a:t>the </a:t>
            </a:r>
            <a:r>
              <a:rPr lang="en-US" altLang="ko-KR" dirty="0" smtClean="0"/>
              <a:t>form of the Fresnel transform depending on propagation distances.</a:t>
            </a:r>
            <a:endParaRPr lang="ko-KR" altLang="en-US" i="1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4"/>
          </p:nvPr>
        </p:nvSpPr>
        <p:spPr>
          <a:xfrm>
            <a:off x="8195845" y="6577027"/>
            <a:ext cx="496241" cy="365125"/>
          </a:xfrm>
        </p:spPr>
        <p:txBody>
          <a:bodyPr/>
          <a:lstStyle/>
          <a:p>
            <a:fld id="{4BEDD84E-25D4-4983-8AA1-2863C96F08D9}" type="slidenum">
              <a:rPr lang="ko-KR" altLang="en-US" smtClean="0"/>
              <a:pPr/>
              <a:t>4</a:t>
            </a:fld>
            <a:endParaRPr lang="ko-KR" altLang="en-US" dirty="0"/>
          </a:p>
        </p:txBody>
      </p:sp>
      <p:sp>
        <p:nvSpPr>
          <p:cNvPr id="26" name="직사각형 25"/>
          <p:cNvSpPr/>
          <p:nvPr/>
        </p:nvSpPr>
        <p:spPr>
          <a:xfrm>
            <a:off x="3635896" y="4568850"/>
            <a:ext cx="1440160" cy="7391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aphicFrame>
        <p:nvGraphicFramePr>
          <p:cNvPr id="5" name="개체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8531310"/>
              </p:ext>
            </p:extLst>
          </p:nvPr>
        </p:nvGraphicFramePr>
        <p:xfrm>
          <a:off x="1619672" y="2324100"/>
          <a:ext cx="5981700" cy="297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00" name="Equation" r:id="rId4" imgW="5981400" imgH="2971800" progId="Equation.DSMT4">
                  <p:embed/>
                </p:oleObj>
              </mc:Choice>
              <mc:Fallback>
                <p:oleObj name="Equation" r:id="rId4" imgW="5981400" imgH="2971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672" y="2324100"/>
                        <a:ext cx="5981700" cy="297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" name="내용 개체 틀 1"/>
          <p:cNvSpPr txBox="1">
            <a:spLocks/>
          </p:cNvSpPr>
          <p:nvPr/>
        </p:nvSpPr>
        <p:spPr>
          <a:xfrm>
            <a:off x="395536" y="5445224"/>
            <a:ext cx="8229600" cy="1080120"/>
          </a:xfrm>
          <a:prstGeom prst="rect">
            <a:avLst/>
          </a:prstGeom>
        </p:spPr>
        <p:txBody>
          <a:bodyPr/>
          <a:lstStyle/>
          <a:p>
            <a:pPr marL="342900" marR="0" lvl="0" indent="-342900" algn="just" defTabSz="914400" rtl="0" eaLnBrk="1" fontAlgn="auto" latinLnBrk="1" hangingPunct="1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Blip>
                <a:blip r:embed="rId3"/>
              </a:buBlip>
              <a:tabLst/>
              <a:defRPr/>
            </a:pPr>
            <a:r>
              <a:rPr lang="en-US" altLang="ko-KR" sz="2000" dirty="0" smtClean="0">
                <a:latin typeface="Times New Roman" pitchFamily="18" charset="0"/>
                <a:ea typeface="HY견고딕" pitchFamily="18" charset="-127"/>
                <a:cs typeface="Times New Roman" pitchFamily="18" charset="0"/>
              </a:rPr>
              <a:t>The complex values of the propagating wave are easily obtained by using the Fourier transform.</a:t>
            </a:r>
          </a:p>
        </p:txBody>
      </p:sp>
    </p:spTree>
    <p:extLst>
      <p:ext uri="{BB962C8B-B14F-4D97-AF65-F5344CB8AC3E}">
        <p14:creationId xmlns:p14="http://schemas.microsoft.com/office/powerpoint/2010/main" val="473529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395536" y="3453383"/>
            <a:ext cx="8352928" cy="98906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모서리가 둥근 직사각형 5"/>
          <p:cNvSpPr/>
          <p:nvPr/>
        </p:nvSpPr>
        <p:spPr>
          <a:xfrm>
            <a:off x="395536" y="1412776"/>
            <a:ext cx="8352928" cy="1440160"/>
          </a:xfrm>
          <a:prstGeom prst="roundRect">
            <a:avLst/>
          </a:prstGeom>
          <a:gradFill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1368152"/>
          </a:xfrm>
        </p:spPr>
        <p:txBody>
          <a:bodyPr/>
          <a:lstStyle/>
          <a:p>
            <a:pPr algn="just"/>
            <a:r>
              <a:rPr lang="en-US" altLang="ko-KR" sz="2400" dirty="0" smtClean="0"/>
              <a:t>Can we derive theoretical bounds on the performance of compressive imaging systems based on Fresnel wave propagation? </a:t>
            </a:r>
            <a:endParaRPr lang="en-US" altLang="ko-KR" sz="2400" dirty="0" smtClean="0"/>
          </a:p>
          <a:p>
            <a:pPr algn="just"/>
            <a:endParaRPr lang="en-US" altLang="ko-KR" dirty="0" smtClean="0"/>
          </a:p>
          <a:p>
            <a:pPr algn="just">
              <a:buNone/>
            </a:pPr>
            <a:endParaRPr lang="en-US" altLang="ko-KR" dirty="0" smtClean="0"/>
          </a:p>
          <a:p>
            <a:pPr algn="just"/>
            <a:r>
              <a:rPr lang="en-US" altLang="ko-KR" dirty="0" smtClean="0"/>
              <a:t>The authors presented theoretical bounds in terms of imaging sensor’s physical attributes, illumination wavelength, and working distance.</a:t>
            </a:r>
            <a:endParaRPr lang="en-US" altLang="ko-KR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 problem statement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5</a:t>
            </a:fld>
            <a:endParaRPr lang="ko-KR" altLang="en-US" dirty="0"/>
          </a:p>
        </p:txBody>
      </p:sp>
      <p:cxnSp>
        <p:nvCxnSpPr>
          <p:cNvPr id="10" name="직선 연결선 9"/>
          <p:cNvCxnSpPr/>
          <p:nvPr/>
        </p:nvCxnSpPr>
        <p:spPr>
          <a:xfrm>
            <a:off x="0" y="3284984"/>
            <a:ext cx="9144000" cy="0"/>
          </a:xfrm>
          <a:prstGeom prst="line">
            <a:avLst/>
          </a:prstGeom>
          <a:ln w="57150">
            <a:solidFill>
              <a:schemeClr val="accent2"/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3369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내용 개체 틀 1"/>
          <p:cNvSpPr txBox="1">
            <a:spLocks/>
          </p:cNvSpPr>
          <p:nvPr/>
        </p:nvSpPr>
        <p:spPr>
          <a:xfrm>
            <a:off x="395536" y="1289720"/>
            <a:ext cx="8229600" cy="3003376"/>
          </a:xfrm>
          <a:prstGeom prst="rect">
            <a:avLst/>
          </a:prstGeom>
        </p:spPr>
        <p:txBody>
          <a:bodyPr/>
          <a:lstStyle/>
          <a:p>
            <a:pPr marL="342900" marR="0" lvl="0" indent="-342900" algn="just" defTabSz="914400" rtl="0" eaLnBrk="1" fontAlgn="auto" latinLnBrk="1" hangingPunct="1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Blip>
                <a:blip r:embed="rId3"/>
              </a:buBlip>
              <a:tabLst/>
              <a:defRPr/>
            </a:pPr>
            <a:r>
              <a:rPr lang="en-US" altLang="ko-KR" sz="2000" dirty="0" smtClean="0">
                <a:latin typeface="Times New Roman" pitchFamily="18" charset="0"/>
                <a:ea typeface="HY견고딕" pitchFamily="18" charset="-127"/>
                <a:cs typeface="Times New Roman" pitchFamily="18" charset="0"/>
              </a:rPr>
              <a:t>Let </a:t>
            </a:r>
            <a:r>
              <a:rPr lang="en-US" altLang="ko-KR" sz="2000" i="1" dirty="0" smtClean="0">
                <a:latin typeface="Times New Roman" pitchFamily="18" charset="0"/>
                <a:ea typeface="HY견고딕" pitchFamily="18" charset="-127"/>
                <a:cs typeface="Times New Roman" pitchFamily="18" charset="0"/>
              </a:rPr>
              <a:t>n</a:t>
            </a:r>
            <a:r>
              <a:rPr lang="en-US" altLang="ko-KR" sz="2000" dirty="0" smtClean="0">
                <a:latin typeface="Times New Roman" pitchFamily="18" charset="0"/>
                <a:ea typeface="HY견고딕" pitchFamily="18" charset="-127"/>
                <a:cs typeface="Times New Roman" pitchFamily="18" charset="0"/>
              </a:rPr>
              <a:t> be the number of object and CCD pixels.</a:t>
            </a:r>
          </a:p>
          <a:p>
            <a:pPr marL="342900" lvl="0" indent="-342900" algn="just">
              <a:spcBef>
                <a:spcPts val="500"/>
              </a:spcBef>
              <a:spcAft>
                <a:spcPts val="500"/>
              </a:spcAft>
              <a:buBlip>
                <a:blip r:embed="rId3"/>
              </a:buBlip>
              <a:defRPr/>
            </a:pPr>
            <a:r>
              <a:rPr lang="en-US" altLang="ko-KR" sz="2000" dirty="0" smtClean="0">
                <a:latin typeface="Times New Roman" pitchFamily="18" charset="0"/>
                <a:ea typeface="HY견고딕" pitchFamily="18" charset="-127"/>
                <a:cs typeface="Times New Roman" pitchFamily="18" charset="0"/>
              </a:rPr>
              <a:t>Let </a:t>
            </a:r>
            <a:r>
              <a:rPr lang="el-GR" altLang="ko-KR" sz="2000" dirty="0" smtClean="0">
                <a:latin typeface="Times New Roman" pitchFamily="18" charset="0"/>
                <a:ea typeface="HY견고딕" pitchFamily="18" charset="-127"/>
                <a:cs typeface="Times New Roman" pitchFamily="18" charset="0"/>
              </a:rPr>
              <a:t>Δ</a:t>
            </a:r>
            <a:r>
              <a:rPr lang="en-US" altLang="ko-KR" sz="2000" i="1" dirty="0" err="1" smtClean="0">
                <a:latin typeface="Times New Roman" pitchFamily="18" charset="0"/>
                <a:ea typeface="HY견고딕" pitchFamily="18" charset="-127"/>
                <a:cs typeface="Times New Roman" pitchFamily="18" charset="0"/>
              </a:rPr>
              <a:t>x</a:t>
            </a:r>
            <a:r>
              <a:rPr lang="en-US" altLang="ko-KR" sz="2000" baseline="-25000" dirty="0" err="1" smtClean="0">
                <a:latin typeface="Times New Roman" pitchFamily="18" charset="0"/>
                <a:ea typeface="HY견고딕" pitchFamily="18" charset="-127"/>
                <a:cs typeface="Times New Roman" pitchFamily="18" charset="0"/>
              </a:rPr>
              <a:t>z</a:t>
            </a:r>
            <a:r>
              <a:rPr lang="en-US" altLang="ko-KR" sz="2000" dirty="0" smtClean="0">
                <a:latin typeface="Times New Roman" pitchFamily="18" charset="0"/>
                <a:ea typeface="HY견고딕" pitchFamily="18" charset="-127"/>
                <a:cs typeface="Times New Roman" pitchFamily="18" charset="0"/>
              </a:rPr>
              <a:t> be the object resolution element size, and </a:t>
            </a:r>
            <a:r>
              <a:rPr lang="el-GR" altLang="ko-KR" sz="2000" dirty="0">
                <a:latin typeface="Times New Roman" pitchFamily="18" charset="0"/>
                <a:ea typeface="HY견고딕" pitchFamily="18" charset="-127"/>
                <a:cs typeface="Times New Roman" pitchFamily="18" charset="0"/>
              </a:rPr>
              <a:t>Δ</a:t>
            </a:r>
            <a:r>
              <a:rPr lang="en-US" altLang="ko-KR" sz="2000" i="1" dirty="0" err="1">
                <a:latin typeface="Times New Roman" pitchFamily="18" charset="0"/>
                <a:ea typeface="HY견고딕" pitchFamily="18" charset="-127"/>
                <a:cs typeface="Times New Roman" pitchFamily="18" charset="0"/>
              </a:rPr>
              <a:t>x</a:t>
            </a:r>
            <a:r>
              <a:rPr lang="en-US" altLang="ko-KR" sz="2000" baseline="-25000" dirty="0" err="1">
                <a:latin typeface="Times New Roman" pitchFamily="18" charset="0"/>
                <a:ea typeface="HY견고딕" pitchFamily="18" charset="-127"/>
                <a:cs typeface="Times New Roman" pitchFamily="18" charset="0"/>
              </a:rPr>
              <a:t>z</a:t>
            </a:r>
            <a:r>
              <a:rPr lang="en-US" altLang="ko-KR" sz="2000" dirty="0">
                <a:latin typeface="Times New Roman" pitchFamily="18" charset="0"/>
                <a:ea typeface="HY견고딕" pitchFamily="18" charset="-127"/>
                <a:cs typeface="Times New Roman" pitchFamily="18" charset="0"/>
              </a:rPr>
              <a:t> </a:t>
            </a:r>
            <a:r>
              <a:rPr lang="en-US" altLang="ko-KR" sz="2000" dirty="0" smtClean="0">
                <a:latin typeface="Times New Roman" pitchFamily="18" charset="0"/>
                <a:ea typeface="HY견고딕" pitchFamily="18" charset="-127"/>
                <a:cs typeface="Times New Roman" pitchFamily="18" charset="0"/>
              </a:rPr>
              <a:t>be the output field’s pixel size.</a:t>
            </a:r>
          </a:p>
          <a:p>
            <a:pPr marL="342900" lvl="0" indent="-342900" algn="just">
              <a:spcBef>
                <a:spcPts val="500"/>
              </a:spcBef>
              <a:spcAft>
                <a:spcPts val="500"/>
              </a:spcAft>
              <a:buBlip>
                <a:blip r:embed="rId3"/>
              </a:buBlip>
              <a:defRPr/>
            </a:pPr>
            <a:r>
              <a:rPr lang="en-US" altLang="ko-KR" sz="2000" dirty="0" smtClean="0">
                <a:latin typeface="Times New Roman" pitchFamily="18" charset="0"/>
                <a:ea typeface="HY견고딕" pitchFamily="18" charset="-127"/>
                <a:cs typeface="Times New Roman" pitchFamily="18" charset="0"/>
              </a:rPr>
              <a:t>If the distance z obeys </a:t>
            </a:r>
          </a:p>
          <a:p>
            <a:pPr marL="342900" lvl="0" indent="-342900" algn="just">
              <a:spcBef>
                <a:spcPts val="500"/>
              </a:spcBef>
              <a:spcAft>
                <a:spcPts val="500"/>
              </a:spcAft>
              <a:buBlip>
                <a:blip r:embed="rId3"/>
              </a:buBlip>
              <a:defRPr/>
            </a:pPr>
            <a:endParaRPr lang="en-US" altLang="ko-KR" sz="2000" dirty="0" smtClean="0">
              <a:latin typeface="Times New Roman" pitchFamily="18" charset="0"/>
              <a:ea typeface="HY견고딕" pitchFamily="18" charset="-127"/>
              <a:cs typeface="Times New Roman" pitchFamily="18" charset="0"/>
            </a:endParaRPr>
          </a:p>
          <a:p>
            <a:pPr lvl="0" algn="just">
              <a:spcBef>
                <a:spcPts val="500"/>
              </a:spcBef>
              <a:spcAft>
                <a:spcPts val="500"/>
              </a:spcAft>
              <a:defRPr/>
            </a:pPr>
            <a:r>
              <a:rPr lang="en-US" altLang="ko-KR" sz="2000" dirty="0" smtClean="0">
                <a:latin typeface="Times New Roman" pitchFamily="18" charset="0"/>
                <a:ea typeface="HY견고딕" pitchFamily="18" charset="-127"/>
                <a:cs typeface="Times New Roman" pitchFamily="18" charset="0"/>
              </a:rPr>
              <a:t>     then we say that the distance z belongs to far-field regime. </a:t>
            </a:r>
          </a:p>
          <a:p>
            <a:pPr marL="342900" indent="-342900" algn="just">
              <a:spcBef>
                <a:spcPts val="500"/>
              </a:spcBef>
              <a:spcAft>
                <a:spcPts val="500"/>
              </a:spcAft>
              <a:buBlip>
                <a:blip r:embed="rId3"/>
              </a:buBlip>
              <a:defRPr/>
            </a:pPr>
            <a:r>
              <a:rPr lang="en-US" altLang="ko-KR" sz="2000" dirty="0" smtClean="0">
                <a:latin typeface="Times New Roman" pitchFamily="18" charset="0"/>
                <a:ea typeface="HY견고딕" pitchFamily="18" charset="-127"/>
                <a:cs typeface="Times New Roman" pitchFamily="18" charset="0"/>
              </a:rPr>
              <a:t>Otherwise</a:t>
            </a:r>
            <a:r>
              <a:rPr lang="en-US" altLang="ko-KR" sz="2000" dirty="0">
                <a:latin typeface="Times New Roman" pitchFamily="18" charset="0"/>
                <a:ea typeface="HY견고딕" pitchFamily="18" charset="-127"/>
                <a:cs typeface="Times New Roman" pitchFamily="18" charset="0"/>
              </a:rPr>
              <a:t>, the distance z  belongs to </a:t>
            </a:r>
            <a:r>
              <a:rPr lang="en-US" altLang="ko-KR" sz="2000" dirty="0" smtClean="0">
                <a:latin typeface="Times New Roman" pitchFamily="18" charset="0"/>
                <a:ea typeface="HY견고딕" pitchFamily="18" charset="-127"/>
                <a:cs typeface="Times New Roman" pitchFamily="18" charset="0"/>
              </a:rPr>
              <a:t>near-field </a:t>
            </a:r>
            <a:r>
              <a:rPr lang="en-US" altLang="ko-KR" sz="2000" dirty="0">
                <a:latin typeface="Times New Roman" pitchFamily="18" charset="0"/>
                <a:ea typeface="HY견고딕" pitchFamily="18" charset="-127"/>
                <a:cs typeface="Times New Roman" pitchFamily="18" charset="0"/>
              </a:rPr>
              <a:t>regime. </a:t>
            </a:r>
          </a:p>
          <a:p>
            <a:pPr marL="342900" lvl="0" indent="-342900" algn="just">
              <a:spcBef>
                <a:spcPts val="500"/>
              </a:spcBef>
              <a:spcAft>
                <a:spcPts val="500"/>
              </a:spcAft>
              <a:buBlip>
                <a:blip r:embed="rId3"/>
              </a:buBlip>
              <a:defRPr/>
            </a:pPr>
            <a:endParaRPr lang="en-US" altLang="ko-KR" sz="2000" dirty="0" smtClean="0">
              <a:latin typeface="Times New Roman" pitchFamily="18" charset="0"/>
              <a:ea typeface="HY견고딕" pitchFamily="18" charset="-127"/>
              <a:cs typeface="Times New Roman" pitchFamily="18" charset="0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The definition of far-field and near-field regimes</a:t>
            </a:r>
            <a:endParaRPr lang="ko-KR" altLang="en-US" i="1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4"/>
          </p:nvPr>
        </p:nvSpPr>
        <p:spPr>
          <a:xfrm>
            <a:off x="8195845" y="6577027"/>
            <a:ext cx="496241" cy="365125"/>
          </a:xfrm>
        </p:spPr>
        <p:txBody>
          <a:bodyPr/>
          <a:lstStyle/>
          <a:p>
            <a:fld id="{4BEDD84E-25D4-4983-8AA1-2863C96F08D9}" type="slidenum">
              <a:rPr lang="ko-KR" altLang="en-US" smtClean="0"/>
              <a:pPr/>
              <a:t>6</a:t>
            </a:fld>
            <a:endParaRPr lang="ko-KR" altLang="en-US" dirty="0"/>
          </a:p>
        </p:txBody>
      </p:sp>
      <p:graphicFrame>
        <p:nvGraphicFramePr>
          <p:cNvPr id="2" name="개체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7299735"/>
              </p:ext>
            </p:extLst>
          </p:nvPr>
        </p:nvGraphicFramePr>
        <p:xfrm>
          <a:off x="3491880" y="2852936"/>
          <a:ext cx="12319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00" name="Equation" r:id="rId4" imgW="1231560" imgH="355320" progId="Equation.DSMT4">
                  <p:embed/>
                </p:oleObj>
              </mc:Choice>
              <mc:Fallback>
                <p:oleObj name="Equation" r:id="rId4" imgW="1231560" imgH="355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491880" y="2852936"/>
                        <a:ext cx="1231900" cy="355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직사각형 11"/>
          <p:cNvSpPr/>
          <p:nvPr/>
        </p:nvSpPr>
        <p:spPr>
          <a:xfrm>
            <a:off x="4624958" y="4715619"/>
            <a:ext cx="73913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내용 개체 틀 1"/>
          <p:cNvSpPr txBox="1">
            <a:spLocks/>
          </p:cNvSpPr>
          <p:nvPr/>
        </p:nvSpPr>
        <p:spPr>
          <a:xfrm>
            <a:off x="395536" y="4149080"/>
            <a:ext cx="8229600" cy="576064"/>
          </a:xfrm>
          <a:prstGeom prst="rect">
            <a:avLst/>
          </a:prstGeom>
        </p:spPr>
        <p:txBody>
          <a:bodyPr/>
          <a:lstStyle/>
          <a:p>
            <a:pPr marL="342900" lvl="0" indent="-342900" algn="just">
              <a:spcBef>
                <a:spcPts val="500"/>
              </a:spcBef>
              <a:spcAft>
                <a:spcPts val="500"/>
              </a:spcAft>
              <a:buBlip>
                <a:blip r:embed="rId3"/>
              </a:buBlip>
              <a:defRPr/>
            </a:pPr>
            <a:r>
              <a:rPr lang="en-US" altLang="ko-KR" sz="2000" noProof="0" dirty="0" smtClean="0">
                <a:latin typeface="Times New Roman" pitchFamily="18" charset="0"/>
                <a:ea typeface="HY견고딕" pitchFamily="18" charset="-127"/>
                <a:cs typeface="Times New Roman" pitchFamily="18" charset="0"/>
              </a:rPr>
              <a:t>Also, there is the relation between the input and output pixel sizes should be </a:t>
            </a:r>
            <a:endParaRPr lang="en-US" altLang="ko-KR" sz="2000" noProof="0" dirty="0" smtClean="0">
              <a:latin typeface="Times New Roman" pitchFamily="18" charset="0"/>
              <a:ea typeface="HY견고딕" pitchFamily="18" charset="-127"/>
              <a:cs typeface="Times New Roman" pitchFamily="18" charset="0"/>
            </a:endParaRPr>
          </a:p>
        </p:txBody>
      </p:sp>
      <p:graphicFrame>
        <p:nvGraphicFramePr>
          <p:cNvPr id="17" name="개체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7912540"/>
              </p:ext>
            </p:extLst>
          </p:nvPr>
        </p:nvGraphicFramePr>
        <p:xfrm>
          <a:off x="3636888" y="4692030"/>
          <a:ext cx="17272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01" name="Equation" r:id="rId6" imgW="1726920" imgH="380880" progId="Equation.DSMT4">
                  <p:embed/>
                </p:oleObj>
              </mc:Choice>
              <mc:Fallback>
                <p:oleObj name="Equation" r:id="rId6" imgW="1726920" imgH="380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6888" y="4692030"/>
                        <a:ext cx="172720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5580112" y="4532927"/>
            <a:ext cx="3168352" cy="120032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altLang="ko-KR" dirty="0" smtClean="0">
                <a:latin typeface="Times New Roman" pitchFamily="18" charset="0"/>
                <a:cs typeface="Times New Roman" pitchFamily="18" charset="0"/>
              </a:rPr>
              <a:t>The term can be considered as the length of an input object</a:t>
            </a:r>
          </a:p>
          <a:p>
            <a:pPr algn="just"/>
            <a:r>
              <a:rPr lang="en-US" altLang="ko-KR" dirty="0" smtClean="0">
                <a:latin typeface="Times New Roman" pitchFamily="18" charset="0"/>
                <a:cs typeface="Times New Roman" pitchFamily="18" charset="0"/>
              </a:rPr>
              <a:t>(Here, we only consider the one dimensional case.)</a:t>
            </a:r>
            <a:endParaRPr lang="ko-KR" alt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9" name="직선 화살표 연결선 18"/>
          <p:cNvCxnSpPr>
            <a:endCxn id="12" idx="3"/>
          </p:cNvCxnSpPr>
          <p:nvPr/>
        </p:nvCxnSpPr>
        <p:spPr>
          <a:xfrm flipH="1">
            <a:off x="5364088" y="4895639"/>
            <a:ext cx="216024" cy="0"/>
          </a:xfrm>
          <a:prstGeom prst="straightConnector1">
            <a:avLst/>
          </a:prstGeom>
          <a:ln w="9525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1737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The Fresnel transform for the far field </a:t>
            </a:r>
            <a:r>
              <a:rPr lang="en-US" altLang="ko-KR" dirty="0"/>
              <a:t>regime</a:t>
            </a:r>
            <a:r>
              <a:rPr lang="en-US" altLang="ko-KR" dirty="0" smtClean="0"/>
              <a:t> – 1 </a:t>
            </a:r>
            <a:endParaRPr lang="ko-KR" altLang="en-US" i="1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4"/>
          </p:nvPr>
        </p:nvSpPr>
        <p:spPr>
          <a:xfrm>
            <a:off x="8195845" y="4587816"/>
            <a:ext cx="496241" cy="365125"/>
          </a:xfrm>
        </p:spPr>
        <p:txBody>
          <a:bodyPr/>
          <a:lstStyle/>
          <a:p>
            <a:fld id="{4BEDD84E-25D4-4983-8AA1-2863C96F08D9}" type="slidenum">
              <a:rPr lang="ko-KR" altLang="en-US" smtClean="0"/>
              <a:pPr/>
              <a:t>7</a:t>
            </a:fld>
            <a:endParaRPr lang="ko-KR" altLang="en-US" dirty="0"/>
          </a:p>
        </p:txBody>
      </p:sp>
      <p:graphicFrame>
        <p:nvGraphicFramePr>
          <p:cNvPr id="9" name="개체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720147"/>
              </p:ext>
            </p:extLst>
          </p:nvPr>
        </p:nvGraphicFramePr>
        <p:xfrm>
          <a:off x="1463675" y="1772816"/>
          <a:ext cx="65024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73" name="Equation" r:id="rId3" imgW="6502320" imgH="736560" progId="Equation.DSMT4">
                  <p:embed/>
                </p:oleObj>
              </mc:Choice>
              <mc:Fallback>
                <p:oleObj name="Equation" r:id="rId3" imgW="6502320" imgH="736560" progId="Equation.DSMT4">
                  <p:embed/>
                  <p:pic>
                    <p:nvPicPr>
                      <p:cNvPr id="0" name="개체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3675" y="1772816"/>
                        <a:ext cx="6502400" cy="73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내용 개체 틀 1"/>
          <p:cNvSpPr txBox="1">
            <a:spLocks/>
          </p:cNvSpPr>
          <p:nvPr/>
        </p:nvSpPr>
        <p:spPr>
          <a:xfrm>
            <a:off x="395536" y="1196752"/>
            <a:ext cx="8229600" cy="576064"/>
          </a:xfrm>
          <a:prstGeom prst="rect">
            <a:avLst/>
          </a:prstGeom>
        </p:spPr>
        <p:txBody>
          <a:bodyPr/>
          <a:lstStyle/>
          <a:p>
            <a:pPr marL="342900" marR="0" lvl="0" indent="-342900" algn="just" defTabSz="914400" rtl="0" eaLnBrk="1" fontAlgn="auto" latinLnBrk="1" hangingPunct="1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Blip>
                <a:blip r:embed="rId5"/>
              </a:buBlip>
              <a:tabLst/>
              <a:defRPr/>
            </a:pPr>
            <a:r>
              <a:rPr lang="en-US" altLang="ko-KR" sz="2000" dirty="0" smtClean="0">
                <a:latin typeface="Times New Roman" pitchFamily="18" charset="0"/>
                <a:ea typeface="HY견고딕" pitchFamily="18" charset="-127"/>
                <a:cs typeface="Times New Roman" pitchFamily="18" charset="0"/>
              </a:rPr>
              <a:t>For the far-field regime, the Fresnel transform is given as</a:t>
            </a:r>
          </a:p>
        </p:txBody>
      </p:sp>
      <p:sp>
        <p:nvSpPr>
          <p:cNvPr id="23" name="직사각형 22"/>
          <p:cNvSpPr/>
          <p:nvPr/>
        </p:nvSpPr>
        <p:spPr>
          <a:xfrm>
            <a:off x="737591" y="3387056"/>
            <a:ext cx="7806333" cy="25622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" name="내용 개체 틀 1"/>
          <p:cNvSpPr txBox="1">
            <a:spLocks/>
          </p:cNvSpPr>
          <p:nvPr/>
        </p:nvSpPr>
        <p:spPr>
          <a:xfrm>
            <a:off x="395536" y="2612877"/>
            <a:ext cx="8229600" cy="1347192"/>
          </a:xfrm>
          <a:prstGeom prst="rect">
            <a:avLst/>
          </a:prstGeom>
        </p:spPr>
        <p:txBody>
          <a:bodyPr/>
          <a:lstStyle/>
          <a:p>
            <a:pPr marL="342900" marR="0" lvl="0" indent="-342900" algn="just" defTabSz="914400" rtl="0" eaLnBrk="1" fontAlgn="auto" latinLnBrk="1" hangingPunct="1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Blip>
                <a:blip r:embed="rId5"/>
              </a:buBlip>
              <a:tabLst/>
              <a:defRPr/>
            </a:pPr>
            <a:r>
              <a:rPr lang="en-US" altLang="ko-KR" sz="2000" dirty="0" smtClean="0">
                <a:latin typeface="Times New Roman" pitchFamily="18" charset="0"/>
                <a:ea typeface="HY견고딕" pitchFamily="18" charset="-127"/>
                <a:cs typeface="Times New Roman" pitchFamily="18" charset="0"/>
              </a:rPr>
              <a:t>To comply with standard CS formulations, the Fresnel transform is represented in a vector-matrix form:</a:t>
            </a:r>
            <a:endParaRPr lang="en-US" altLang="ko-KR" sz="2000" noProof="0" dirty="0" smtClean="0">
              <a:latin typeface="Times New Roman" pitchFamily="18" charset="0"/>
              <a:ea typeface="HY견고딕" pitchFamily="18" charset="-127"/>
              <a:cs typeface="Times New Roman" pitchFamily="18" charset="0"/>
            </a:endParaRPr>
          </a:p>
        </p:txBody>
      </p:sp>
      <p:sp>
        <p:nvSpPr>
          <p:cNvPr id="25" name="내용 개체 틀 1"/>
          <p:cNvSpPr txBox="1">
            <a:spLocks/>
          </p:cNvSpPr>
          <p:nvPr/>
        </p:nvSpPr>
        <p:spPr>
          <a:xfrm>
            <a:off x="395536" y="2519909"/>
            <a:ext cx="8229600" cy="576064"/>
          </a:xfrm>
          <a:prstGeom prst="rect">
            <a:avLst/>
          </a:prstGeom>
        </p:spPr>
        <p:txBody>
          <a:bodyPr/>
          <a:lstStyle/>
          <a:p>
            <a:pPr marL="342900" lvl="0" indent="-342900" algn="just">
              <a:spcBef>
                <a:spcPts val="500"/>
              </a:spcBef>
              <a:spcAft>
                <a:spcPts val="500"/>
              </a:spcAft>
              <a:buBlip>
                <a:blip r:embed="rId5"/>
              </a:buBlip>
              <a:defRPr/>
            </a:pPr>
            <a:endParaRPr lang="en-US" altLang="ko-KR" sz="2000" noProof="0" dirty="0" smtClean="0">
              <a:latin typeface="Times New Roman" pitchFamily="18" charset="0"/>
              <a:ea typeface="HY견고딕" pitchFamily="18" charset="-127"/>
              <a:cs typeface="Times New Roman" pitchFamily="18" charset="0"/>
            </a:endParaRPr>
          </a:p>
        </p:txBody>
      </p:sp>
      <p:graphicFrame>
        <p:nvGraphicFramePr>
          <p:cNvPr id="26" name="개체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1339743"/>
              </p:ext>
            </p:extLst>
          </p:nvPr>
        </p:nvGraphicFramePr>
        <p:xfrm>
          <a:off x="3113088" y="3434681"/>
          <a:ext cx="27940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74" name="Equation" r:id="rId6" imgW="2793960" imgH="393480" progId="Equation.DSMT4">
                  <p:embed/>
                </p:oleObj>
              </mc:Choice>
              <mc:Fallback>
                <p:oleObj name="Equation" r:id="rId6" imgW="279396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13088" y="3434681"/>
                        <a:ext cx="27940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개체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1417806"/>
              </p:ext>
            </p:extLst>
          </p:nvPr>
        </p:nvGraphicFramePr>
        <p:xfrm>
          <a:off x="781050" y="3888061"/>
          <a:ext cx="76581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75" name="Equation" r:id="rId8" imgW="7657920" imgH="736560" progId="Equation.DSMT4">
                  <p:embed/>
                </p:oleObj>
              </mc:Choice>
              <mc:Fallback>
                <p:oleObj name="Equation" r:id="rId8" imgW="7657920" imgH="736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1050" y="3888061"/>
                        <a:ext cx="7658100" cy="73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개체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3700759"/>
              </p:ext>
            </p:extLst>
          </p:nvPr>
        </p:nvGraphicFramePr>
        <p:xfrm>
          <a:off x="769938" y="4753248"/>
          <a:ext cx="76708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76" name="Equation" r:id="rId10" imgW="7670520" imgH="736560" progId="Equation.DSMT4">
                  <p:embed/>
                </p:oleObj>
              </mc:Choice>
              <mc:Fallback>
                <p:oleObj name="Equation" r:id="rId10" imgW="7670520" imgH="736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9938" y="4753248"/>
                        <a:ext cx="7670800" cy="73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개체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1168770"/>
              </p:ext>
            </p:extLst>
          </p:nvPr>
        </p:nvGraphicFramePr>
        <p:xfrm>
          <a:off x="808360" y="5616253"/>
          <a:ext cx="3403600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77" name="Equation" r:id="rId12" imgW="3403440" imgH="253800" progId="Equation.DSMT4">
                  <p:embed/>
                </p:oleObj>
              </mc:Choice>
              <mc:Fallback>
                <p:oleObj name="Equation" r:id="rId12" imgW="340344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8360" y="5616253"/>
                        <a:ext cx="3403600" cy="25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슬라이드 번호 개체 틀 3"/>
          <p:cNvSpPr txBox="1">
            <a:spLocks/>
          </p:cNvSpPr>
          <p:nvPr/>
        </p:nvSpPr>
        <p:spPr>
          <a:xfrm>
            <a:off x="8195845" y="6577027"/>
            <a:ext cx="496241" cy="365125"/>
          </a:xfrm>
          <a:prstGeom prst="rect">
            <a:avLst/>
          </a:prstGeom>
        </p:spPr>
        <p:txBody>
          <a:bodyPr/>
          <a:lstStyle>
            <a:defPPr>
              <a:defRPr lang="ko-KR"/>
            </a:defPPr>
            <a:lvl1pPr marL="0" algn="l" defTabSz="914400" rtl="0" eaLnBrk="1" latinLnBrk="1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BEDD84E-25D4-4983-8AA1-2863C96F08D9}" type="slidenum">
              <a:rPr lang="ko-KR" altLang="en-US" smtClean="0"/>
              <a:pPr/>
              <a:t>7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28768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내용 개체 틀 1"/>
          <p:cNvSpPr txBox="1">
            <a:spLocks/>
          </p:cNvSpPr>
          <p:nvPr/>
        </p:nvSpPr>
        <p:spPr>
          <a:xfrm>
            <a:off x="395536" y="1598712"/>
            <a:ext cx="8229600" cy="1779240"/>
          </a:xfrm>
          <a:prstGeom prst="rect">
            <a:avLst/>
          </a:prstGeom>
        </p:spPr>
        <p:txBody>
          <a:bodyPr/>
          <a:lstStyle/>
          <a:p>
            <a:pPr marL="342900" marR="0" lvl="0" indent="-342900" algn="just" defTabSz="914400" rtl="0" eaLnBrk="1" fontAlgn="auto" latinLnBrk="1" hangingPunct="1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Blip>
                <a:blip r:embed="rId3"/>
              </a:buBlip>
              <a:tabLst/>
              <a:defRPr/>
            </a:pPr>
            <a:r>
              <a:rPr lang="en-US" altLang="ko-KR" sz="2000" dirty="0" smtClean="0">
                <a:latin typeface="Times New Roman" pitchFamily="18" charset="0"/>
                <a:ea typeface="HY견고딕" pitchFamily="18" charset="-127"/>
                <a:cs typeface="Times New Roman" pitchFamily="18" charset="0"/>
              </a:rPr>
              <a:t>Since the matrix </a:t>
            </a:r>
            <a:r>
              <a:rPr lang="el-GR" altLang="ko-KR" sz="2000" dirty="0" smtClean="0">
                <a:latin typeface="Times New Roman" pitchFamily="18" charset="0"/>
                <a:ea typeface="HY견고딕" pitchFamily="18" charset="-127"/>
                <a:cs typeface="Times New Roman" pitchFamily="18" charset="0"/>
              </a:rPr>
              <a:t>Φ</a:t>
            </a:r>
            <a:r>
              <a:rPr lang="en-US" altLang="ko-KR" sz="2000" baseline="30000" dirty="0" smtClean="0">
                <a:latin typeface="Times New Roman" pitchFamily="18" charset="0"/>
                <a:ea typeface="HY견고딕" pitchFamily="18" charset="-127"/>
                <a:cs typeface="Times New Roman" pitchFamily="18" charset="0"/>
              </a:rPr>
              <a:t>FF</a:t>
            </a:r>
            <a:r>
              <a:rPr lang="en-US" altLang="ko-KR" sz="2000" dirty="0">
                <a:latin typeface="Times New Roman" pitchFamily="18" charset="0"/>
                <a:ea typeface="HY견고딕" pitchFamily="18" charset="-127"/>
                <a:cs typeface="Times New Roman" pitchFamily="18" charset="0"/>
              </a:rPr>
              <a:t> </a:t>
            </a:r>
            <a:r>
              <a:rPr lang="en-US" altLang="ko-KR" sz="2000" dirty="0" smtClean="0">
                <a:latin typeface="Times New Roman" pitchFamily="18" charset="0"/>
                <a:ea typeface="HY견고딕" pitchFamily="18" charset="-127"/>
                <a:cs typeface="Times New Roman" pitchFamily="18" charset="0"/>
              </a:rPr>
              <a:t>is the Fourier transform matrix and remaining matrices are phase matrices, the mutual coherence for the far-field case is one. </a:t>
            </a:r>
          </a:p>
          <a:p>
            <a:pPr marL="342900" marR="0" lvl="0" indent="-342900" algn="just" defTabSz="914400" rtl="0" eaLnBrk="1" fontAlgn="auto" latinLnBrk="1" hangingPunct="1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Blip>
                <a:blip r:embed="rId3"/>
              </a:buBlip>
              <a:tabLst/>
              <a:defRPr/>
            </a:pPr>
            <a:r>
              <a:rPr lang="en-US" altLang="ko-KR" sz="2000" dirty="0" smtClean="0">
                <a:latin typeface="Times New Roman" pitchFamily="18" charset="0"/>
                <a:ea typeface="HY견고딕" pitchFamily="18" charset="-127"/>
                <a:cs typeface="Times New Roman" pitchFamily="18" charset="0"/>
              </a:rPr>
              <a:t>Thus, the number of measurements are represented by </a:t>
            </a:r>
          </a:p>
          <a:p>
            <a:pPr marR="0" lvl="0" algn="just" defTabSz="914400" rtl="0" eaLnBrk="1" fontAlgn="auto" latinLnBrk="1" hangingPunct="1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Tx/>
              <a:buSzTx/>
              <a:tabLst/>
              <a:defRPr/>
            </a:pPr>
            <a:endParaRPr lang="en-US" altLang="ko-KR" sz="2000" noProof="0" dirty="0" smtClean="0">
              <a:latin typeface="Times New Roman" pitchFamily="18" charset="0"/>
              <a:ea typeface="HY견고딕" pitchFamily="18" charset="-127"/>
              <a:cs typeface="Times New Roman" pitchFamily="18" charset="0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The Fresnel transform for the far field </a:t>
            </a:r>
            <a:r>
              <a:rPr lang="en-US" altLang="ko-KR" dirty="0"/>
              <a:t>regime</a:t>
            </a:r>
            <a:r>
              <a:rPr lang="en-US" altLang="ko-KR" dirty="0" smtClean="0"/>
              <a:t> – 2</a:t>
            </a:r>
            <a:endParaRPr lang="ko-KR" altLang="en-US" i="1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4"/>
          </p:nvPr>
        </p:nvSpPr>
        <p:spPr>
          <a:xfrm>
            <a:off x="8195845" y="6577027"/>
            <a:ext cx="496241" cy="365125"/>
          </a:xfrm>
        </p:spPr>
        <p:txBody>
          <a:bodyPr/>
          <a:lstStyle/>
          <a:p>
            <a:fld id="{4BEDD84E-25D4-4983-8AA1-2863C96F08D9}" type="slidenum">
              <a:rPr lang="ko-KR" altLang="en-US" smtClean="0"/>
              <a:pPr/>
              <a:t>8</a:t>
            </a:fld>
            <a:endParaRPr lang="ko-KR" altLang="en-US" dirty="0"/>
          </a:p>
        </p:txBody>
      </p:sp>
      <p:graphicFrame>
        <p:nvGraphicFramePr>
          <p:cNvPr id="5" name="개체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5224908"/>
              </p:ext>
            </p:extLst>
          </p:nvPr>
        </p:nvGraphicFramePr>
        <p:xfrm>
          <a:off x="3946525" y="3140968"/>
          <a:ext cx="12573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90" name="Equation" r:id="rId4" imgW="1257120" imgH="304560" progId="Equation.DSMT4">
                  <p:embed/>
                </p:oleObj>
              </mc:Choice>
              <mc:Fallback>
                <p:oleObj name="Equation" r:id="rId4" imgW="1257120" imgH="304560" progId="Equation.DSMT4">
                  <p:embed/>
                  <p:pic>
                    <p:nvPicPr>
                      <p:cNvPr id="0" name="개체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46525" y="3140968"/>
                        <a:ext cx="1257300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내용 개체 틀 1"/>
          <p:cNvSpPr txBox="1">
            <a:spLocks/>
          </p:cNvSpPr>
          <p:nvPr/>
        </p:nvSpPr>
        <p:spPr>
          <a:xfrm>
            <a:off x="395536" y="3678808"/>
            <a:ext cx="8229600" cy="1118344"/>
          </a:xfrm>
          <a:prstGeom prst="rect">
            <a:avLst/>
          </a:prstGeom>
        </p:spPr>
        <p:txBody>
          <a:bodyPr/>
          <a:lstStyle/>
          <a:p>
            <a:pPr marL="342900" marR="0" lvl="0" indent="-342900" algn="just" defTabSz="914400" rtl="0" eaLnBrk="1" fontAlgn="auto" latinLnBrk="1" hangingPunct="1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Blip>
                <a:blip r:embed="rId3"/>
              </a:buBlip>
              <a:tabLst/>
              <a:defRPr/>
            </a:pPr>
            <a:r>
              <a:rPr lang="en-US" altLang="ko-KR" sz="2000" dirty="0" smtClean="0">
                <a:latin typeface="Times New Roman" pitchFamily="18" charset="0"/>
                <a:ea typeface="HY견고딕" pitchFamily="18" charset="-127"/>
                <a:cs typeface="Times New Roman" pitchFamily="18" charset="0"/>
              </a:rPr>
              <a:t>This results means that the distance </a:t>
            </a:r>
            <a:r>
              <a:rPr lang="en-US" altLang="ko-KR" sz="2000" i="1" dirty="0" smtClean="0">
                <a:latin typeface="Times New Roman" pitchFamily="18" charset="0"/>
                <a:ea typeface="HY견고딕" pitchFamily="18" charset="-127"/>
                <a:cs typeface="Times New Roman" pitchFamily="18" charset="0"/>
              </a:rPr>
              <a:t>has no effect</a:t>
            </a:r>
            <a:r>
              <a:rPr lang="en-US" altLang="ko-KR" sz="2000" dirty="0" smtClean="0">
                <a:latin typeface="Times New Roman" pitchFamily="18" charset="0"/>
                <a:ea typeface="HY견고딕" pitchFamily="18" charset="-127"/>
                <a:cs typeface="Times New Roman" pitchFamily="18" charset="0"/>
              </a:rPr>
              <a:t> on the sparse signal reconstruction guaranties, and </a:t>
            </a:r>
            <a:r>
              <a:rPr lang="en-US" altLang="ko-KR" sz="2000" i="1" dirty="0" smtClean="0">
                <a:latin typeface="Times New Roman" pitchFamily="18" charset="0"/>
                <a:ea typeface="HY견고딕" pitchFamily="18" charset="-127"/>
                <a:cs typeface="Times New Roman" pitchFamily="18" charset="0"/>
              </a:rPr>
              <a:t>it behaves exactly as compressive Fourier</a:t>
            </a:r>
            <a:r>
              <a:rPr lang="en-US" altLang="ko-KR" sz="2000" dirty="0" smtClean="0">
                <a:latin typeface="Times New Roman" pitchFamily="18" charset="0"/>
                <a:ea typeface="HY견고딕" pitchFamily="18" charset="-127"/>
                <a:cs typeface="Times New Roman" pitchFamily="18" charset="0"/>
              </a:rPr>
              <a:t> sensing. </a:t>
            </a:r>
          </a:p>
          <a:p>
            <a:pPr marR="0" lvl="0" algn="just" defTabSz="914400" rtl="0" eaLnBrk="1" fontAlgn="auto" latinLnBrk="1" hangingPunct="1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Tx/>
              <a:buSzTx/>
              <a:tabLst/>
              <a:defRPr/>
            </a:pPr>
            <a:endParaRPr lang="en-US" altLang="ko-KR" sz="2000" noProof="0" dirty="0" smtClean="0">
              <a:latin typeface="Times New Roman" pitchFamily="18" charset="0"/>
              <a:ea typeface="HY견고딕" pitchFamily="18" charset="-127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3497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내용 개체 틀 1"/>
          <p:cNvSpPr txBox="1">
            <a:spLocks/>
          </p:cNvSpPr>
          <p:nvPr/>
        </p:nvSpPr>
        <p:spPr>
          <a:xfrm>
            <a:off x="395536" y="908720"/>
            <a:ext cx="8229600" cy="411088"/>
          </a:xfrm>
          <a:prstGeom prst="rect">
            <a:avLst/>
          </a:prstGeom>
        </p:spPr>
        <p:txBody>
          <a:bodyPr/>
          <a:lstStyle/>
          <a:p>
            <a:pPr marL="342900" marR="0" lvl="0" indent="-342900" algn="just" defTabSz="914400" rtl="0" eaLnBrk="1" fontAlgn="auto" latinLnBrk="1" hangingPunct="1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Blip>
                <a:blip r:embed="rId3"/>
              </a:buBlip>
              <a:tabLst/>
              <a:defRPr/>
            </a:pPr>
            <a:r>
              <a:rPr lang="en-US" altLang="ko-KR" sz="2000" dirty="0" smtClean="0">
                <a:latin typeface="Times New Roman" pitchFamily="18" charset="0"/>
                <a:ea typeface="HY견고딕" pitchFamily="18" charset="-127"/>
                <a:cs typeface="Times New Roman" pitchFamily="18" charset="0"/>
              </a:rPr>
              <a:t>For the near field regime, the Fresnel transform is represented in a vector-matrix form:</a:t>
            </a:r>
            <a:endParaRPr lang="en-US" altLang="ko-KR" sz="2000" noProof="0" dirty="0" smtClean="0">
              <a:latin typeface="Times New Roman" pitchFamily="18" charset="0"/>
              <a:ea typeface="HY견고딕" pitchFamily="18" charset="-127"/>
              <a:cs typeface="Times New Roman" pitchFamily="18" charset="0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The Fresnel transform for the near field regime</a:t>
            </a:r>
            <a:endParaRPr lang="ko-KR" altLang="en-US" i="1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4"/>
          </p:nvPr>
        </p:nvSpPr>
        <p:spPr>
          <a:xfrm>
            <a:off x="8195845" y="6577027"/>
            <a:ext cx="496241" cy="365125"/>
          </a:xfrm>
        </p:spPr>
        <p:txBody>
          <a:bodyPr/>
          <a:lstStyle/>
          <a:p>
            <a:fld id="{4BEDD84E-25D4-4983-8AA1-2863C96F08D9}" type="slidenum">
              <a:rPr lang="ko-KR" altLang="en-US" smtClean="0"/>
              <a:pPr/>
              <a:t>9</a:t>
            </a:fld>
            <a:endParaRPr lang="ko-KR" altLang="en-US" dirty="0"/>
          </a:p>
        </p:txBody>
      </p:sp>
      <p:sp>
        <p:nvSpPr>
          <p:cNvPr id="18" name="내용 개체 틀 1"/>
          <p:cNvSpPr txBox="1">
            <a:spLocks/>
          </p:cNvSpPr>
          <p:nvPr/>
        </p:nvSpPr>
        <p:spPr>
          <a:xfrm>
            <a:off x="395536" y="3212976"/>
            <a:ext cx="8229600" cy="2448272"/>
          </a:xfrm>
          <a:prstGeom prst="rect">
            <a:avLst/>
          </a:prstGeom>
        </p:spPr>
        <p:txBody>
          <a:bodyPr/>
          <a:lstStyle/>
          <a:p>
            <a:pPr marL="342900" lvl="0" indent="-342900" algn="just">
              <a:spcBef>
                <a:spcPts val="500"/>
              </a:spcBef>
              <a:spcAft>
                <a:spcPts val="500"/>
              </a:spcAft>
              <a:buBlip>
                <a:blip r:embed="rId3"/>
              </a:buBlip>
              <a:defRPr/>
            </a:pPr>
            <a:r>
              <a:rPr lang="en-US" altLang="ko-KR" sz="2000" dirty="0" smtClean="0">
                <a:latin typeface="Times New Roman" pitchFamily="18" charset="0"/>
                <a:ea typeface="HY견고딕" pitchFamily="18" charset="-127"/>
                <a:cs typeface="Times New Roman" pitchFamily="18" charset="0"/>
              </a:rPr>
              <a:t>For </a:t>
            </a:r>
            <a:r>
              <a:rPr lang="en-US" altLang="ko-KR" sz="2000" dirty="0">
                <a:latin typeface="Times New Roman" pitchFamily="18" charset="0"/>
                <a:ea typeface="HY견고딕" pitchFamily="18" charset="-127"/>
                <a:cs typeface="Times New Roman" pitchFamily="18" charset="0"/>
              </a:rPr>
              <a:t>the one-dimensional </a:t>
            </a:r>
            <a:r>
              <a:rPr lang="en-US" altLang="ko-KR" sz="2000" dirty="0" smtClean="0">
                <a:latin typeface="Times New Roman" pitchFamily="18" charset="0"/>
                <a:ea typeface="HY견고딕" pitchFamily="18" charset="-127"/>
                <a:cs typeface="Times New Roman" pitchFamily="18" charset="0"/>
              </a:rPr>
              <a:t>case, the mutual coherence  is</a:t>
            </a:r>
          </a:p>
          <a:p>
            <a:pPr marL="342900" lvl="0" indent="-342900" algn="just">
              <a:spcBef>
                <a:spcPts val="500"/>
              </a:spcBef>
              <a:spcAft>
                <a:spcPts val="500"/>
              </a:spcAft>
              <a:buBlip>
                <a:blip r:embed="rId3"/>
              </a:buBlip>
              <a:defRPr/>
            </a:pPr>
            <a:endParaRPr lang="en-US" altLang="ko-KR" dirty="0" smtClean="0">
              <a:latin typeface="Times New Roman" pitchFamily="18" charset="0"/>
              <a:ea typeface="HY견고딕" pitchFamily="18" charset="-127"/>
              <a:cs typeface="Times New Roman" pitchFamily="18" charset="0"/>
            </a:endParaRPr>
          </a:p>
          <a:p>
            <a:pPr marL="342900" marR="0" lvl="0" indent="-342900" algn="just" defTabSz="914400" rtl="0" eaLnBrk="1" fontAlgn="auto" latinLnBrk="1" hangingPunct="1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Blip>
                <a:blip r:embed="rId3"/>
              </a:buBlip>
              <a:tabLst/>
              <a:defRPr/>
            </a:pPr>
            <a:endParaRPr lang="en-US" altLang="ko-KR" sz="400" dirty="0" smtClean="0">
              <a:latin typeface="Times New Roman" pitchFamily="18" charset="0"/>
              <a:ea typeface="HY견고딕" pitchFamily="18" charset="-127"/>
              <a:cs typeface="Times New Roman" pitchFamily="18" charset="0"/>
            </a:endParaRPr>
          </a:p>
          <a:p>
            <a:pPr marL="342900" marR="0" lvl="0" indent="-342900" algn="just" defTabSz="914400" rtl="0" eaLnBrk="1" fontAlgn="auto" latinLnBrk="1" hangingPunct="1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Blip>
                <a:blip r:embed="rId3"/>
              </a:buBlip>
              <a:tabLst/>
              <a:defRPr/>
            </a:pPr>
            <a:r>
              <a:rPr lang="en-US" altLang="ko-KR" sz="2000" dirty="0" smtClean="0">
                <a:latin typeface="Times New Roman" pitchFamily="18" charset="0"/>
                <a:ea typeface="HY견고딕" pitchFamily="18" charset="-127"/>
                <a:cs typeface="Times New Roman" pitchFamily="18" charset="0"/>
              </a:rPr>
              <a:t>The mutual coherence for the two-dimensional case is </a:t>
            </a:r>
            <a:endParaRPr lang="en-US" altLang="ko-KR" sz="2000" noProof="0" dirty="0" smtClean="0">
              <a:latin typeface="Times New Roman" pitchFamily="18" charset="0"/>
              <a:ea typeface="HY견고딕" pitchFamily="18" charset="-127"/>
              <a:cs typeface="Times New Roman" pitchFamily="18" charset="0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737591" y="1628800"/>
            <a:ext cx="7806333" cy="15121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aphicFrame>
        <p:nvGraphicFramePr>
          <p:cNvPr id="8" name="개체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3343539"/>
              </p:ext>
            </p:extLst>
          </p:nvPr>
        </p:nvGraphicFramePr>
        <p:xfrm>
          <a:off x="3163888" y="1631801"/>
          <a:ext cx="26924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59" name="Equation" r:id="rId4" imgW="2692080" imgH="406080" progId="Equation.DSMT4">
                  <p:embed/>
                </p:oleObj>
              </mc:Choice>
              <mc:Fallback>
                <p:oleObj name="Equation" r:id="rId4" imgW="269208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63888" y="1631801"/>
                        <a:ext cx="269240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개체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6209313"/>
              </p:ext>
            </p:extLst>
          </p:nvPr>
        </p:nvGraphicFramePr>
        <p:xfrm>
          <a:off x="1357807" y="2208708"/>
          <a:ext cx="65659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60" name="Equation" r:id="rId6" imgW="6565680" imgH="914400" progId="Equation.DSMT4">
                  <p:embed/>
                </p:oleObj>
              </mc:Choice>
              <mc:Fallback>
                <p:oleObj name="Equation" r:id="rId6" imgW="6565680" imgH="914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7807" y="2208708"/>
                        <a:ext cx="6565900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개체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8744897"/>
              </p:ext>
            </p:extLst>
          </p:nvPr>
        </p:nvGraphicFramePr>
        <p:xfrm>
          <a:off x="3924300" y="3573463"/>
          <a:ext cx="12954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61" name="Equation" r:id="rId8" imgW="1295280" imgH="647640" progId="Equation.DSMT4">
                  <p:embed/>
                </p:oleObj>
              </mc:Choice>
              <mc:Fallback>
                <p:oleObj name="Equation" r:id="rId8" imgW="1295280" imgH="647640" progId="Equation.DSMT4">
                  <p:embed/>
                  <p:pic>
                    <p:nvPicPr>
                      <p:cNvPr id="0" name="개체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4300" y="3573463"/>
                        <a:ext cx="1295400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개체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0192733"/>
              </p:ext>
            </p:extLst>
          </p:nvPr>
        </p:nvGraphicFramePr>
        <p:xfrm>
          <a:off x="3275856" y="4581128"/>
          <a:ext cx="2971800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62" name="Equation" r:id="rId10" imgW="2971800" imgH="812520" progId="Equation.DSMT4">
                  <p:embed/>
                </p:oleObj>
              </mc:Choice>
              <mc:Fallback>
                <p:oleObj name="Equation" r:id="rId10" imgW="2971800" imgH="812520" progId="Equation.DSMT4">
                  <p:embed/>
                  <p:pic>
                    <p:nvPicPr>
                      <p:cNvPr id="0" name="개체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5856" y="4581128"/>
                        <a:ext cx="2971800" cy="812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내용 개체 틀 1"/>
          <p:cNvSpPr txBox="1">
            <a:spLocks/>
          </p:cNvSpPr>
          <p:nvPr/>
        </p:nvSpPr>
        <p:spPr>
          <a:xfrm>
            <a:off x="395536" y="5373216"/>
            <a:ext cx="8229600" cy="483096"/>
          </a:xfrm>
          <a:prstGeom prst="rect">
            <a:avLst/>
          </a:prstGeom>
        </p:spPr>
        <p:txBody>
          <a:bodyPr/>
          <a:lstStyle/>
          <a:p>
            <a:pPr marL="342900" indent="-342900" algn="just">
              <a:spcBef>
                <a:spcPts val="500"/>
              </a:spcBef>
              <a:spcAft>
                <a:spcPts val="500"/>
              </a:spcAft>
              <a:buBlip>
                <a:blip r:embed="rId3"/>
              </a:buBlip>
              <a:defRPr/>
            </a:pPr>
            <a:r>
              <a:rPr lang="en-US" altLang="ko-KR" sz="2000" dirty="0" smtClean="0">
                <a:latin typeface="Times New Roman" pitchFamily="18" charset="0"/>
                <a:ea typeface="HY견고딕" pitchFamily="18" charset="-127"/>
                <a:cs typeface="Times New Roman" pitchFamily="18" charset="0"/>
              </a:rPr>
              <a:t>Then, the </a:t>
            </a:r>
            <a:r>
              <a:rPr lang="en-US" altLang="ko-KR" sz="2000" dirty="0">
                <a:latin typeface="Times New Roman" pitchFamily="18" charset="0"/>
                <a:ea typeface="HY견고딕" pitchFamily="18" charset="-127"/>
                <a:cs typeface="Times New Roman" pitchFamily="18" charset="0"/>
              </a:rPr>
              <a:t>number of measurements are represented by </a:t>
            </a:r>
          </a:p>
          <a:p>
            <a:pPr marR="0" lvl="0" algn="just" defTabSz="914400" rtl="0" eaLnBrk="1" fontAlgn="auto" latinLnBrk="1" hangingPunct="1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Tx/>
              <a:buSzTx/>
              <a:tabLst/>
              <a:defRPr/>
            </a:pPr>
            <a:endParaRPr lang="en-US" altLang="ko-KR" sz="2000" noProof="0" dirty="0" smtClean="0">
              <a:latin typeface="Times New Roman" pitchFamily="18" charset="0"/>
              <a:ea typeface="HY견고딕" pitchFamily="18" charset="-127"/>
              <a:cs typeface="Times New Roman" pitchFamily="18" charset="0"/>
            </a:endParaRPr>
          </a:p>
        </p:txBody>
      </p:sp>
      <p:graphicFrame>
        <p:nvGraphicFramePr>
          <p:cNvPr id="15" name="개체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7570200"/>
              </p:ext>
            </p:extLst>
          </p:nvPr>
        </p:nvGraphicFramePr>
        <p:xfrm>
          <a:off x="2555776" y="5733256"/>
          <a:ext cx="4800600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63" name="Equation" r:id="rId12" imgW="4800600" imgH="812520" progId="Equation.DSMT4">
                  <p:embed/>
                </p:oleObj>
              </mc:Choice>
              <mc:Fallback>
                <p:oleObj name="Equation" r:id="rId12" imgW="4800600" imgH="8125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776" y="5733256"/>
                        <a:ext cx="4800600" cy="812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73755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9525">
          <a:solidFill>
            <a:schemeClr val="tx1"/>
          </a:solidFill>
          <a:prstDash val="solid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102323</TotalTime>
  <Words>627</Words>
  <Application>Microsoft Office PowerPoint</Application>
  <PresentationFormat>화면 슬라이드 쇼(4:3)</PresentationFormat>
  <Paragraphs>75</Paragraphs>
  <Slides>10</Slides>
  <Notes>1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10</vt:i4>
      </vt:variant>
    </vt:vector>
  </HeadingPairs>
  <TitlesOfParts>
    <vt:vector size="12" baseType="lpstr">
      <vt:lpstr>Office 테마</vt:lpstr>
      <vt:lpstr>MathType 6.0 Equation</vt:lpstr>
      <vt:lpstr>PowerPoint 프레젠테이션</vt:lpstr>
      <vt:lpstr>Background- the coherence parameter μ</vt:lpstr>
      <vt:lpstr>Backgrounds - the Fresnel approximation</vt:lpstr>
      <vt:lpstr>Backgrounds - the form of the Fresnel transform depending on propagation distances.</vt:lpstr>
      <vt:lpstr>A problem statement</vt:lpstr>
      <vt:lpstr>The definition of far-field and near-field regimes</vt:lpstr>
      <vt:lpstr>The Fresnel transform for the far field regime – 1 </vt:lpstr>
      <vt:lpstr>The Fresnel transform for the far field regime – 2</vt:lpstr>
      <vt:lpstr>The Fresnel transform for the near field regime</vt:lpstr>
      <vt:lpstr>Conclusions</vt:lpstr>
    </vt:vector>
  </TitlesOfParts>
  <Company>R&amp;D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Conditions for practicing compressive Fresnel holography</dc:title>
  <dc:creator>박상준</dc:creator>
  <cp:lastModifiedBy>Sangjun Park</cp:lastModifiedBy>
  <cp:revision>5260</cp:revision>
  <cp:lastPrinted>2012-11-20T06:22:51Z</cp:lastPrinted>
  <dcterms:created xsi:type="dcterms:W3CDTF">2006-10-05T04:04:58Z</dcterms:created>
  <dcterms:modified xsi:type="dcterms:W3CDTF">2013-07-23T15:44:00Z</dcterms:modified>
</cp:coreProperties>
</file>