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0" r:id="rId2"/>
    <p:sldId id="359" r:id="rId3"/>
    <p:sldId id="373" r:id="rId4"/>
    <p:sldId id="374" r:id="rId5"/>
    <p:sldId id="375" r:id="rId6"/>
    <p:sldId id="376" r:id="rId7"/>
    <p:sldId id="377" r:id="rId8"/>
    <p:sldId id="378" r:id="rId9"/>
    <p:sldId id="372" r:id="rId10"/>
  </p:sldIdLst>
  <p:sldSz cx="9144000" cy="6858000" type="screen4x3"/>
  <p:notesSz cx="7010400" cy="92964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0000FF"/>
    <a:srgbClr val="853F91"/>
    <a:srgbClr val="E21EAA"/>
    <a:srgbClr val="A50021"/>
    <a:srgbClr val="FF0000"/>
    <a:srgbClr val="CC0000"/>
    <a:srgbClr val="C0C0C0"/>
    <a:srgbClr val="DDDDDD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9336" autoAdjust="0"/>
  </p:normalViewPr>
  <p:slideViewPr>
    <p:cSldViewPr>
      <p:cViewPr varScale="1">
        <p:scale>
          <a:sx n="116" d="100"/>
          <a:sy n="11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2478" y="-114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12" Type="http://schemas.openxmlformats.org/officeDocument/2006/relationships/image" Target="../media/image17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3037840" cy="464821"/>
          </a:xfrm>
          <a:prstGeom prst="rect">
            <a:avLst/>
          </a:prstGeom>
        </p:spPr>
        <p:txBody>
          <a:bodyPr vert="horz" lIns="90877" tIns="45439" rIns="90877" bIns="45439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970942" y="1"/>
            <a:ext cx="3037840" cy="464821"/>
          </a:xfrm>
          <a:prstGeom prst="rect">
            <a:avLst/>
          </a:prstGeom>
        </p:spPr>
        <p:txBody>
          <a:bodyPr vert="horz" lIns="90877" tIns="45439" rIns="90877" bIns="45439" rtlCol="0"/>
          <a:lstStyle>
            <a:lvl1pPr algn="r">
              <a:defRPr sz="1200"/>
            </a:lvl1pPr>
          </a:lstStyle>
          <a:p>
            <a:fld id="{BE26717A-F7CF-4833-8842-27875AD98656}" type="datetimeFigureOut">
              <a:rPr lang="ko-KR" altLang="en-US" smtClean="0"/>
              <a:pPr/>
              <a:t>2013-08-14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5" y="8829969"/>
            <a:ext cx="3037840" cy="464821"/>
          </a:xfrm>
          <a:prstGeom prst="rect">
            <a:avLst/>
          </a:prstGeom>
        </p:spPr>
        <p:txBody>
          <a:bodyPr vert="horz" lIns="90877" tIns="45439" rIns="90877" bIns="45439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970942" y="8829969"/>
            <a:ext cx="3037840" cy="464821"/>
          </a:xfrm>
          <a:prstGeom prst="rect">
            <a:avLst/>
          </a:prstGeom>
        </p:spPr>
        <p:txBody>
          <a:bodyPr vert="horz" lIns="90877" tIns="45439" rIns="90877" bIns="45439" rtlCol="0" anchor="b"/>
          <a:lstStyle>
            <a:lvl1pPr algn="r">
              <a:defRPr sz="1200"/>
            </a:lvl1pPr>
          </a:lstStyle>
          <a:p>
            <a:fld id="{EF34F0CF-F84A-4423-8C46-AA99D7B24E8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848859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3037840" cy="464821"/>
          </a:xfrm>
          <a:prstGeom prst="rect">
            <a:avLst/>
          </a:prstGeom>
        </p:spPr>
        <p:txBody>
          <a:bodyPr vert="horz" lIns="90877" tIns="45439" rIns="90877" bIns="45439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70942" y="1"/>
            <a:ext cx="3037840" cy="464821"/>
          </a:xfrm>
          <a:prstGeom prst="rect">
            <a:avLst/>
          </a:prstGeom>
        </p:spPr>
        <p:txBody>
          <a:bodyPr vert="horz" lIns="90877" tIns="45439" rIns="90877" bIns="45439" rtlCol="0"/>
          <a:lstStyle>
            <a:lvl1pPr algn="r">
              <a:defRPr sz="1200"/>
            </a:lvl1pPr>
          </a:lstStyle>
          <a:p>
            <a:fld id="{DA71B965-BF29-4B96-910F-87743BCAA42E}" type="datetimeFigureOut">
              <a:rPr lang="ko-KR" altLang="en-US" smtClean="0"/>
              <a:pPr/>
              <a:t>2013-08-14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700088"/>
            <a:ext cx="4645025" cy="3482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77" tIns="45439" rIns="90877" bIns="45439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01040" y="4415792"/>
            <a:ext cx="5608320" cy="4183381"/>
          </a:xfrm>
          <a:prstGeom prst="rect">
            <a:avLst/>
          </a:prstGeom>
        </p:spPr>
        <p:txBody>
          <a:bodyPr vert="horz" lIns="90877" tIns="45439" rIns="90877" bIns="45439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5" y="8829969"/>
            <a:ext cx="3037840" cy="464821"/>
          </a:xfrm>
          <a:prstGeom prst="rect">
            <a:avLst/>
          </a:prstGeom>
        </p:spPr>
        <p:txBody>
          <a:bodyPr vert="horz" lIns="90877" tIns="45439" rIns="90877" bIns="45439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70942" y="8829969"/>
            <a:ext cx="3037840" cy="464821"/>
          </a:xfrm>
          <a:prstGeom prst="rect">
            <a:avLst/>
          </a:prstGeom>
        </p:spPr>
        <p:txBody>
          <a:bodyPr vert="horz" lIns="90877" tIns="45439" rIns="90877" bIns="45439" rtlCol="0" anchor="b"/>
          <a:lstStyle>
            <a:lvl1pPr algn="r">
              <a:defRPr sz="1200"/>
            </a:lvl1pPr>
          </a:lstStyle>
          <a:p>
            <a:fld id="{AC8AAA75-3836-41D6-94E7-6583A98A26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43759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baseline="0" dirty="0" smtClean="0"/>
              <a:t>Good afternoon everyone~</a:t>
            </a:r>
          </a:p>
          <a:p>
            <a:pPr defTabSz="913598">
              <a:defRPr/>
            </a:pPr>
            <a:r>
              <a:rPr lang="en-US" altLang="ko-KR" dirty="0" smtClean="0">
                <a:ea typeface="굴림" charset="-127"/>
              </a:rPr>
              <a:t>First of all, thank you for attending my MS defense presentation.</a:t>
            </a:r>
            <a:endParaRPr lang="en-US" altLang="ko-KR" baseline="0" dirty="0" smtClean="0"/>
          </a:p>
          <a:p>
            <a:r>
              <a:rPr lang="en-US" altLang="ko-KR" baseline="0" dirty="0" smtClean="0"/>
              <a:t>My name is </a:t>
            </a:r>
            <a:r>
              <a:rPr lang="en-US" altLang="ko-KR" baseline="0" dirty="0" err="1" smtClean="0"/>
              <a:t>Younghak</a:t>
            </a:r>
            <a:r>
              <a:rPr lang="en-US" altLang="ko-KR" baseline="0" dirty="0" smtClean="0"/>
              <a:t> Shin</a:t>
            </a:r>
          </a:p>
          <a:p>
            <a:r>
              <a:rPr lang="en-US" altLang="ko-KR" baseline="0" dirty="0" err="1" smtClean="0"/>
              <a:t>Im</a:t>
            </a:r>
            <a:r>
              <a:rPr lang="en-US" altLang="ko-KR" baseline="0" dirty="0" smtClean="0"/>
              <a:t> a member of INFONET lab. at GIST</a:t>
            </a:r>
          </a:p>
          <a:p>
            <a:pPr eaLnBrk="1" hangingPunct="1"/>
            <a:r>
              <a:rPr lang="en-US" altLang="ko-KR" dirty="0" smtClean="0">
                <a:ea typeface="굴림" charset="-127"/>
              </a:rPr>
              <a:t>The title of my thesis is this</a:t>
            </a:r>
            <a:endParaRPr lang="en-US" altLang="ko-KR" dirty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5F20D-5724-409C-8A92-4252121D09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067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5F20D-5724-409C-8A92-4252121D090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067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289451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spcAft>
                <a:spcPts val="500"/>
              </a:spcAft>
              <a:buFontTx/>
              <a:buBlip>
                <a:blip r:embed="rId2"/>
              </a:buBlip>
              <a:defRPr sz="2000" b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/>
          <a:lstStyle>
            <a:lvl1pPr marL="360000">
              <a:defRPr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6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210500" y="657825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9168" y="269776"/>
            <a:ext cx="8435280" cy="566936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5536" y="1052736"/>
            <a:ext cx="8229600" cy="528945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210500" y="657825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210500" y="657825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5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210500" y="657825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210500" y="657825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210500" y="657825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9168" y="269776"/>
            <a:ext cx="8435280" cy="5669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10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8210500" y="657825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9168" y="269776"/>
            <a:ext cx="8435280" cy="566936"/>
          </a:xfrm>
          <a:prstGeom prst="rect">
            <a:avLst/>
          </a:prstGeom>
        </p:spPr>
        <p:txBody>
          <a:bodyPr/>
          <a:lstStyle>
            <a:lvl1pPr marL="360000">
              <a:defRPr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210500" y="657825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210500" y="657825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8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210500" y="657825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8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210500" y="657825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2689288" y="6609531"/>
            <a:ext cx="3466888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210500" y="657825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49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1" hangingPunct="1">
        <a:spcBef>
          <a:spcPct val="0"/>
        </a:spcBef>
        <a:buNone/>
        <a:defRPr sz="28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ClrTx/>
        <a:buFont typeface="Wingdings" pitchFamily="2" charset="2"/>
        <a:buChar char="v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3.wmf"/><Relationship Id="rId26" Type="http://schemas.openxmlformats.org/officeDocument/2006/relationships/image" Target="../media/image17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2.wmf"/><Relationship Id="rId20" Type="http://schemas.openxmlformats.org/officeDocument/2006/relationships/image" Target="../media/image14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6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9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1.wmf"/><Relationship Id="rId22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3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5431684"/>
            <a:ext cx="2935153" cy="66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971600" y="836712"/>
            <a:ext cx="7704856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2000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INFONET Seminar Application </a:t>
            </a:r>
            <a:r>
              <a:rPr lang="en-US" altLang="ko-KR" sz="20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Group 2013/08/13</a:t>
            </a:r>
            <a:endParaRPr lang="en-US" altLang="ko-KR" sz="2000" dirty="0">
              <a:solidFill>
                <a:schemeClr val="bg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defRPr/>
            </a:pPr>
            <a:r>
              <a:rPr lang="en-US" altLang="ko-KR" sz="3200" dirty="0" smtClean="0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Compressed sensing in </a:t>
            </a:r>
            <a:r>
              <a:rPr lang="en-US" altLang="ko-KR" sz="3200" dirty="0" err="1" smtClean="0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photoacoustic</a:t>
            </a:r>
            <a:r>
              <a:rPr lang="en-US" altLang="ko-KR" sz="3200" dirty="0" smtClean="0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tomography</a:t>
            </a:r>
            <a:endParaRPr lang="en-US" altLang="ko-KR" sz="3200" dirty="0">
              <a:solidFill>
                <a:srgbClr val="0D0D0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defRPr/>
            </a:pPr>
            <a:endParaRPr lang="en-US" altLang="ko-KR" sz="3600" dirty="0">
              <a:solidFill>
                <a:srgbClr val="0D0D0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defRPr/>
            </a:pPr>
            <a:r>
              <a:rPr lang="en-US" altLang="ko-KR" sz="2800" dirty="0" err="1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Lihong</a:t>
            </a:r>
            <a:r>
              <a:rPr lang="en-US" altLang="ko-KR" sz="2800" dirty="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V. Wang.</a:t>
            </a:r>
          </a:p>
          <a:p>
            <a:pPr algn="ctr">
              <a:defRPr/>
            </a:pPr>
            <a:r>
              <a:rPr lang="en-US" altLang="ko-K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Journal of Biomedical Optics 2010</a:t>
            </a:r>
          </a:p>
          <a:p>
            <a:pPr algn="ctr">
              <a:defRPr/>
            </a:pPr>
            <a:endParaRPr lang="en-US" altLang="ko-KR" sz="2800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defRPr/>
            </a:pPr>
            <a:endParaRPr lang="en-US" altLang="ko-KR" sz="2800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defRPr/>
            </a:pPr>
            <a:r>
              <a:rPr lang="en-US" altLang="ko-KR" sz="2800" i="1" dirty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Presenter Pavel Ni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</a:t>
            </a:fld>
            <a:endParaRPr lang="ko-KR" altLang="en-US" dirty="0"/>
          </a:p>
        </p:txBody>
      </p:sp>
    </p:spTree>
  </p:cSld>
  <p:clrMapOvr>
    <a:masterClrMapping/>
  </p:clrMapOvr>
  <p:transition advTm="22761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/>
          <a:lstStyle/>
          <a:p>
            <a:r>
              <a:rPr lang="en-US" altLang="ko-K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Contents</a:t>
            </a:r>
            <a:endParaRPr lang="ko-KR" altLang="en-US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9552" y="1268760"/>
            <a:ext cx="291573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Introduction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Compressive sensing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Results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Conclusion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70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2" descr="D:\STUDY\2012 autumn\bio optics\photoaccousti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908" y="796465"/>
            <a:ext cx="3836640" cy="262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23528" y="1360985"/>
            <a:ext cx="514259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Photoacoustic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formation sound waves, </a:t>
            </a:r>
          </a:p>
          <a:p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following light absorption in a material sample. </a:t>
            </a: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For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Photoacoustic 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effect the light intensity </a:t>
            </a:r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must 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vary periodically or as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single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flash.</a:t>
            </a: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Photoacoustic 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effect is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quantified</a:t>
            </a:r>
          </a:p>
          <a:p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by 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measuring the formed sound.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By processing acquired signal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map</a:t>
            </a:r>
          </a:p>
          <a:p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of 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absorbed light can be reconstructed.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spcBef>
                <a:spcPct val="0"/>
              </a:spcBef>
              <a:buNone/>
              <a:defRPr sz="2800" b="1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76056" y="3566280"/>
            <a:ext cx="39756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Pic. 1. Optical modalities compared </a:t>
            </a:r>
          </a:p>
          <a:p>
            <a:pPr algn="ctr"/>
            <a:r>
              <a:rPr lang="en-US" dirty="0" smtClean="0"/>
              <a:t>to </a:t>
            </a:r>
            <a:r>
              <a:rPr lang="en-US" dirty="0" err="1" smtClean="0"/>
              <a:t>photoacoustic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9703" y="4005064"/>
            <a:ext cx="643663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Tissues are irradiated by a pulsed laser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Absorbed energy converted into heat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Which further converted to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thermoelastic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expansion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Initial pressure raise then propagates as ultrasonic waves</a:t>
            </a: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34709" y="6093296"/>
            <a:ext cx="6005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Laser could be replaced by microwave or RF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28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2" descr="D:\STUDY\2012 autumn\bio optics\photoacc vs pho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644324"/>
            <a:ext cx="3339677" cy="1958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60221" y="4944802"/>
            <a:ext cx="76145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Unfocused ultrasonic transducer with 512 elements is placed </a:t>
            </a: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outside of object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64-channel data acquisition module (DAQ) is used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47664" y="4214771"/>
            <a:ext cx="2989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Pic. 2. Photoacoustic setup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557679" y="2585645"/>
            <a:ext cx="304489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Pic. 3. a) 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Noninvasive PAT </a:t>
            </a:r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image 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of the superficial </a:t>
            </a:r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layer 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of a rat brain acquired with the skin and skull </a:t>
            </a:r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intact</a:t>
            </a:r>
          </a:p>
          <a:p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b) </a:t>
            </a:r>
            <a:r>
              <a:rPr lang="en-US" sz="1600" dirty="0"/>
              <a:t>Open-skull photograph of </a:t>
            </a:r>
            <a:endParaRPr lang="en-US" sz="1600" dirty="0" smtClean="0"/>
          </a:p>
          <a:p>
            <a:r>
              <a:rPr lang="en-US" sz="1600" dirty="0" smtClean="0"/>
              <a:t>the </a:t>
            </a:r>
            <a:r>
              <a:rPr lang="en-US" sz="1600" dirty="0"/>
              <a:t>rat brain </a:t>
            </a:r>
            <a:r>
              <a:rPr lang="en-US" sz="1600" dirty="0" smtClean="0"/>
              <a:t>surface after PAT</a:t>
            </a: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8" name="Picture 4" descr="http://biomedicaloptics.spiedigitallibrary.org/data/Journals/BIOMEDO/23532/066020_1_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85" y="803877"/>
            <a:ext cx="3672408" cy="3410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81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Compressive sensing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8786030"/>
              </p:ext>
            </p:extLst>
          </p:nvPr>
        </p:nvGraphicFramePr>
        <p:xfrm>
          <a:off x="5364088" y="1217790"/>
          <a:ext cx="695419" cy="32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" name="Equation" r:id="rId3" imgW="431640" imgH="203040" progId="Equation.DSMT4">
                  <p:embed/>
                </p:oleObj>
              </mc:Choice>
              <mc:Fallback>
                <p:oleObj name="Equation" r:id="rId3" imgW="4316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64088" y="1217790"/>
                        <a:ext cx="695419" cy="3272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7585227"/>
              </p:ext>
            </p:extLst>
          </p:nvPr>
        </p:nvGraphicFramePr>
        <p:xfrm>
          <a:off x="4158548" y="1701393"/>
          <a:ext cx="634059" cy="36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" name="Equation" r:id="rId5" imgW="393480" imgH="228600" progId="Equation.DSMT4">
                  <p:embed/>
                </p:oleObj>
              </mc:Choice>
              <mc:Fallback>
                <p:oleObj name="Equation" r:id="rId5" imgW="393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58548" y="1701393"/>
                        <a:ext cx="634059" cy="368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2803" y="1196752"/>
            <a:ext cx="4868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Pressure measurement at detecting aperture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1033" y="1700808"/>
            <a:ext cx="3639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Initial pressure raises distribution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3190184"/>
              </p:ext>
            </p:extLst>
          </p:nvPr>
        </p:nvGraphicFramePr>
        <p:xfrm>
          <a:off x="1104949" y="2132856"/>
          <a:ext cx="4475163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5" name="Equation" r:id="rId7" imgW="2781000" imgH="507960" progId="Equation.DSMT4">
                  <p:embed/>
                </p:oleObj>
              </mc:Choice>
              <mc:Fallback>
                <p:oleObj name="Equation" r:id="rId7" imgW="2781000" imgH="5079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949" y="2132856"/>
                        <a:ext cx="4475163" cy="81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7910895"/>
              </p:ext>
            </p:extLst>
          </p:nvPr>
        </p:nvGraphicFramePr>
        <p:xfrm>
          <a:off x="1115616" y="4023648"/>
          <a:ext cx="492442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6" name="Equation" r:id="rId9" imgW="3060360" imgH="469800" progId="Equation.DSMT4">
                  <p:embed/>
                </p:oleObj>
              </mc:Choice>
              <mc:Fallback>
                <p:oleObj name="Equation" r:id="rId9" imgW="3060360" imgH="469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4023648"/>
                        <a:ext cx="4924425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75782" y="3100318"/>
            <a:ext cx="70957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Forward problem which predicts            by    </a:t>
            </a:r>
          </a:p>
          <a:p>
            <a:r>
              <a:rPr lang="en-US" dirty="0" smtClean="0"/>
              <a:t>Where c-is a speed of sound,    is a position of ultrasonic sensor </a:t>
            </a:r>
            <a:endParaRPr lang="en-US" dirty="0" smtClean="0"/>
          </a:p>
          <a:p>
            <a:r>
              <a:rPr lang="en-US" dirty="0" smtClean="0"/>
              <a:t>Velocity potential </a:t>
            </a:r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9672094"/>
              </p:ext>
            </p:extLst>
          </p:nvPr>
        </p:nvGraphicFramePr>
        <p:xfrm>
          <a:off x="4076182" y="3142625"/>
          <a:ext cx="69532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7" name="Equation" r:id="rId11" imgW="431640" imgH="203040" progId="Equation.DSMT4">
                  <p:embed/>
                </p:oleObj>
              </mc:Choice>
              <mc:Fallback>
                <p:oleObj name="Equation" r:id="rId11" imgW="43164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6182" y="3142625"/>
                        <a:ext cx="69532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9161060"/>
              </p:ext>
            </p:extLst>
          </p:nvPr>
        </p:nvGraphicFramePr>
        <p:xfrm>
          <a:off x="5242969" y="3106711"/>
          <a:ext cx="63341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8" name="Equation" r:id="rId13" imgW="393480" imgH="228600" progId="Equation.DSMT4">
                  <p:embed/>
                </p:oleObj>
              </mc:Choice>
              <mc:Fallback>
                <p:oleObj name="Equation" r:id="rId13" imgW="39348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2969" y="3106711"/>
                        <a:ext cx="633413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028384" y="2380238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051105" y="4149080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95267" y="4869160"/>
            <a:ext cx="86104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Inverse problem which reconstruct          with       </a:t>
            </a:r>
          </a:p>
          <a:p>
            <a:r>
              <a:rPr lang="en-US" dirty="0" smtClean="0"/>
              <a:t>Where         , S</a:t>
            </a:r>
            <a:r>
              <a:rPr lang="en-US" baseline="-25000" dirty="0" smtClean="0"/>
              <a:t>0</a:t>
            </a:r>
            <a:r>
              <a:rPr lang="en-US" dirty="0"/>
              <a:t> </a:t>
            </a:r>
            <a:r>
              <a:rPr lang="en-US" dirty="0" smtClean="0"/>
              <a:t>is the detecting aperture,             solid-angle weighting factor</a:t>
            </a:r>
            <a:endParaRPr lang="en-US" baseline="-25000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5388375"/>
              </p:ext>
            </p:extLst>
          </p:nvPr>
        </p:nvGraphicFramePr>
        <p:xfrm>
          <a:off x="4373002" y="4893874"/>
          <a:ext cx="63341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9" name="Equation" r:id="rId15" imgW="393480" imgH="228600" progId="Equation.DSMT4">
                  <p:embed/>
                </p:oleObj>
              </mc:Choice>
              <mc:Fallback>
                <p:oleObj name="Equation" r:id="rId15" imgW="39348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3002" y="4893874"/>
                        <a:ext cx="633413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9631973"/>
              </p:ext>
            </p:extLst>
          </p:nvPr>
        </p:nvGraphicFramePr>
        <p:xfrm>
          <a:off x="5530748" y="4894991"/>
          <a:ext cx="69532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0" name="Equation" r:id="rId17" imgW="431640" imgH="203040" progId="Equation.DSMT4">
                  <p:embed/>
                </p:oleObj>
              </mc:Choice>
              <mc:Fallback>
                <p:oleObj name="Equation" r:id="rId17" imgW="43164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0748" y="4894991"/>
                        <a:ext cx="69532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9856450"/>
              </p:ext>
            </p:extLst>
          </p:nvPr>
        </p:nvGraphicFramePr>
        <p:xfrm>
          <a:off x="3716142" y="3425610"/>
          <a:ext cx="203200" cy="26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1" name="Equation" r:id="rId19" imgW="126720" imgH="164880" progId="Equation.DSMT4">
                  <p:embed/>
                </p:oleObj>
              </mc:Choice>
              <mc:Fallback>
                <p:oleObj name="Equation" r:id="rId19" imgW="126720" imgH="1648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6142" y="3425610"/>
                        <a:ext cx="203200" cy="265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0345442"/>
              </p:ext>
            </p:extLst>
          </p:nvPr>
        </p:nvGraphicFramePr>
        <p:xfrm>
          <a:off x="1414991" y="5187619"/>
          <a:ext cx="65405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2" name="Equation" r:id="rId21" imgW="406080" imgH="177480" progId="Equation.DSMT4">
                  <p:embed/>
                </p:oleObj>
              </mc:Choice>
              <mc:Fallback>
                <p:oleObj name="Equation" r:id="rId21" imgW="406080" imgH="1774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4991" y="5187619"/>
                        <a:ext cx="654050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5725218"/>
              </p:ext>
            </p:extLst>
          </p:nvPr>
        </p:nvGraphicFramePr>
        <p:xfrm>
          <a:off x="5147305" y="5175570"/>
          <a:ext cx="941388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3" name="Equation" r:id="rId23" imgW="583920" imgH="228600" progId="Equation.DSMT4">
                  <p:embed/>
                </p:oleObj>
              </mc:Choice>
              <mc:Fallback>
                <p:oleObj name="Equation" r:id="rId23" imgW="5839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7305" y="5175570"/>
                        <a:ext cx="941388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9706265"/>
              </p:ext>
            </p:extLst>
          </p:nvPr>
        </p:nvGraphicFramePr>
        <p:xfrm>
          <a:off x="2483768" y="3696392"/>
          <a:ext cx="695419" cy="32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" name="Equation" r:id="rId25" imgW="431640" imgH="203040" progId="Equation.DSMT4">
                  <p:embed/>
                </p:oleObj>
              </mc:Choice>
              <mc:Fallback>
                <p:oleObj name="Equation" r:id="rId25" imgW="4316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2483768" y="3696392"/>
                        <a:ext cx="695419" cy="3272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5717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Compressive sensing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2951902"/>
              </p:ext>
            </p:extLst>
          </p:nvPr>
        </p:nvGraphicFramePr>
        <p:xfrm>
          <a:off x="2076434" y="1132823"/>
          <a:ext cx="63341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" name="Equation" r:id="rId3" imgW="393480" imgH="228600" progId="Equation.DSMT4">
                  <p:embed/>
                </p:oleObj>
              </mc:Choice>
              <mc:Fallback>
                <p:oleObj name="Equation" r:id="rId3" imgW="39348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434" y="1132823"/>
                        <a:ext cx="633413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1124744"/>
            <a:ext cx="820891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to represent         where each element of x is the average value of initial pressure per unit volume</a:t>
            </a:r>
          </a:p>
          <a:p>
            <a:r>
              <a:rPr lang="en-US" dirty="0" smtClean="0"/>
              <a:t>Size of x depends on the field of view (</a:t>
            </a:r>
            <a:r>
              <a:rPr lang="en-US" dirty="0" err="1" smtClean="0"/>
              <a:t>N</a:t>
            </a:r>
            <a:r>
              <a:rPr lang="en-US" baseline="-25000" dirty="0" err="1" smtClean="0"/>
              <a:t>x</a:t>
            </a:r>
            <a:r>
              <a:rPr lang="en-US" dirty="0" smtClean="0"/>
              <a:t>*</a:t>
            </a:r>
            <a:r>
              <a:rPr lang="en-US" dirty="0" err="1" smtClean="0"/>
              <a:t>N</a:t>
            </a:r>
            <a:r>
              <a:rPr lang="en-US" baseline="-25000" dirty="0" err="1" smtClean="0"/>
              <a:t>y</a:t>
            </a:r>
            <a:r>
              <a:rPr lang="en-US" dirty="0" smtClean="0"/>
              <a:t>*</a:t>
            </a:r>
            <a:r>
              <a:rPr lang="en-US" dirty="0" err="1" smtClean="0"/>
              <a:t>N</a:t>
            </a:r>
            <a:r>
              <a:rPr lang="en-US" baseline="-25000" dirty="0" err="1" smtClean="0"/>
              <a:t>z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Vector y is velocity potential  measured by all sensors as a function of time</a:t>
            </a:r>
          </a:p>
          <a:p>
            <a:r>
              <a:rPr lang="en-US" dirty="0" smtClean="0"/>
              <a:t>Size of y is the number of detecting positions (L) times the number of </a:t>
            </a:r>
          </a:p>
          <a:p>
            <a:r>
              <a:rPr lang="en-US" dirty="0" smtClean="0"/>
              <a:t>temporal position (M)</a:t>
            </a:r>
          </a:p>
          <a:p>
            <a:endParaRPr lang="en-US" dirty="0"/>
          </a:p>
          <a:p>
            <a:r>
              <a:rPr lang="en-US" dirty="0" smtClean="0"/>
              <a:t>Forward problem can be described as          </a:t>
            </a:r>
          </a:p>
          <a:p>
            <a:r>
              <a:rPr lang="en-US" dirty="0" smtClean="0"/>
              <a:t>Where     is projection matrix</a:t>
            </a:r>
          </a:p>
          <a:p>
            <a:endParaRPr lang="en-US" dirty="0"/>
          </a:p>
          <a:p>
            <a:r>
              <a:rPr lang="en-US" dirty="0" smtClean="0"/>
              <a:t>Inverse problem can be written as </a:t>
            </a:r>
          </a:p>
          <a:p>
            <a:r>
              <a:rPr lang="en-US" dirty="0" smtClean="0"/>
              <a:t>Where     is reconstructed image </a:t>
            </a:r>
          </a:p>
          <a:p>
            <a:endParaRPr lang="en-US" dirty="0"/>
          </a:p>
          <a:p>
            <a:r>
              <a:rPr lang="en-US" dirty="0" smtClean="0"/>
              <a:t>    containing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x</a:t>
            </a:r>
            <a:r>
              <a:rPr lang="en-US" dirty="0" smtClean="0"/>
              <a:t>*</a:t>
            </a:r>
            <a:r>
              <a:rPr lang="en-US" dirty="0" err="1" smtClean="0"/>
              <a:t>N</a:t>
            </a:r>
            <a:r>
              <a:rPr lang="en-US" baseline="-25000" dirty="0" err="1" smtClean="0"/>
              <a:t>y</a:t>
            </a:r>
            <a:r>
              <a:rPr lang="en-US" dirty="0" smtClean="0"/>
              <a:t>*</a:t>
            </a:r>
            <a:r>
              <a:rPr lang="en-US" dirty="0" err="1" smtClean="0"/>
              <a:t>N</a:t>
            </a:r>
            <a:r>
              <a:rPr lang="en-US" baseline="-25000" dirty="0" err="1" smtClean="0"/>
              <a:t>z</a:t>
            </a:r>
            <a:r>
              <a:rPr lang="en-US" dirty="0" smtClean="0"/>
              <a:t>*L*M</a:t>
            </a:r>
          </a:p>
          <a:p>
            <a:r>
              <a:rPr lang="en-US" dirty="0" smtClean="0"/>
              <a:t>Even for 256x256 image with measurement fro 512 positions, each position has 1024 time points    contain 3.4x10</a:t>
            </a:r>
            <a:r>
              <a:rPr lang="en-US" baseline="30000" dirty="0" smtClean="0"/>
              <a:t>10</a:t>
            </a:r>
            <a:r>
              <a:rPr lang="en-US" dirty="0" smtClean="0"/>
              <a:t> points (~256 GB)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4195739"/>
              </p:ext>
            </p:extLst>
          </p:nvPr>
        </p:nvGraphicFramePr>
        <p:xfrm>
          <a:off x="4541838" y="3393133"/>
          <a:ext cx="757237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" name="Equation" r:id="rId5" imgW="469800" imgH="190440" progId="Equation.DSMT4">
                  <p:embed/>
                </p:oleObj>
              </mc:Choice>
              <mc:Fallback>
                <p:oleObj name="Equation" r:id="rId5" imgW="469800" imgH="1904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1838" y="3393133"/>
                        <a:ext cx="757237" cy="30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5101330"/>
              </p:ext>
            </p:extLst>
          </p:nvPr>
        </p:nvGraphicFramePr>
        <p:xfrm>
          <a:off x="1317298" y="3685233"/>
          <a:ext cx="265112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" name="Equation" r:id="rId7" imgW="164880" imgH="152280" progId="Equation.DSMT4">
                  <p:embed/>
                </p:oleObj>
              </mc:Choice>
              <mc:Fallback>
                <p:oleObj name="Equation" r:id="rId7" imgW="164880" imgH="1522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7298" y="3685233"/>
                        <a:ext cx="265112" cy="24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9993232"/>
              </p:ext>
            </p:extLst>
          </p:nvPr>
        </p:nvGraphicFramePr>
        <p:xfrm>
          <a:off x="4173538" y="4142433"/>
          <a:ext cx="96202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" name="Equation" r:id="rId9" imgW="596880" imgH="228600" progId="Equation.DSMT4">
                  <p:embed/>
                </p:oleObj>
              </mc:Choice>
              <mc:Fallback>
                <p:oleObj name="Equation" r:id="rId9" imgW="59688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3538" y="4142433"/>
                        <a:ext cx="96202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8321317"/>
              </p:ext>
            </p:extLst>
          </p:nvPr>
        </p:nvGraphicFramePr>
        <p:xfrm>
          <a:off x="1321693" y="4476168"/>
          <a:ext cx="223837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" name="Equation" r:id="rId11" imgW="139680" imgH="164880" progId="Equation.DSMT4">
                  <p:embed/>
                </p:oleObj>
              </mc:Choice>
              <mc:Fallback>
                <p:oleObj name="Equation" r:id="rId11" imgW="139680" imgH="1648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1693" y="4476168"/>
                        <a:ext cx="223837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9885181"/>
              </p:ext>
            </p:extLst>
          </p:nvPr>
        </p:nvGraphicFramePr>
        <p:xfrm>
          <a:off x="556028" y="5027518"/>
          <a:ext cx="265113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" name="Equation" r:id="rId13" imgW="164880" imgH="152280" progId="Equation.DSMT4">
                  <p:embed/>
                </p:oleObj>
              </mc:Choice>
              <mc:Fallback>
                <p:oleObj name="Equation" r:id="rId13" imgW="164880" imgH="1522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028" y="5027518"/>
                        <a:ext cx="265113" cy="24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9635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80428"/>
            <a:ext cx="8568952" cy="1872208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Pic. 4. 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 (a) to (d) Images reconstructed using the BP method with 240, 120, 80, and 60 tomographic angles. (e) to (h) Images reconstructed using the CS </a:t>
            </a:r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method 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with 240, 120, 80, and 60 tomographic angles. (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) to (l) Images </a:t>
            </a:r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reconstructed 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using the traditional iterative reconstruction method with 240, 120, 80, and 60 tomographic angles. (m) Lines extracted from (a), (d), (h), and (l). </a:t>
            </a:r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n) Comparison of the mean square errors of the three reconstruction methods.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4098" name="Picture 2" descr="An external file that holds a picture, illustration, etc.&#10;Object name is JBOPFO-000015-021311_1-g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77832"/>
            <a:ext cx="5384304" cy="4579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7861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5536" y="1340768"/>
            <a:ext cx="84249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 demonstrated the CS method using tissue-mimicking phantom </a:t>
            </a: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with 3 human hair crosses with interval 10 mm. Laser pulses 10 Hz.</a:t>
            </a: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 measurements at 240 different angles. Acquisition time was 8 min.</a:t>
            </a: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Experiment shows that CS method can efficiently reduce the </a:t>
            </a:r>
          </a:p>
          <a:p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undersampling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artifacts.</a:t>
            </a:r>
          </a:p>
        </p:txBody>
      </p:sp>
      <p:pic>
        <p:nvPicPr>
          <p:cNvPr id="5122" name="Picture 2" descr="An external file that holds a picture, illustration, etc.&#10;Object name is APPLAB-000093-033902_1-g0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472" y="3840764"/>
            <a:ext cx="3810000" cy="1704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729923" y="5712972"/>
            <a:ext cx="2371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Pic. 5. used PA setup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738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1676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 smtClean="0">
                <a:latin typeface="Berlin Sans FB" pitchFamily="34" charset="0"/>
              </a:rPr>
              <a:t>Thank you</a:t>
            </a:r>
            <a:endParaRPr lang="en-US" sz="8000" b="1" dirty="0">
              <a:latin typeface="Berlin Sans FB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3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9525">
          <a:solidFill>
            <a:schemeClr val="tx1"/>
          </a:solidFill>
          <a:prstDash val="solid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99283</TotalTime>
  <Words>465</Words>
  <Application>Microsoft Office PowerPoint</Application>
  <PresentationFormat>On-screen Show (4:3)</PresentationFormat>
  <Paragraphs>95</Paragraphs>
  <Slides>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Office 테마</vt:lpstr>
      <vt:lpstr>Equation</vt:lpstr>
      <vt:lpstr>MathType 6.0 Equation</vt:lpstr>
      <vt:lpstr>PowerPoint Presentation</vt:lpstr>
      <vt:lpstr>Contents</vt:lpstr>
      <vt:lpstr>PowerPoint Presentation</vt:lpstr>
      <vt:lpstr>Introduction</vt:lpstr>
      <vt:lpstr>Compressive sensing</vt:lpstr>
      <vt:lpstr>Compressive sensing</vt:lpstr>
      <vt:lpstr>Results</vt:lpstr>
      <vt:lpstr>Conclusion</vt:lpstr>
      <vt:lpstr>PowerPoint Presentation</vt:lpstr>
    </vt:vector>
  </TitlesOfParts>
  <Company>R&amp;D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Microsoft Corporation</dc:creator>
  <cp:lastModifiedBy>PNi</cp:lastModifiedBy>
  <cp:revision>5193</cp:revision>
  <cp:lastPrinted>2013-08-14T00:44:44Z</cp:lastPrinted>
  <dcterms:created xsi:type="dcterms:W3CDTF">2006-10-05T04:04:58Z</dcterms:created>
  <dcterms:modified xsi:type="dcterms:W3CDTF">2013-08-14T00:47:35Z</dcterms:modified>
</cp:coreProperties>
</file>