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0" cy="18002250"/>
  <p:notesSz cx="6934200" cy="9220200"/>
  <p:defaultTextStyle>
    <a:defPPr>
      <a:defRPr lang="en-US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75" autoAdjust="0"/>
  </p:normalViewPr>
  <p:slideViewPr>
    <p:cSldViewPr>
      <p:cViewPr varScale="1">
        <p:scale>
          <a:sx n="33" d="100"/>
          <a:sy n="33" d="100"/>
        </p:scale>
        <p:origin x="-739" y="-58"/>
      </p:cViewPr>
      <p:guideLst>
        <p:guide orient="horz" pos="5670"/>
        <p:guide pos="11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38" y="5592367"/>
            <a:ext cx="30603825" cy="38588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75" y="10201275"/>
            <a:ext cx="25203150" cy="460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4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9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781598" y="1891903"/>
            <a:ext cx="31897735" cy="403217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8386" y="1891903"/>
            <a:ext cx="95093137" cy="403217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9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4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107" y="11568114"/>
            <a:ext cx="30603825" cy="3575447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107" y="7630123"/>
            <a:ext cx="30603825" cy="3937991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5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88388" y="11026378"/>
            <a:ext cx="63495436" cy="31187231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83899" y="11026378"/>
            <a:ext cx="63495436" cy="31187231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7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720925"/>
            <a:ext cx="32404050" cy="30003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4029672"/>
            <a:ext cx="15908240" cy="16793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225" y="5709047"/>
            <a:ext cx="15908240" cy="10372131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9788" y="4029672"/>
            <a:ext cx="15914489" cy="16793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788" y="5709047"/>
            <a:ext cx="15914489" cy="10372131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8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5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7" y="716756"/>
            <a:ext cx="11845232" cy="3050381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6759" y="716757"/>
            <a:ext cx="20127516" cy="15364422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7" y="3767139"/>
            <a:ext cx="11845232" cy="12314040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3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7134" y="12601575"/>
            <a:ext cx="21602700" cy="148768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7134" y="1608534"/>
            <a:ext cx="21602700" cy="1080135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7134" y="14089262"/>
            <a:ext cx="21602700" cy="211276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9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720925"/>
            <a:ext cx="32404050" cy="30003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4200526"/>
            <a:ext cx="32404050" cy="11880653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0225" y="16685420"/>
            <a:ext cx="8401050" cy="958453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C7AFC-AED7-4FFF-B0F8-7965AA91D61F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01538" y="16685420"/>
            <a:ext cx="11401425" cy="958453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03225" y="16685420"/>
            <a:ext cx="8401050" cy="958453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CE4B-B30D-42F4-A8C3-D1F22E60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2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19063" y="9879955"/>
            <a:ext cx="9650339" cy="74789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21569008" y="2450748"/>
            <a:ext cx="14219218" cy="81560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r>
              <a:rPr lang="en-US" sz="2800" i="1" dirty="0" smtClean="0"/>
              <a:t>M</a:t>
            </a:r>
            <a:r>
              <a:rPr lang="en-US" sz="2800" dirty="0" smtClean="0"/>
              <a:t>=40,  </a:t>
            </a:r>
            <a:r>
              <a:rPr lang="en-US" sz="2800" i="1" dirty="0" smtClean="0"/>
              <a:t>N</a:t>
            </a:r>
            <a:r>
              <a:rPr lang="en-US" sz="2800" dirty="0" smtClean="0"/>
              <a:t>= 405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Conventional limit = 10 nm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Spectrum : Mercury lamp with 7 spectral components</a:t>
            </a:r>
          </a:p>
          <a:p>
            <a:r>
              <a:rPr lang="en-US" sz="2800" dirty="0" smtClean="0"/>
              <a:t>Least separation between spectral components :  2.106 nm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Achieved resolution = 0 .99 nm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endParaRPr lang="en-US" sz="4000" dirty="0"/>
          </a:p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6459" y="360165"/>
            <a:ext cx="34707856" cy="172819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Random Transmittance Based Filter Array Spectrometers: 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Sparse Spectrum Recovery And Resolution Improvement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Oliver James, </a:t>
            </a:r>
            <a:r>
              <a:rPr lang="en-US" sz="2800" dirty="0" err="1" smtClean="0">
                <a:solidFill>
                  <a:schemeClr val="tx1"/>
                </a:solidFill>
              </a:rPr>
              <a:t>Woong</a:t>
            </a:r>
            <a:r>
              <a:rPr lang="en-US" sz="2800" dirty="0" smtClean="0">
                <a:solidFill>
                  <a:schemeClr val="tx1"/>
                </a:solidFill>
              </a:rPr>
              <a:t>-Bi Lee, and Heung-No Lee,      Gwangju Institute of Science and Technology, South Korea 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18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808" y="521337"/>
            <a:ext cx="4198934" cy="14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88" y="664563"/>
            <a:ext cx="551259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994" y="3039194"/>
            <a:ext cx="2667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E:\GISTResearch\2.FilterArraySpectrometers\Diagra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78" y="11839959"/>
            <a:ext cx="8195393" cy="503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7487" y="6277115"/>
            <a:ext cx="5673795" cy="425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Fig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9652" y="6350098"/>
            <a:ext cx="5608064" cy="42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Fig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9547" y="2559835"/>
            <a:ext cx="5469308" cy="398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0585425" y="10937787"/>
            <a:ext cx="18863531" cy="6986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Each filter is  implemented using   thin-film  technology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In thin-film filters,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Transmittance  =  </a:t>
            </a:r>
            <a:r>
              <a:rPr lang="en-US" sz="3200" dirty="0" smtClean="0">
                <a:solidFill>
                  <a:schemeClr val="tx1"/>
                </a:solidFill>
              </a:rPr>
              <a:t>f ( </a:t>
            </a:r>
            <a:r>
              <a:rPr lang="en-US" sz="2800" dirty="0" smtClean="0">
                <a:solidFill>
                  <a:schemeClr val="tx1"/>
                </a:solidFill>
              </a:rPr>
              <a:t>No. of layers, thickness, refractive index</a:t>
            </a:r>
            <a:r>
              <a:rPr lang="en-US" sz="3200" dirty="0" smtClean="0">
                <a:solidFill>
                  <a:schemeClr val="tx1"/>
                </a:solidFill>
              </a:rPr>
              <a:t>  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We randomly vary thickness of each layer to obtain random transmittance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282945" y="11052520"/>
            <a:ext cx="6224038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4. Implementation Approach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3152" y="9973124"/>
            <a:ext cx="5817898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2. </a:t>
            </a:r>
            <a:r>
              <a:rPr lang="en-US" sz="4000" dirty="0" smtClean="0">
                <a:solidFill>
                  <a:srgbClr val="FFFF00"/>
                </a:solidFill>
              </a:rPr>
              <a:t>Spectrometer Schematic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81509" y="2551005"/>
            <a:ext cx="2172875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5. Results</a:t>
            </a:r>
          </a:p>
        </p:txBody>
      </p:sp>
      <p:sp>
        <p:nvSpPr>
          <p:cNvPr id="28" name="Oval 27"/>
          <p:cNvSpPr/>
          <p:nvPr/>
        </p:nvSpPr>
        <p:spPr>
          <a:xfrm>
            <a:off x="4488809" y="10897577"/>
            <a:ext cx="5904656" cy="141050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Resolution limit is decided by </a:t>
            </a:r>
          </a:p>
          <a:p>
            <a:pPr marL="342900" indent="-342900">
              <a:buAutoNum type="arabicPeriod"/>
            </a:pPr>
            <a:r>
              <a:rPr lang="en-US" sz="1800" b="1" dirty="0" smtClean="0">
                <a:solidFill>
                  <a:srgbClr val="FF0000"/>
                </a:solidFill>
              </a:rPr>
              <a:t>No. of filters </a:t>
            </a:r>
            <a:r>
              <a:rPr lang="en-US" sz="1800" b="1" dirty="0" smtClean="0">
                <a:solidFill>
                  <a:srgbClr val="FF0000"/>
                </a:solidFill>
              </a:rPr>
              <a:t>in the filter array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800" b="1" dirty="0" smtClean="0">
                <a:solidFill>
                  <a:srgbClr val="FF0000"/>
                </a:solidFill>
              </a:rPr>
              <a:t>Shape of transmittance </a:t>
            </a:r>
            <a:r>
              <a:rPr lang="en-US" sz="1800" b="1" dirty="0" smtClean="0">
                <a:solidFill>
                  <a:srgbClr val="FF0000"/>
                </a:solidFill>
              </a:rPr>
              <a:t>function </a:t>
            </a:r>
            <a:r>
              <a:rPr lang="en-US" sz="1800" b="1" dirty="0" smtClean="0">
                <a:solidFill>
                  <a:srgbClr val="FF0000"/>
                </a:solidFill>
              </a:rPr>
              <a:t>(TF)</a:t>
            </a:r>
          </a:p>
          <a:p>
            <a:pPr algn="ctr"/>
            <a:endParaRPr lang="en-US" sz="1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95589" y="2492962"/>
            <a:ext cx="10101725" cy="7001917"/>
            <a:chOff x="695590" y="2877970"/>
            <a:chExt cx="9649204" cy="7001917"/>
          </a:xfrm>
        </p:grpSpPr>
        <p:sp>
          <p:nvSpPr>
            <p:cNvPr id="12" name="TextBox 11"/>
            <p:cNvSpPr txBox="1"/>
            <p:nvPr/>
          </p:nvSpPr>
          <p:spPr>
            <a:xfrm>
              <a:off x="695590" y="2877970"/>
              <a:ext cx="9649204" cy="70019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4000" dirty="0" smtClean="0"/>
            </a:p>
            <a:p>
              <a:endParaRPr lang="en-US" sz="40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 smtClean="0">
                  <a:solidFill>
                    <a:schemeClr val="tx1"/>
                  </a:solidFill>
                </a:rPr>
                <a:t>Spectrometers  </a:t>
              </a:r>
              <a:r>
                <a:rPr lang="en-US" sz="2800" dirty="0" smtClean="0"/>
                <a:t>reveal </a:t>
              </a:r>
              <a:r>
                <a:rPr lang="en-US" sz="2800" dirty="0"/>
                <a:t>fine details about the various spectral components of </a:t>
              </a:r>
              <a:r>
                <a:rPr lang="en-US" sz="2800" dirty="0" smtClean="0"/>
                <a:t>the  </a:t>
              </a:r>
              <a:r>
                <a:rPr lang="en-US" sz="2800" dirty="0"/>
                <a:t>incident </a:t>
              </a:r>
              <a:r>
                <a:rPr lang="en-US" sz="2800" dirty="0" smtClean="0"/>
                <a:t>light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28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 smtClean="0"/>
                <a:t>In recent </a:t>
              </a:r>
              <a:r>
                <a:rPr lang="en-US" sz="2800" dirty="0" smtClean="0"/>
                <a:t>years, </a:t>
              </a:r>
              <a:r>
                <a:rPr lang="en-US" sz="2800" dirty="0" smtClean="0"/>
                <a:t>resolution of spectrometers is increased  by the use of L1-norm based algorithms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28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 smtClean="0"/>
                <a:t>Performance of  L1-based algorithms depend on the transmittance of the filters in the filter-array</a:t>
              </a:r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/>
            </a:p>
            <a:p>
              <a:endParaRPr lang="en-US" dirty="0" smtClean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369354" y="2965371"/>
              <a:ext cx="3481124" cy="707886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FFFF00"/>
                  </a:solidFill>
                </a:rPr>
                <a:t>1. Background</a:t>
              </a:r>
              <a:endParaRPr lang="en-US" sz="4000" dirty="0">
                <a:solidFill>
                  <a:srgbClr val="FFFF00"/>
                </a:solidFill>
              </a:endParaRPr>
            </a:p>
          </p:txBody>
        </p:sp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711" y="8796692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Oval 14"/>
            <p:cNvSpPr/>
            <p:nvPr/>
          </p:nvSpPr>
          <p:spPr>
            <a:xfrm>
              <a:off x="706143" y="8096329"/>
              <a:ext cx="9638651" cy="12397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dirty="0">
                <a:solidFill>
                  <a:schemeClr val="tx1"/>
                </a:solidFill>
              </a:endParaRPr>
            </a:p>
            <a:p>
              <a:endParaRPr lang="en-US" sz="2800" dirty="0" smtClean="0">
                <a:solidFill>
                  <a:schemeClr val="tx1"/>
                </a:solidFill>
              </a:endParaRPr>
            </a:p>
            <a:p>
              <a:pPr algn="ctr"/>
              <a:endParaRPr lang="en-US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What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are </a:t>
              </a:r>
              <a:r>
                <a:rPr lang="en-US" sz="2800" b="1" dirty="0">
                  <a:solidFill>
                    <a:srgbClr val="FF0000"/>
                  </a:solidFill>
                </a:rPr>
                <a:t>good transmittance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functions (TF) for </a:t>
              </a:r>
              <a:r>
                <a:rPr lang="en-US" sz="2800" b="1" dirty="0">
                  <a:solidFill>
                    <a:srgbClr val="FF0000"/>
                  </a:solidFill>
                </a:rPr>
                <a:t>improving resolution?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</a:p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234818" y="2468899"/>
            <a:ext cx="10079800" cy="8217634"/>
            <a:chOff x="11499511" y="2468899"/>
            <a:chExt cx="9696717" cy="8217634"/>
          </a:xfrm>
        </p:grpSpPr>
        <p:sp>
          <p:nvSpPr>
            <p:cNvPr id="35" name="TextBox 34"/>
            <p:cNvSpPr txBox="1"/>
            <p:nvPr/>
          </p:nvSpPr>
          <p:spPr>
            <a:xfrm>
              <a:off x="11499511" y="2468899"/>
              <a:ext cx="9696717" cy="82176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4000" dirty="0" smtClean="0"/>
            </a:p>
            <a:p>
              <a:endParaRPr lang="en-US" sz="4000" dirty="0" smtClean="0"/>
            </a:p>
            <a:p>
              <a:r>
                <a:rPr lang="en-US" sz="2800" dirty="0" smtClean="0"/>
                <a:t>Raw spectrum model:    </a:t>
              </a:r>
              <a:r>
                <a:rPr lang="en-US" sz="2800" b="1" i="1" dirty="0" smtClean="0"/>
                <a:t>y  </a:t>
              </a:r>
              <a:r>
                <a:rPr lang="en-US" sz="2800" dirty="0" smtClean="0"/>
                <a:t>=  </a:t>
              </a:r>
              <a:r>
                <a:rPr lang="en-US" sz="2800" i="1" dirty="0" smtClean="0"/>
                <a:t>DG</a:t>
              </a:r>
              <a:r>
                <a:rPr lang="en-US" sz="2800" b="1" i="1" dirty="0" smtClean="0"/>
                <a:t>s</a:t>
              </a:r>
              <a:r>
                <a:rPr lang="en-US" sz="2800" dirty="0" smtClean="0"/>
                <a:t> + </a:t>
              </a:r>
              <a:r>
                <a:rPr lang="en-US" sz="2800" b="1" dirty="0" smtClean="0"/>
                <a:t>w</a:t>
              </a:r>
            </a:p>
            <a:p>
              <a:endParaRPr lang="en-US" sz="2800" dirty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r>
                <a:rPr lang="en-US" sz="2800" dirty="0" smtClean="0"/>
                <a:t> </a:t>
              </a:r>
            </a:p>
            <a:p>
              <a:pPr marL="2000250" lvl="1" indent="-457200">
                <a:buFont typeface="Wingdings" panose="05000000000000000000" pitchFamily="2" charset="2"/>
                <a:buChar char="ü"/>
              </a:pPr>
              <a:r>
                <a:rPr lang="en-US" sz="2800" dirty="0" smtClean="0"/>
                <a:t>TFs form the rows of the transmittance matrix</a:t>
              </a:r>
            </a:p>
            <a:p>
              <a:pPr marL="2000250" lvl="1" indent="-457200">
                <a:buFont typeface="Wingdings" panose="05000000000000000000" pitchFamily="2" charset="2"/>
                <a:buChar char="ü"/>
              </a:pPr>
              <a:r>
                <a:rPr lang="en-US" sz="2800" dirty="0" smtClean="0"/>
                <a:t>Traditionally desired  TF shape is ideal brick-wall </a:t>
              </a:r>
            </a:p>
            <a:p>
              <a:endParaRPr lang="en-US" sz="2800" dirty="0" smtClean="0">
                <a:solidFill>
                  <a:srgbClr val="FF0000"/>
                </a:solidFill>
              </a:endParaRPr>
            </a:p>
            <a:p>
              <a:r>
                <a:rPr lang="en-US" sz="2800" dirty="0" smtClean="0">
                  <a:solidFill>
                    <a:srgbClr val="FF0000"/>
                  </a:solidFill>
                </a:rPr>
                <a:t>For L1-based spectrometers, random </a:t>
              </a:r>
              <a:r>
                <a:rPr lang="en-US" sz="2800" dirty="0" smtClean="0">
                  <a:solidFill>
                    <a:srgbClr val="FF0000"/>
                  </a:solidFill>
                </a:rPr>
                <a:t>transmittances </a:t>
              </a:r>
              <a:r>
                <a:rPr lang="en-US" sz="2800" dirty="0" smtClean="0">
                  <a:solidFill>
                    <a:srgbClr val="FF0000"/>
                  </a:solidFill>
                </a:rPr>
                <a:t>are best!</a:t>
              </a:r>
            </a:p>
            <a:p>
              <a:endParaRPr lang="en-US" sz="2800" dirty="0"/>
            </a:p>
            <a:p>
              <a:r>
                <a:rPr lang="en-US" sz="2800" dirty="0" smtClean="0"/>
                <a:t>Properties of Random transmittances </a:t>
              </a:r>
            </a:p>
            <a:p>
              <a:pPr marL="2057400" lvl="1" indent="-514350">
                <a:buFont typeface="Courier New" panose="02070309020205020404" pitchFamily="49" charset="0"/>
                <a:buChar char="o"/>
              </a:pPr>
              <a:r>
                <a:rPr lang="en-US" sz="2800" dirty="0" smtClean="0"/>
                <a:t>Dirac-delta like Auto-Covariance </a:t>
              </a:r>
              <a:r>
                <a:rPr lang="en-US" sz="2800" dirty="0" smtClean="0"/>
                <a:t>(AC)</a:t>
              </a:r>
              <a:endParaRPr lang="en-US" sz="2800" dirty="0" smtClean="0"/>
            </a:p>
            <a:p>
              <a:pPr marL="2057400" lvl="1" indent="-514350">
                <a:buFont typeface="Courier New" panose="02070309020205020404" pitchFamily="49" charset="0"/>
                <a:buChar char="o"/>
              </a:pPr>
              <a:r>
                <a:rPr lang="en-US" sz="2800" dirty="0" smtClean="0"/>
                <a:t>Zero Cross-Covariance </a:t>
              </a:r>
              <a:r>
                <a:rPr lang="en-US" sz="2800" dirty="0" smtClean="0"/>
                <a:t>(CC) between </a:t>
              </a:r>
              <a:r>
                <a:rPr lang="en-US" sz="2800" dirty="0" smtClean="0"/>
                <a:t>a pair of </a:t>
              </a:r>
              <a:r>
                <a:rPr lang="en-US" sz="2800" dirty="0" smtClean="0"/>
                <a:t>TFs</a:t>
              </a:r>
              <a:endParaRPr lang="en-US" dirty="0" smtClean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282133" y="2580363"/>
              <a:ext cx="4065737" cy="707886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FFFF00"/>
                  </a:solidFill>
                </a:rPr>
                <a:t>3. Design Approach</a:t>
              </a:r>
              <a:endParaRPr lang="en-US" sz="40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787866" y="5141662"/>
            <a:ext cx="5796940" cy="1352873"/>
            <a:chOff x="11689247" y="5182613"/>
            <a:chExt cx="5796940" cy="1352873"/>
          </a:xfrm>
        </p:grpSpPr>
        <p:sp>
          <p:nvSpPr>
            <p:cNvPr id="37" name="Rectangle 36"/>
            <p:cNvSpPr/>
            <p:nvPr/>
          </p:nvSpPr>
          <p:spPr>
            <a:xfrm>
              <a:off x="12422838" y="5182613"/>
              <a:ext cx="2227403" cy="76663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Transmittance matrix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717438" y="5186298"/>
              <a:ext cx="1445588" cy="13491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Gaussian</a:t>
              </a:r>
            </a:p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Kernel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408363" y="5186298"/>
              <a:ext cx="345161" cy="134918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689247" y="5193660"/>
              <a:ext cx="382352" cy="76663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074558" y="528991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141026" y="5182613"/>
              <a:ext cx="345161" cy="7776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783835" y="5607046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4" name="Oval 53"/>
          <p:cNvSpPr/>
          <p:nvPr/>
        </p:nvSpPr>
        <p:spPr>
          <a:xfrm>
            <a:off x="8146398" y="14096890"/>
            <a:ext cx="1895351" cy="8279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Filters are analog!</a:t>
            </a:r>
            <a:endParaRPr lang="en-US" sz="1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9803685" y="15913893"/>
            <a:ext cx="5776393" cy="1569661"/>
            <a:chOff x="23118053" y="14897116"/>
            <a:chExt cx="5776393" cy="1892370"/>
          </a:xfrm>
        </p:grpSpPr>
        <p:sp>
          <p:nvSpPr>
            <p:cNvPr id="57" name="TextBox 56"/>
            <p:cNvSpPr txBox="1"/>
            <p:nvPr/>
          </p:nvSpPr>
          <p:spPr>
            <a:xfrm>
              <a:off x="23118053" y="14897116"/>
              <a:ext cx="5776393" cy="189237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4000" dirty="0" smtClean="0"/>
            </a:p>
            <a:p>
              <a:r>
                <a:rPr lang="en-US" sz="2800" dirty="0" smtClean="0"/>
                <a:t>Oliver James   :   oliver@gist.ac.kr</a:t>
              </a:r>
            </a:p>
            <a:p>
              <a:r>
                <a:rPr lang="en-US" sz="2800" dirty="0" smtClean="0"/>
                <a:t>Heung-No Lee:   heungno@gist.ac.kr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582041" y="14977371"/>
              <a:ext cx="1561637" cy="584775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Contact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5465" y="11145756"/>
            <a:ext cx="6661726" cy="608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11667767" y="4116711"/>
            <a:ext cx="7413518" cy="1024951"/>
            <a:chOff x="11956523" y="4490892"/>
            <a:chExt cx="7413518" cy="1024951"/>
          </a:xfrm>
        </p:grpSpPr>
        <p:sp>
          <p:nvSpPr>
            <p:cNvPr id="19" name="TextBox 18"/>
            <p:cNvSpPr txBox="1"/>
            <p:nvPr/>
          </p:nvSpPr>
          <p:spPr>
            <a:xfrm>
              <a:off x="11956523" y="4567541"/>
              <a:ext cx="2583287" cy="533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Raw spectrum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743868" y="4490892"/>
              <a:ext cx="2716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Sparse spectrum</a:t>
              </a:r>
              <a:endParaRPr lang="en-US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344685" y="4522977"/>
              <a:ext cx="10253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Noise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2724318" y="5025217"/>
              <a:ext cx="471291" cy="49062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7526993" y="4834924"/>
              <a:ext cx="499785" cy="6701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8725044" y="4941923"/>
              <a:ext cx="1" cy="5739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7279044" y="6544919"/>
            <a:ext cx="100903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794394" y="6239392"/>
            <a:ext cx="100903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257968" y="5354783"/>
            <a:ext cx="137281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  M &lt; N</a:t>
            </a:r>
            <a:endParaRPr lang="en-US" sz="2800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32139157" y="7327697"/>
            <a:ext cx="40889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Fig. </a:t>
            </a:r>
            <a:r>
              <a:rPr lang="en-US" sz="2200" dirty="0" smtClean="0"/>
              <a:t>4. </a:t>
            </a:r>
            <a:r>
              <a:rPr lang="en-US" sz="2200" dirty="0"/>
              <a:t>(a) Original </a:t>
            </a:r>
            <a:r>
              <a:rPr lang="en-US" sz="2200" dirty="0" smtClean="0"/>
              <a:t> sparse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spectrum </a:t>
            </a:r>
            <a:r>
              <a:rPr lang="en-US" sz="2200" dirty="0"/>
              <a:t>of the mercury lamp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(b) Estimated sparse </a:t>
            </a:r>
            <a:endParaRPr lang="en-US" sz="22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spectrum </a:t>
            </a:r>
            <a:r>
              <a:rPr lang="en-US" sz="2200" dirty="0"/>
              <a:t>by </a:t>
            </a:r>
            <a:r>
              <a:rPr lang="en-US" sz="2200" dirty="0" smtClean="0"/>
              <a:t>  using </a:t>
            </a:r>
            <a:r>
              <a:rPr lang="en-US" sz="2200" dirty="0"/>
              <a:t>TFs in [5]. </a:t>
            </a:r>
            <a:endParaRPr lang="en-US" sz="2200" dirty="0" smtClean="0"/>
          </a:p>
          <a:p>
            <a:r>
              <a:rPr lang="en-US" sz="2200" dirty="0" smtClean="0"/>
              <a:t>(</a:t>
            </a:r>
            <a:r>
              <a:rPr lang="en-US" sz="2200" dirty="0"/>
              <a:t>c) Estimated sparse spectrum </a:t>
            </a:r>
            <a:endParaRPr lang="en-US" sz="22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by </a:t>
            </a:r>
            <a:r>
              <a:rPr lang="en-US" sz="2200" dirty="0"/>
              <a:t>thin-film-based random TFs.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29327" y="16964996"/>
            <a:ext cx="5797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Fig. 1. Schematic of the proposed </a:t>
            </a:r>
            <a:r>
              <a:rPr lang="en-US" sz="1800" dirty="0" smtClean="0"/>
              <a:t>spectrometer</a:t>
            </a:r>
            <a:endParaRPr lang="en-US" sz="18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19161234" y="11089357"/>
            <a:ext cx="3430566" cy="2737958"/>
            <a:chOff x="19256022" y="11664824"/>
            <a:chExt cx="3430566" cy="2737958"/>
          </a:xfrm>
        </p:grpSpPr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6022" y="11664824"/>
              <a:ext cx="3177644" cy="2383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Rectangle 67"/>
            <p:cNvSpPr/>
            <p:nvPr/>
          </p:nvSpPr>
          <p:spPr>
            <a:xfrm>
              <a:off x="20051117" y="14033450"/>
              <a:ext cx="263547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/>
                <a:t>Fig. </a:t>
              </a:r>
              <a:r>
                <a:rPr lang="en-US" sz="1800" dirty="0" smtClean="0"/>
                <a:t>2. Thin-film filter</a:t>
              </a:r>
              <a:endParaRPr lang="en-US" sz="1800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9803684" y="10956630"/>
            <a:ext cx="5776393" cy="45858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Random </a:t>
            </a:r>
            <a:r>
              <a:rPr lang="en-US" sz="2800" dirty="0"/>
              <a:t>TFs are designed to acquire holistic </a:t>
            </a:r>
            <a:r>
              <a:rPr lang="en-US" sz="2800" dirty="0" smtClean="0"/>
              <a:t>information, </a:t>
            </a:r>
            <a:r>
              <a:rPr lang="en-US" sz="2800" dirty="0"/>
              <a:t>rather than the localized </a:t>
            </a:r>
            <a:r>
              <a:rPr lang="en-US" sz="2800" dirty="0" smtClean="0"/>
              <a:t> information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Our random TFs </a:t>
            </a:r>
            <a:r>
              <a:rPr lang="en-US" sz="2800" dirty="0" smtClean="0"/>
              <a:t>bring a s</a:t>
            </a:r>
            <a:r>
              <a:rPr lang="en-US" sz="2800" dirty="0" smtClean="0"/>
              <a:t>hift </a:t>
            </a:r>
            <a:r>
              <a:rPr lang="en-US" sz="2800" dirty="0"/>
              <a:t>in the design paradigm </a:t>
            </a:r>
            <a:r>
              <a:rPr lang="en-US" sz="2800" dirty="0" smtClean="0"/>
              <a:t>resulting in an o</a:t>
            </a:r>
            <a:r>
              <a:rPr lang="en-US" sz="2800" dirty="0" smtClean="0"/>
              <a:t>rder-of-magnitude </a:t>
            </a:r>
            <a:r>
              <a:rPr lang="en-US" sz="2800" dirty="0" smtClean="0"/>
              <a:t>resolution improvement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0427701" y="11050476"/>
            <a:ext cx="3151978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6. Conclusions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0816952" y="17046980"/>
            <a:ext cx="89688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Fig </a:t>
            </a:r>
            <a:r>
              <a:rPr lang="en-US" sz="2400" dirty="0"/>
              <a:t>3. (a) Random transmittances produced by the thin-film method. </a:t>
            </a:r>
          </a:p>
          <a:p>
            <a:r>
              <a:rPr lang="en-US" sz="2400" dirty="0"/>
              <a:t>(b) </a:t>
            </a:r>
            <a:r>
              <a:rPr lang="en-US" sz="2400" dirty="0" smtClean="0"/>
              <a:t>AC </a:t>
            </a:r>
            <a:r>
              <a:rPr lang="en-US" sz="2400" dirty="0"/>
              <a:t>of Filter-5. (c) </a:t>
            </a:r>
            <a:r>
              <a:rPr lang="en-US" sz="2400" dirty="0" smtClean="0"/>
              <a:t>CC </a:t>
            </a:r>
            <a:r>
              <a:rPr lang="en-US" sz="2400" dirty="0"/>
              <a:t>between Filter-5 and Filter-20</a:t>
            </a:r>
            <a:r>
              <a:rPr lang="en-US" sz="2400" dirty="0" smtClean="0"/>
              <a:t>.</a:t>
            </a:r>
            <a:endParaRPr lang="en-US" sz="2200" dirty="0"/>
          </a:p>
        </p:txBody>
      </p:sp>
      <p:pic>
        <p:nvPicPr>
          <p:cNvPr id="74" name="Picture 73" descr="C:\Users\Oliver\Desktop\__(1)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724" y="15212779"/>
            <a:ext cx="3859309" cy="2413087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TextBox 74"/>
          <p:cNvSpPr txBox="1"/>
          <p:nvPr/>
        </p:nvSpPr>
        <p:spPr>
          <a:xfrm>
            <a:off x="10825890" y="15876594"/>
            <a:ext cx="251446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Prototype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13460666" y="16086159"/>
            <a:ext cx="1474491" cy="3091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Explosion 2 50"/>
          <p:cNvSpPr/>
          <p:nvPr/>
        </p:nvSpPr>
        <p:spPr>
          <a:xfrm>
            <a:off x="25373584" y="2741802"/>
            <a:ext cx="4942215" cy="2207576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10-fold resolution improvement 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408</Words>
  <Application>Microsoft Office PowerPoint</Application>
  <PresentationFormat>Custom</PresentationFormat>
  <Paragraphs>115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</dc:creator>
  <cp:lastModifiedBy>Oliver</cp:lastModifiedBy>
  <cp:revision>79</cp:revision>
  <cp:lastPrinted>2013-11-27T02:01:06Z</cp:lastPrinted>
  <dcterms:created xsi:type="dcterms:W3CDTF">2013-11-22T06:28:48Z</dcterms:created>
  <dcterms:modified xsi:type="dcterms:W3CDTF">2013-11-27T02:37:38Z</dcterms:modified>
</cp:coreProperties>
</file>