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400" r:id="rId3"/>
    <p:sldId id="399" r:id="rId4"/>
    <p:sldId id="402" r:id="rId5"/>
    <p:sldId id="401" r:id="rId6"/>
    <p:sldId id="403" r:id="rId7"/>
    <p:sldId id="357" r:id="rId8"/>
    <p:sldId id="404" r:id="rId9"/>
    <p:sldId id="359" r:id="rId10"/>
  </p:sldIdLst>
  <p:sldSz cx="9144000" cy="6858000" type="screen4x3"/>
  <p:notesSz cx="6718300" cy="9855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00FF"/>
    <a:srgbClr val="853F91"/>
    <a:srgbClr val="E21EAA"/>
    <a:srgbClr val="A50021"/>
    <a:srgbClr val="FF0000"/>
    <a:srgbClr val="CC0000"/>
    <a:srgbClr val="C0C0C0"/>
    <a:srgbClr val="DDDDDD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67783" autoAdjust="0"/>
  </p:normalViewPr>
  <p:slideViewPr>
    <p:cSldViewPr>
      <p:cViewPr>
        <p:scale>
          <a:sx n="75" d="100"/>
          <a:sy n="75" d="100"/>
        </p:scale>
        <p:origin x="-30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906" y="-84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05486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BE26717A-F7CF-4833-8842-27875AD98656}" type="datetimeFigureOut">
              <a:rPr lang="ko-KR" altLang="en-US" smtClean="0"/>
              <a:pPr/>
              <a:t>2013-08-28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4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05486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EF34F0CF-F84A-4423-8C46-AA99D7B24E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48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05486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DA71B965-BF29-4B96-910F-87743BCAA42E}" type="datetimeFigureOut">
              <a:rPr lang="ko-KR" altLang="en-US" smtClean="0"/>
              <a:pPr/>
              <a:t>2013-08-28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1363"/>
            <a:ext cx="4921250" cy="3692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7" tIns="45439" rIns="90877" bIns="4543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1830" y="4681222"/>
            <a:ext cx="5374640" cy="4434841"/>
          </a:xfrm>
          <a:prstGeom prst="rect">
            <a:avLst/>
          </a:prstGeom>
        </p:spPr>
        <p:txBody>
          <a:bodyPr vert="horz" lIns="90877" tIns="45439" rIns="90877" bIns="4543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05486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AC8AAA75-3836-41D6-94E7-6583A98A26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375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baseline="0" dirty="0" smtClean="0">
                <a:ea typeface="+mn-ea"/>
              </a:rPr>
              <a:t>Hi Every one.</a:t>
            </a:r>
          </a:p>
          <a:p>
            <a:r>
              <a:rPr lang="en-US" altLang="ko-KR" baseline="0" dirty="0" smtClean="0">
                <a:ea typeface="+mn-ea"/>
              </a:rPr>
              <a:t>OK. Now I start today’s j-club.</a:t>
            </a:r>
          </a:p>
          <a:p>
            <a:r>
              <a:rPr lang="en-US" altLang="ko-KR" baseline="0" dirty="0" smtClean="0">
                <a:ea typeface="+mn-ea"/>
              </a:rPr>
              <a:t>The name of this journal is “Faster storm using compressed sensing”.</a:t>
            </a:r>
          </a:p>
          <a:p>
            <a:r>
              <a:rPr lang="en-US" altLang="ko-KR" baseline="0" dirty="0" smtClean="0">
                <a:ea typeface="+mn-ea"/>
              </a:rPr>
              <a:t>Roughly speaking, it is kind of application of compressed sensing.</a:t>
            </a:r>
          </a:p>
          <a:p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Before introduce this journal contents, I explain what is the storm.</a:t>
            </a:r>
            <a:endParaRPr lang="en-US" altLang="ko-KR" dirty="0" smtClean="0"/>
          </a:p>
          <a:p>
            <a:r>
              <a:rPr lang="en-US" altLang="ko-KR" dirty="0" smtClean="0"/>
              <a:t>The</a:t>
            </a:r>
            <a:r>
              <a:rPr lang="en-US" altLang="ko-KR" baseline="0" dirty="0" smtClean="0"/>
              <a:t> author used STORM. It is a kind of optical microscopy system.</a:t>
            </a:r>
          </a:p>
          <a:p>
            <a:r>
              <a:rPr lang="en-US" altLang="ko-KR" baseline="0" dirty="0" smtClean="0"/>
              <a:t>Here, Stochastic means random blinking. Single-molecule emit fluorescence light.</a:t>
            </a:r>
          </a:p>
        </p:txBody>
      </p:sp>
    </p:spTree>
    <p:extLst>
      <p:ext uri="{BB962C8B-B14F-4D97-AF65-F5344CB8AC3E}">
        <p14:creationId xmlns:p14="http://schemas.microsoft.com/office/powerpoint/2010/main" val="409431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Before introduce this journal contents, I explain what is the storm.</a:t>
            </a:r>
            <a:endParaRPr lang="en-US" altLang="ko-KR" dirty="0" smtClean="0"/>
          </a:p>
          <a:p>
            <a:r>
              <a:rPr lang="en-US" altLang="ko-KR" dirty="0" smtClean="0"/>
              <a:t>The</a:t>
            </a:r>
            <a:r>
              <a:rPr lang="en-US" altLang="ko-KR" baseline="0" dirty="0" smtClean="0"/>
              <a:t> author used STORM. It is a kind of optical microscopy system.</a:t>
            </a:r>
          </a:p>
          <a:p>
            <a:r>
              <a:rPr lang="en-US" altLang="ko-KR" baseline="0" dirty="0" smtClean="0"/>
              <a:t>Here, Stochastic means random blinking. Single-molecule emit fluorescence light.</a:t>
            </a:r>
          </a:p>
        </p:txBody>
      </p:sp>
    </p:spTree>
    <p:extLst>
      <p:ext uri="{BB962C8B-B14F-4D97-AF65-F5344CB8AC3E}">
        <p14:creationId xmlns:p14="http://schemas.microsoft.com/office/powerpoint/2010/main" val="4094311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Before introduce this journal contents, I explain what is the storm.</a:t>
            </a:r>
            <a:endParaRPr lang="en-US" altLang="ko-KR" dirty="0" smtClean="0"/>
          </a:p>
          <a:p>
            <a:r>
              <a:rPr lang="en-US" altLang="ko-KR" dirty="0" smtClean="0"/>
              <a:t>The</a:t>
            </a:r>
            <a:r>
              <a:rPr lang="en-US" altLang="ko-KR" baseline="0" dirty="0" smtClean="0"/>
              <a:t> author used STORM. It is a kind of optical microscopy system.</a:t>
            </a:r>
          </a:p>
          <a:p>
            <a:r>
              <a:rPr lang="en-US" altLang="ko-KR" baseline="0" dirty="0" smtClean="0"/>
              <a:t>Here, Stochastic means random blinking. Single-molecule emit fluorescence light.</a:t>
            </a:r>
          </a:p>
        </p:txBody>
      </p:sp>
    </p:spTree>
    <p:extLst>
      <p:ext uri="{BB962C8B-B14F-4D97-AF65-F5344CB8AC3E}">
        <p14:creationId xmlns:p14="http://schemas.microsoft.com/office/powerpoint/2010/main" val="4094311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Before introduce this journal contents, I explain what is the storm.</a:t>
            </a:r>
            <a:endParaRPr lang="en-US" altLang="ko-KR" dirty="0" smtClean="0"/>
          </a:p>
          <a:p>
            <a:r>
              <a:rPr lang="en-US" altLang="ko-KR" dirty="0" smtClean="0"/>
              <a:t>The</a:t>
            </a:r>
            <a:r>
              <a:rPr lang="en-US" altLang="ko-KR" baseline="0" dirty="0" smtClean="0"/>
              <a:t> author used STORM. It is a kind of optical microscopy system.</a:t>
            </a:r>
          </a:p>
          <a:p>
            <a:r>
              <a:rPr lang="en-US" altLang="ko-KR" baseline="0" dirty="0" smtClean="0"/>
              <a:t>Here, Stochastic means random blinking. Single-molecule emit fluorescence light.</a:t>
            </a:r>
          </a:p>
        </p:txBody>
      </p:sp>
    </p:spTree>
    <p:extLst>
      <p:ext uri="{BB962C8B-B14F-4D97-AF65-F5344CB8AC3E}">
        <p14:creationId xmlns:p14="http://schemas.microsoft.com/office/powerpoint/2010/main" val="409431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Before introduce this journal contents, I explain what is the storm.</a:t>
            </a:r>
            <a:endParaRPr lang="en-US" altLang="ko-KR" dirty="0" smtClean="0"/>
          </a:p>
          <a:p>
            <a:r>
              <a:rPr lang="en-US" altLang="ko-KR" dirty="0" smtClean="0"/>
              <a:t>The</a:t>
            </a:r>
            <a:r>
              <a:rPr lang="en-US" altLang="ko-KR" baseline="0" dirty="0" smtClean="0"/>
              <a:t> author used STORM. It is a kind of optical microscopy system.</a:t>
            </a:r>
          </a:p>
          <a:p>
            <a:r>
              <a:rPr lang="en-US" altLang="ko-KR" baseline="0" dirty="0" smtClean="0"/>
              <a:t>Here, Stochastic means random blinking. Single-molecule emit fluorescence light.</a:t>
            </a:r>
          </a:p>
        </p:txBody>
      </p:sp>
    </p:spTree>
    <p:extLst>
      <p:ext uri="{BB962C8B-B14F-4D97-AF65-F5344CB8AC3E}">
        <p14:creationId xmlns:p14="http://schemas.microsoft.com/office/powerpoint/2010/main" val="4094311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9389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938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89451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spcAft>
                <a:spcPts val="500"/>
              </a:spcAft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>
            <a:lvl1pPr marL="360000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536" y="1052736"/>
            <a:ext cx="8229600" cy="52894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92267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 marL="360000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92267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7815"/>
            <a:ext cx="4561242" cy="2474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Journal Club Meeting,</a:t>
            </a:r>
            <a:r>
              <a:rPr lang="en-US" altLang="ko-KR" sz="1600" baseline="0" dirty="0" smtClean="0"/>
              <a:t> Aug. 8, 2013</a:t>
            </a:r>
            <a:endParaRPr lang="ko-KR" altLang="en-US" sz="1600" dirty="0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457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-13067" y="6609531"/>
            <a:ext cx="2702355" cy="25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0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INFONET,   GIST</a:t>
            </a:r>
            <a:endParaRPr lang="ko-KR" altLang="en-US" sz="1400" b="0" dirty="0"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689288" y="6609531"/>
            <a:ext cx="346688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8028384" y="6609531"/>
            <a:ext cx="1118178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        / 8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14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spcBef>
          <a:spcPct val="0"/>
        </a:spcBef>
        <a:buNone/>
        <a:defRPr sz="28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ClrTx/>
        <a:buFont typeface="Wingding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95536" y="980728"/>
            <a:ext cx="8280920" cy="1440160"/>
          </a:xfrm>
          <a:prstGeom prst="roundRect">
            <a:avLst>
              <a:gd name="adj" fmla="val 23579"/>
            </a:avLst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Active illumination single-pixel camera based on compressive sensing.</a:t>
            </a:r>
          </a:p>
          <a:p>
            <a:pPr algn="ctr"/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Filipe </a:t>
            </a:r>
            <a:r>
              <a:rPr lang="en-US" altLang="ko-KR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Magalhaes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 et al.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6" y="3140968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APPLIED OPTICS. (2011.02)</a:t>
            </a:r>
          </a:p>
          <a:p>
            <a:pPr algn="ctr"/>
            <a:endParaRPr lang="en-US" altLang="ko-KR" b="1" dirty="0" smtClean="0">
              <a:latin typeface="Arial" pitchFamily="34" charset="0"/>
              <a:ea typeface="HY강B" pitchFamily="18" charset="-127"/>
              <a:cs typeface="Arial" pitchFamily="34" charset="0"/>
            </a:endParaRPr>
          </a:p>
          <a:p>
            <a:pPr algn="ctr"/>
            <a:r>
              <a:rPr lang="en-US" altLang="ko-KR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Presenter : </a:t>
            </a:r>
            <a:r>
              <a:rPr lang="en-US" altLang="ko-KR" b="1" dirty="0" err="1" smtClean="0">
                <a:latin typeface="Arial" pitchFamily="34" charset="0"/>
                <a:ea typeface="HY강B" pitchFamily="18" charset="-127"/>
                <a:cs typeface="Arial" pitchFamily="34" charset="0"/>
              </a:rPr>
              <a:t>Eunseok</a:t>
            </a:r>
            <a:r>
              <a:rPr lang="en-US" altLang="ko-KR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 Jung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431684"/>
            <a:ext cx="2935153" cy="66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직사각형 19"/>
          <p:cNvSpPr/>
          <p:nvPr/>
        </p:nvSpPr>
        <p:spPr>
          <a:xfrm>
            <a:off x="2699792" y="4437112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600" dirty="0" smtClean="0"/>
              <a:t>GIST, Dept. of Mechatronics , </a:t>
            </a:r>
            <a:r>
              <a:rPr lang="en-US" altLang="ko-KR" sz="1600" dirty="0" err="1" smtClean="0"/>
              <a:t>BiO-scopy</a:t>
            </a:r>
            <a:r>
              <a:rPr lang="en-US" altLang="ko-KR" sz="1600" dirty="0" smtClean="0"/>
              <a:t> Lab.</a:t>
            </a:r>
            <a:endParaRPr lang="ko-KR" altLang="en-US" sz="1600" dirty="0"/>
          </a:p>
        </p:txBody>
      </p:sp>
      <p:sp>
        <p:nvSpPr>
          <p:cNvPr id="21" name="슬라이드 번호 개체 틀 20"/>
          <p:cNvSpPr>
            <a:spLocks noGrp="1"/>
          </p:cNvSpPr>
          <p:nvPr>
            <p:ph type="sldNum" sz="quarter" idx="4"/>
          </p:nvPr>
        </p:nvSpPr>
        <p:spPr>
          <a:xfrm>
            <a:off x="8316416" y="659226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  <p:transition advTm="2276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Background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en-US" altLang="ko-KR" dirty="0"/>
              <a:t>Active illumination concept  </a:t>
            </a:r>
          </a:p>
          <a:p>
            <a:pPr marL="0" indent="0">
              <a:buNone/>
            </a:pPr>
            <a:r>
              <a:rPr lang="en-US" altLang="ko-KR" dirty="0" smtClean="0"/>
              <a:t>      - Single </a:t>
            </a:r>
            <a:r>
              <a:rPr lang="en-US" altLang="ko-KR" dirty="0"/>
              <a:t>pixel </a:t>
            </a:r>
            <a:r>
              <a:rPr lang="en-US" altLang="ko-KR" dirty="0" smtClean="0"/>
              <a:t>camera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Experiment &amp; result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Conclusion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28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Active illumination</a:t>
            </a:r>
          </a:p>
          <a:p>
            <a:pPr marL="0" indent="0">
              <a:buNone/>
            </a:pPr>
            <a:r>
              <a:rPr lang="en-US" altLang="ko-KR" dirty="0" smtClean="0"/>
              <a:t>     -</a:t>
            </a:r>
            <a:r>
              <a:rPr lang="en-US" altLang="ko-KR" dirty="0"/>
              <a:t> </a:t>
            </a:r>
            <a:r>
              <a:rPr lang="en-US" altLang="ko-KR" dirty="0" smtClean="0"/>
              <a:t>Direction</a:t>
            </a:r>
            <a:r>
              <a:rPr lang="en-US" altLang="ko-KR" dirty="0"/>
              <a:t>, intensity, and pattern </a:t>
            </a:r>
            <a:r>
              <a:rPr lang="en-US" altLang="ko-KR" dirty="0" smtClean="0"/>
              <a:t>of illumination are </a:t>
            </a:r>
            <a:r>
              <a:rPr lang="en-US" altLang="ko-KR" dirty="0"/>
              <a:t>controlled by commands or signals.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Single pixel camera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Single pixel camera, developed originally at Rice University, is one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of the paramount examples of CS.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It can be seen as an optical computer comprising: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= digital </a:t>
            </a:r>
            <a:r>
              <a:rPr lang="en-US" altLang="ko-KR" dirty="0" err="1" smtClean="0"/>
              <a:t>micromirror</a:t>
            </a:r>
            <a:r>
              <a:rPr lang="en-US" altLang="ko-KR" dirty="0" smtClean="0"/>
              <a:t> device(DMD) (1024x768 </a:t>
            </a:r>
            <a:r>
              <a:rPr lang="en-US" altLang="ko-KR" dirty="0" err="1" smtClean="0"/>
              <a:t>micromirros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	= two lenses</a:t>
            </a:r>
          </a:p>
          <a:p>
            <a:pPr marL="0" indent="0">
              <a:buNone/>
            </a:pPr>
            <a:r>
              <a:rPr lang="en-US" altLang="ko-KR" dirty="0" smtClean="0"/>
              <a:t>	= single </a:t>
            </a:r>
            <a:r>
              <a:rPr lang="en-US" altLang="ko-KR" dirty="0" err="1" smtClean="0"/>
              <a:t>photodetector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=  A/D converter.</a:t>
            </a:r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1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pixel camera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40768"/>
            <a:ext cx="437197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4247764"/>
                <a:ext cx="8152804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US" altLang="ko-KR" dirty="0" smtClean="0"/>
                  <a:t>The process which include changing DMD pattern and taking signal from </a:t>
                </a:r>
                <a:r>
                  <a:rPr lang="en-US" altLang="ko-KR" dirty="0" err="1" smtClean="0"/>
                  <a:t>PhotoDiode</a:t>
                </a:r>
                <a:r>
                  <a:rPr lang="en-US" altLang="ko-KR" dirty="0" smtClean="0"/>
                  <a:t> will be repeated until M values are acquired.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altLang="ko-KR" dirty="0" smtClean="0"/>
                  <a:t>Each of these values (output voltage of the photodiode) can be interpreted as the inner product of the desired image x with a measurement basis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i="1" smtClean="0">
                        <a:latin typeface="Cambria Math"/>
                        <a:ea typeface="Cambria Math"/>
                      </a:rPr>
                      <m:t>Φ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=1, 2, …,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altLang="ko-KR" b="0" dirty="0" smtClean="0">
                  <a:ea typeface="Cambria Math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US" altLang="ko-KR" dirty="0" smtClean="0"/>
                  <a:t>The resolution of the reconstructed image is limited by the pixel arrangement of the DMD.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247764"/>
                <a:ext cx="8152804" cy="2031325"/>
              </a:xfrm>
              <a:prstGeom prst="rect">
                <a:avLst/>
              </a:prstGeom>
              <a:blipFill rotWithShape="1">
                <a:blip r:embed="rId4"/>
                <a:stretch>
                  <a:fillRect l="-823" t="-2703" r="-1272" b="-39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7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Active illumination Single-pixel camera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33432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5540" y="4990972"/>
            <a:ext cx="796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Instead of the DMD, Active illumination single-pixel camera setup used video projector to incorporate the random measurement matrix into the system.</a:t>
            </a:r>
          </a:p>
          <a:p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33909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5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Active illumination Single-pixel camera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492896"/>
            <a:ext cx="7962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/>
              <a:t>The video projector was used to project the result of the product between the image to be reconstructed and the random measurement patterns.</a:t>
            </a:r>
          </a:p>
          <a:p>
            <a:pPr marL="285750" indent="-285750">
              <a:buFontTx/>
              <a:buChar char="-"/>
            </a:pPr>
            <a:r>
              <a:rPr lang="en-US" altLang="ko-KR" dirty="0" smtClean="0"/>
              <a:t>Each of the output voltages of the photodiode amplifier circuit is representative for the inner product between the pattern used for that measurement and the image to be reconstructed.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086" y="1196752"/>
            <a:ext cx="455793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6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400" dirty="0" smtClean="0"/>
              <a:t>Traditional Single-pixel camera(Rice university version)</a:t>
            </a:r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1806451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3584" y="3789040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Ideal image with 64*64 pixels</a:t>
            </a:r>
            <a:endParaRPr lang="ko-KR" altLang="en-US" sz="1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27263"/>
            <a:ext cx="36576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직선 화살표 연결선 6"/>
          <p:cNvCxnSpPr/>
          <p:nvPr/>
        </p:nvCxnSpPr>
        <p:spPr>
          <a:xfrm>
            <a:off x="1990403" y="2744924"/>
            <a:ext cx="186595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95736" y="237559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Haar</a:t>
            </a:r>
            <a:r>
              <a:rPr lang="en-US" altLang="ko-KR" dirty="0" smtClean="0"/>
              <a:t> wavelet</a:t>
            </a:r>
            <a:endParaRPr lang="ko-KR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337" y="4221088"/>
            <a:ext cx="36099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4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400" dirty="0" smtClean="0"/>
              <a:t>Active illumination single-pixel camera</a:t>
            </a:r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66899"/>
            <a:ext cx="4125069" cy="23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32040" y="1737682"/>
            <a:ext cx="4211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/>
              <a:t>Sharp edge was increased when use active illumination single pixel camera.</a:t>
            </a:r>
          </a:p>
          <a:p>
            <a:pPr marL="342900" indent="-342900">
              <a:buAutoNum type="arabicPeriod"/>
            </a:pPr>
            <a:r>
              <a:rPr lang="en-US" altLang="ko-KR" dirty="0" smtClean="0"/>
              <a:t>This system is cheaper and more compact than Rice university one.</a:t>
            </a:r>
          </a:p>
          <a:p>
            <a:pPr marL="342900" indent="-342900">
              <a:buAutoNum type="arabicPeriod"/>
            </a:pPr>
            <a:r>
              <a:rPr lang="en-US" altLang="ko-KR" dirty="0" smtClean="0"/>
              <a:t>It doesn’t need active illumination source. </a:t>
            </a:r>
          </a:p>
        </p:txBody>
      </p:sp>
    </p:spTree>
    <p:extLst>
      <p:ext uri="{BB962C8B-B14F-4D97-AF65-F5344CB8AC3E}">
        <p14:creationId xmlns:p14="http://schemas.microsoft.com/office/powerpoint/2010/main" val="3787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1703" y="2276872"/>
            <a:ext cx="767876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500" dirty="0" smtClean="0"/>
              <a:t>Thank you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7740352" y="6497960"/>
            <a:ext cx="14036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77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525"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108921</TotalTime>
  <Words>565</Words>
  <Application>Microsoft Office PowerPoint</Application>
  <PresentationFormat>화면 슬라이드 쇼(4:3)</PresentationFormat>
  <Paragraphs>78</Paragraphs>
  <Slides>9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PowerPoint 프레젠테이션</vt:lpstr>
      <vt:lpstr>Contents</vt:lpstr>
      <vt:lpstr>Background </vt:lpstr>
      <vt:lpstr>Background </vt:lpstr>
      <vt:lpstr>Active illumination Single-pixel camera</vt:lpstr>
      <vt:lpstr>Active illumination Single-pixel camera</vt:lpstr>
      <vt:lpstr>Result</vt:lpstr>
      <vt:lpstr>Result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Eunseok Jung</cp:lastModifiedBy>
  <cp:revision>5258</cp:revision>
  <cp:lastPrinted>2012-11-20T06:22:51Z</cp:lastPrinted>
  <dcterms:created xsi:type="dcterms:W3CDTF">2006-10-05T04:04:58Z</dcterms:created>
  <dcterms:modified xsi:type="dcterms:W3CDTF">2013-08-28T01:45:23Z</dcterms:modified>
</cp:coreProperties>
</file>