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60" r:id="rId2"/>
    <p:sldId id="377" r:id="rId3"/>
    <p:sldId id="379" r:id="rId4"/>
    <p:sldId id="378" r:id="rId5"/>
    <p:sldId id="362" r:id="rId6"/>
    <p:sldId id="375" r:id="rId7"/>
    <p:sldId id="293" r:id="rId8"/>
    <p:sldId id="380" r:id="rId9"/>
    <p:sldId id="338" r:id="rId10"/>
    <p:sldId id="367" r:id="rId11"/>
    <p:sldId id="365" r:id="rId12"/>
    <p:sldId id="366" r:id="rId13"/>
    <p:sldId id="369" r:id="rId14"/>
    <p:sldId id="382" r:id="rId15"/>
    <p:sldId id="337" r:id="rId16"/>
    <p:sldId id="370" r:id="rId17"/>
    <p:sldId id="373" r:id="rId18"/>
    <p:sldId id="383" r:id="rId19"/>
    <p:sldId id="372" r:id="rId20"/>
    <p:sldId id="374" r:id="rId21"/>
    <p:sldId id="353" r:id="rId22"/>
    <p:sldId id="357" r:id="rId23"/>
    <p:sldId id="385" r:id="rId24"/>
    <p:sldId id="359" r:id="rId25"/>
  </p:sldIdLst>
  <p:sldSz cx="9144000" cy="6858000" type="screen4x3"/>
  <p:notesSz cx="6718300" cy="98552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  <a:srgbClr val="0000FF"/>
    <a:srgbClr val="853F91"/>
    <a:srgbClr val="E21EAA"/>
    <a:srgbClr val="A50021"/>
    <a:srgbClr val="FF0000"/>
    <a:srgbClr val="CC0000"/>
    <a:srgbClr val="C0C0C0"/>
    <a:srgbClr val="DDDDDD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35" autoAdjust="0"/>
    <p:restoredTop sz="99336" autoAdjust="0"/>
  </p:normalViewPr>
  <p:slideViewPr>
    <p:cSldViewPr>
      <p:cViewPr>
        <p:scale>
          <a:sx n="66" d="100"/>
          <a:sy n="66" d="100"/>
        </p:scale>
        <p:origin x="-588" y="-12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-3750" y="-108"/>
      </p:cViewPr>
      <p:guideLst>
        <p:guide orient="horz" pos="3104"/>
        <p:guide pos="21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2911263" cy="492761"/>
          </a:xfrm>
          <a:prstGeom prst="rect">
            <a:avLst/>
          </a:prstGeom>
        </p:spPr>
        <p:txBody>
          <a:bodyPr vert="horz" lIns="90877" tIns="45439" rIns="90877" bIns="45439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05486" y="1"/>
            <a:ext cx="2911263" cy="492761"/>
          </a:xfrm>
          <a:prstGeom prst="rect">
            <a:avLst/>
          </a:prstGeom>
        </p:spPr>
        <p:txBody>
          <a:bodyPr vert="horz" lIns="90877" tIns="45439" rIns="90877" bIns="45439" rtlCol="0"/>
          <a:lstStyle>
            <a:lvl1pPr algn="r">
              <a:defRPr sz="1200"/>
            </a:lvl1pPr>
          </a:lstStyle>
          <a:p>
            <a:fld id="{BE26717A-F7CF-4833-8842-27875AD98656}" type="datetimeFigureOut">
              <a:rPr lang="ko-KR" altLang="en-US" smtClean="0"/>
              <a:pPr/>
              <a:t>2013-02-05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4" y="9360732"/>
            <a:ext cx="2911263" cy="492761"/>
          </a:xfrm>
          <a:prstGeom prst="rect">
            <a:avLst/>
          </a:prstGeom>
        </p:spPr>
        <p:txBody>
          <a:bodyPr vert="horz" lIns="90877" tIns="45439" rIns="90877" bIns="45439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05486" y="9360732"/>
            <a:ext cx="2911263" cy="492761"/>
          </a:xfrm>
          <a:prstGeom prst="rect">
            <a:avLst/>
          </a:prstGeom>
        </p:spPr>
        <p:txBody>
          <a:bodyPr vert="horz" lIns="90877" tIns="45439" rIns="90877" bIns="45439" rtlCol="0" anchor="b"/>
          <a:lstStyle>
            <a:lvl1pPr algn="r">
              <a:defRPr sz="1200"/>
            </a:lvl1pPr>
          </a:lstStyle>
          <a:p>
            <a:fld id="{EF34F0CF-F84A-4423-8C46-AA99D7B24E8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848859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2911263" cy="492761"/>
          </a:xfrm>
          <a:prstGeom prst="rect">
            <a:avLst/>
          </a:prstGeom>
        </p:spPr>
        <p:txBody>
          <a:bodyPr vert="horz" lIns="90877" tIns="45439" rIns="90877" bIns="45439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05486" y="1"/>
            <a:ext cx="2911263" cy="492761"/>
          </a:xfrm>
          <a:prstGeom prst="rect">
            <a:avLst/>
          </a:prstGeom>
        </p:spPr>
        <p:txBody>
          <a:bodyPr vert="horz" lIns="90877" tIns="45439" rIns="90877" bIns="45439" rtlCol="0"/>
          <a:lstStyle>
            <a:lvl1pPr algn="r">
              <a:defRPr sz="1200"/>
            </a:lvl1pPr>
          </a:lstStyle>
          <a:p>
            <a:fld id="{DA71B965-BF29-4B96-910F-87743BCAA42E}" type="datetimeFigureOut">
              <a:rPr lang="ko-KR" altLang="en-US" smtClean="0"/>
              <a:pPr/>
              <a:t>2013-02-05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898525" y="741363"/>
            <a:ext cx="4921250" cy="3692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77" tIns="45439" rIns="90877" bIns="45439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1830" y="4681222"/>
            <a:ext cx="5374640" cy="4434841"/>
          </a:xfrm>
          <a:prstGeom prst="rect">
            <a:avLst/>
          </a:prstGeom>
        </p:spPr>
        <p:txBody>
          <a:bodyPr vert="horz" lIns="90877" tIns="45439" rIns="90877" bIns="45439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4" y="9360732"/>
            <a:ext cx="2911263" cy="492761"/>
          </a:xfrm>
          <a:prstGeom prst="rect">
            <a:avLst/>
          </a:prstGeom>
        </p:spPr>
        <p:txBody>
          <a:bodyPr vert="horz" lIns="90877" tIns="45439" rIns="90877" bIns="45439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05486" y="9360732"/>
            <a:ext cx="2911263" cy="492761"/>
          </a:xfrm>
          <a:prstGeom prst="rect">
            <a:avLst/>
          </a:prstGeom>
        </p:spPr>
        <p:txBody>
          <a:bodyPr vert="horz" lIns="90877" tIns="45439" rIns="90877" bIns="45439" rtlCol="0" anchor="b"/>
          <a:lstStyle>
            <a:lvl1pPr algn="r">
              <a:defRPr sz="1200"/>
            </a:lvl1pPr>
          </a:lstStyle>
          <a:p>
            <a:fld id="{AC8AAA75-3836-41D6-94E7-6583A98A260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43759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baseline="0" dirty="0" smtClean="0"/>
              <a:t>Good afternoon everyone~</a:t>
            </a:r>
          </a:p>
          <a:p>
            <a:pPr defTabSz="913598">
              <a:defRPr/>
            </a:pPr>
            <a:r>
              <a:rPr lang="en-US" altLang="ko-KR" dirty="0" smtClean="0">
                <a:ea typeface="굴림" charset="-127"/>
              </a:rPr>
              <a:t>First of all, thank you for attending my MS defense presentation.</a:t>
            </a:r>
            <a:endParaRPr lang="en-US" altLang="ko-KR" baseline="0" dirty="0" smtClean="0"/>
          </a:p>
          <a:p>
            <a:r>
              <a:rPr lang="en-US" altLang="ko-KR" baseline="0" dirty="0" smtClean="0"/>
              <a:t>My name is </a:t>
            </a:r>
            <a:r>
              <a:rPr lang="en-US" altLang="ko-KR" baseline="0" dirty="0" err="1" smtClean="0"/>
              <a:t>Younghak</a:t>
            </a:r>
            <a:r>
              <a:rPr lang="en-US" altLang="ko-KR" baseline="0" dirty="0" smtClean="0"/>
              <a:t> Shin</a:t>
            </a:r>
          </a:p>
          <a:p>
            <a:r>
              <a:rPr lang="en-US" altLang="ko-KR" baseline="0" dirty="0" err="1" smtClean="0"/>
              <a:t>Im</a:t>
            </a:r>
            <a:r>
              <a:rPr lang="en-US" altLang="ko-KR" baseline="0" dirty="0" smtClean="0"/>
              <a:t> a member of INFONET lab. at GIST</a:t>
            </a:r>
          </a:p>
          <a:p>
            <a:pPr eaLnBrk="1" hangingPunct="1"/>
            <a:r>
              <a:rPr lang="en-US" altLang="ko-KR" dirty="0" smtClean="0">
                <a:ea typeface="굴림" charset="-127"/>
              </a:rPr>
              <a:t>The title of my thesis is this</a:t>
            </a:r>
            <a:endParaRPr lang="en-US" altLang="ko-KR" dirty="0"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895350" y="739775"/>
            <a:ext cx="4927600" cy="36957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5792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</a:t>
            </a:r>
            <a:r>
              <a:rPr lang="ko-KR" alt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그림 </a:t>
            </a:r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 </a:t>
            </a:r>
            <a:r>
              <a:rPr lang="ko-KR" alt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연구 내용 개념도 </a:t>
            </a:r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(2). Compressed sensing</a:t>
            </a:r>
            <a:r>
              <a:rPr lang="ko-KR" alt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을 이용한 시스템 성능 개선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4419F-9084-4563-8F06-2B205D067572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8434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895350" y="739775"/>
            <a:ext cx="4927600" cy="36957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5792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</a:t>
            </a:r>
            <a:r>
              <a:rPr lang="ko-KR" alt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그림 </a:t>
            </a:r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 </a:t>
            </a:r>
            <a:r>
              <a:rPr lang="ko-KR" alt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연구 내용 개념도 </a:t>
            </a:r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(2). Compressed sensing</a:t>
            </a:r>
            <a:r>
              <a:rPr lang="ko-KR" alt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을 이용한 시스템 성능 개선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4419F-9084-4563-8F06-2B205D067572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8434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895350" y="739775"/>
            <a:ext cx="4927600" cy="36957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5792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</a:t>
            </a:r>
            <a:r>
              <a:rPr lang="ko-KR" alt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그림 </a:t>
            </a:r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 </a:t>
            </a:r>
            <a:r>
              <a:rPr lang="ko-KR" alt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연구 내용 개념도 </a:t>
            </a:r>
            <a:r>
              <a:rPr lang="en-US" altLang="ko-KR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(2). Compressed sensing</a:t>
            </a:r>
            <a:r>
              <a:rPr lang="ko-KR" alt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을 이용한 시스템 성능 개선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4419F-9084-4563-8F06-2B205D067572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8434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4419F-9084-4563-8F06-2B205D067572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9961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4419F-9084-4563-8F06-2B205D067572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9961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4419F-9084-4563-8F06-2B205D067572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99619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4419F-9084-4563-8F06-2B205D067572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9961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5289451"/>
          </a:xfrm>
          <a:prstGeom prst="rect">
            <a:avLst/>
          </a:prstGeom>
        </p:spPr>
        <p:txBody>
          <a:bodyPr/>
          <a:lstStyle>
            <a:lvl1pPr>
              <a:spcBef>
                <a:spcPts val="500"/>
              </a:spcBef>
              <a:spcAft>
                <a:spcPts val="500"/>
              </a:spcAft>
              <a:buFontTx/>
              <a:buBlip>
                <a:blip r:embed="rId2"/>
              </a:buBlip>
              <a:defRPr sz="2000" b="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prstGeom prst="rect">
            <a:avLst/>
          </a:prstGeom>
        </p:spPr>
        <p:txBody>
          <a:bodyPr/>
          <a:lstStyle>
            <a:lvl1pPr marL="360000">
              <a:defRPr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6" name="슬라이드 번호 개체 틀 4"/>
          <p:cNvSpPr>
            <a:spLocks noGrp="1"/>
          </p:cNvSpPr>
          <p:nvPr>
            <p:ph type="sldNum" sz="quarter" idx="4"/>
          </p:nvPr>
        </p:nvSpPr>
        <p:spPr>
          <a:xfrm>
            <a:off x="8210500" y="6578255"/>
            <a:ext cx="496241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9168" y="269776"/>
            <a:ext cx="8435280" cy="566936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95536" y="1052736"/>
            <a:ext cx="8229600" cy="528945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4"/>
          <p:cNvSpPr>
            <a:spLocks noGrp="1"/>
          </p:cNvSpPr>
          <p:nvPr>
            <p:ph type="sldNum" sz="quarter" idx="4"/>
          </p:nvPr>
        </p:nvSpPr>
        <p:spPr>
          <a:xfrm>
            <a:off x="8210500" y="6578255"/>
            <a:ext cx="496241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>
          <a:xfrm>
            <a:off x="8210500" y="6578255"/>
            <a:ext cx="496241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1" y="2130427"/>
            <a:ext cx="7772400" cy="1470025"/>
          </a:xfrm>
          <a:prstGeom prst="rect">
            <a:avLst/>
          </a:prstGeom>
        </p:spPr>
        <p:txBody>
          <a:bodyPr lIns="65306" tIns="32653" rIns="65306" bIns="32653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  <a:prstGeom prst="rect">
            <a:avLst/>
          </a:prstGeom>
        </p:spPr>
        <p:txBody>
          <a:bodyPr lIns="65306" tIns="32653" rIns="65306" bIns="32653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1" y="6356352"/>
            <a:ext cx="2133600" cy="365125"/>
          </a:xfrm>
          <a:prstGeom prst="rect">
            <a:avLst/>
          </a:prstGeom>
        </p:spPr>
        <p:txBody>
          <a:bodyPr lIns="65306" tIns="32653" rIns="65306" bIns="32653"/>
          <a:lstStyle/>
          <a:p>
            <a:fld id="{FB30EDBD-1C2D-4C1E-B459-B60219FAB484}" type="datetimeFigureOut">
              <a:rPr lang="ko-KR" altLang="en-US" smtClean="0"/>
              <a:t>2013-02-05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lIns="65306" tIns="32653" rIns="65306" bIns="32653"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lIns="65306" tIns="32653" rIns="65306" bIns="32653"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5542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>
          <a:xfrm>
            <a:off x="8210500" y="6578255"/>
            <a:ext cx="496241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4"/>
          <p:cNvSpPr>
            <a:spLocks noGrp="1"/>
          </p:cNvSpPr>
          <p:nvPr>
            <p:ph type="sldNum" sz="quarter" idx="4"/>
          </p:nvPr>
        </p:nvSpPr>
        <p:spPr>
          <a:xfrm>
            <a:off x="8210500" y="6578255"/>
            <a:ext cx="496241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슬라이드 번호 개체 틀 4"/>
          <p:cNvSpPr>
            <a:spLocks noGrp="1"/>
          </p:cNvSpPr>
          <p:nvPr>
            <p:ph type="sldNum" sz="quarter" idx="4"/>
          </p:nvPr>
        </p:nvSpPr>
        <p:spPr>
          <a:xfrm>
            <a:off x="8210500" y="6578255"/>
            <a:ext cx="496241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9168" y="269776"/>
            <a:ext cx="8435280" cy="56693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10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8210500" y="6578255"/>
            <a:ext cx="496241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9168" y="269776"/>
            <a:ext cx="8435280" cy="566936"/>
          </a:xfrm>
          <a:prstGeom prst="rect">
            <a:avLst/>
          </a:prstGeom>
        </p:spPr>
        <p:txBody>
          <a:bodyPr/>
          <a:lstStyle>
            <a:lvl1pPr marL="360000">
              <a:defRPr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4"/>
          <p:cNvSpPr>
            <a:spLocks noGrp="1"/>
          </p:cNvSpPr>
          <p:nvPr>
            <p:ph type="sldNum" sz="quarter" idx="4"/>
          </p:nvPr>
        </p:nvSpPr>
        <p:spPr>
          <a:xfrm>
            <a:off x="8210500" y="6578255"/>
            <a:ext cx="496241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>
          <a:xfrm>
            <a:off x="8210500" y="6578255"/>
            <a:ext cx="496241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8" name="슬라이드 번호 개체 틀 4"/>
          <p:cNvSpPr>
            <a:spLocks noGrp="1"/>
          </p:cNvSpPr>
          <p:nvPr>
            <p:ph type="sldNum" sz="quarter" idx="4"/>
          </p:nvPr>
        </p:nvSpPr>
        <p:spPr>
          <a:xfrm>
            <a:off x="8210500" y="6578255"/>
            <a:ext cx="496241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8" name="슬라이드 번호 개체 틀 4"/>
          <p:cNvSpPr>
            <a:spLocks noGrp="1"/>
          </p:cNvSpPr>
          <p:nvPr>
            <p:ph type="sldNum" sz="quarter" idx="4"/>
          </p:nvPr>
        </p:nvSpPr>
        <p:spPr>
          <a:xfrm>
            <a:off x="8210500" y="6578255"/>
            <a:ext cx="496241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-7815"/>
            <a:ext cx="4561242" cy="2474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/>
              <a:t>Journal Club Meeting,</a:t>
            </a:r>
            <a:r>
              <a:rPr lang="en-US" altLang="ko-KR" sz="1600" baseline="0" dirty="0" smtClean="0"/>
              <a:t> Feb. 14, 2013</a:t>
            </a:r>
            <a:endParaRPr lang="ko-KR" altLang="en-US" sz="1600" dirty="0"/>
          </a:p>
        </p:txBody>
      </p:sp>
      <p:sp>
        <p:nvSpPr>
          <p:cNvPr id="8" name="직사각형 7"/>
          <p:cNvSpPr/>
          <p:nvPr/>
        </p:nvSpPr>
        <p:spPr>
          <a:xfrm>
            <a:off x="4572000" y="0"/>
            <a:ext cx="4572000" cy="2606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-13067" y="6609531"/>
            <a:ext cx="2702355" cy="252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0" dirty="0" smtClean="0">
                <a:latin typeface="Arial" pitchFamily="34" charset="0"/>
                <a:ea typeface="HY강B" pitchFamily="18" charset="-127"/>
                <a:cs typeface="Arial" pitchFamily="34" charset="0"/>
              </a:rPr>
              <a:t>INFONET,   GIST</a:t>
            </a:r>
            <a:endParaRPr lang="ko-KR" altLang="en-US" sz="1400" b="0" dirty="0">
              <a:latin typeface="Arial" pitchFamily="34" charset="0"/>
              <a:ea typeface="HY강B" pitchFamily="18" charset="-127"/>
              <a:cs typeface="Arial" pitchFamily="34" charset="0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689288" y="6609531"/>
            <a:ext cx="3466888" cy="25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8028384" y="6609531"/>
            <a:ext cx="1118178" cy="25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aseline="0" dirty="0" smtClean="0">
                <a:solidFill>
                  <a:schemeClr val="tx1"/>
                </a:solidFill>
                <a:latin typeface="Arial" pitchFamily="34" charset="0"/>
                <a:ea typeface="HY강B" pitchFamily="18" charset="-127"/>
                <a:cs typeface="Arial" pitchFamily="34" charset="0"/>
              </a:rPr>
              <a:t>        / </a:t>
            </a:r>
            <a:r>
              <a:rPr lang="en-US" altLang="ko-KR" sz="1400" baseline="0" dirty="0" smtClean="0">
                <a:solidFill>
                  <a:schemeClr val="tx1"/>
                </a:solidFill>
                <a:latin typeface="Arial" pitchFamily="34" charset="0"/>
                <a:ea typeface="HY강B" pitchFamily="18" charset="-127"/>
                <a:cs typeface="Arial" pitchFamily="34" charset="0"/>
              </a:rPr>
              <a:t>24</a:t>
            </a:r>
            <a:endParaRPr lang="ko-KR" altLang="en-US" sz="1400" dirty="0">
              <a:solidFill>
                <a:schemeClr val="tx1"/>
              </a:solidFill>
              <a:latin typeface="Arial" pitchFamily="34" charset="0"/>
              <a:ea typeface="HY강B" pitchFamily="18" charset="-127"/>
              <a:cs typeface="Arial" pitchFamily="34" charset="0"/>
            </a:endParaRPr>
          </a:p>
        </p:txBody>
      </p:sp>
      <p:sp>
        <p:nvSpPr>
          <p:cNvPr id="14" name="슬라이드 번호 개체 틀 4"/>
          <p:cNvSpPr>
            <a:spLocks noGrp="1"/>
          </p:cNvSpPr>
          <p:nvPr>
            <p:ph type="sldNum" sz="quarter" idx="4"/>
          </p:nvPr>
        </p:nvSpPr>
        <p:spPr>
          <a:xfrm>
            <a:off x="8210500" y="6578255"/>
            <a:ext cx="496241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49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1" hangingPunct="1">
        <a:spcBef>
          <a:spcPct val="0"/>
        </a:spcBef>
        <a:buNone/>
        <a:defRPr sz="2800" b="1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ClrTx/>
        <a:buFont typeface="Wingdings" pitchFamily="2" charset="2"/>
        <a:buChar char="v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11" Type="http://schemas.openxmlformats.org/officeDocument/2006/relationships/image" Target="../media/image8.jpeg"/><Relationship Id="rId5" Type="http://schemas.openxmlformats.org/officeDocument/2006/relationships/image" Target="../media/image5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11" Type="http://schemas.openxmlformats.org/officeDocument/2006/relationships/image" Target="../media/image8.jpeg"/><Relationship Id="rId5" Type="http://schemas.openxmlformats.org/officeDocument/2006/relationships/image" Target="../media/image5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0.jpeg"/><Relationship Id="rId7" Type="http://schemas.microsoft.com/office/2007/relationships/hdphoto" Target="../media/hdphoto2.wdp"/><Relationship Id="rId12" Type="http://schemas.openxmlformats.org/officeDocument/2006/relationships/image" Target="../media/image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/>
        </p:nvSpPr>
        <p:spPr>
          <a:xfrm>
            <a:off x="395536" y="980728"/>
            <a:ext cx="8280920" cy="1440160"/>
          </a:xfrm>
          <a:prstGeom prst="roundRect">
            <a:avLst>
              <a:gd name="adj" fmla="val 23579"/>
            </a:avLst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latin typeface="Adobe 고딕 Std B" pitchFamily="34" charset="-127"/>
                <a:ea typeface="Adobe 고딕 Std B" pitchFamily="34" charset="-127"/>
              </a:rPr>
              <a:t>Faster STORM using compressed sensing</a:t>
            </a:r>
            <a:endParaRPr lang="en-US" altLang="ko-KR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HY강B" pitchFamily="18" charset="-127"/>
              <a:cs typeface="Arial" pitchFamily="34" charset="0"/>
            </a:endParaRPr>
          </a:p>
          <a:p>
            <a:pPr algn="ctr"/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HY강B" pitchFamily="18" charset="-127"/>
                <a:cs typeface="Arial" pitchFamily="34" charset="0"/>
              </a:rPr>
              <a:t>Lei Zhu et al.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35696" y="3140968"/>
            <a:ext cx="5760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latin typeface="Arial" pitchFamily="34" charset="0"/>
                <a:ea typeface="HY강B" pitchFamily="18" charset="-127"/>
                <a:cs typeface="Arial" pitchFamily="34" charset="0"/>
              </a:rPr>
              <a:t>Nature method. (2012.04)</a:t>
            </a:r>
          </a:p>
          <a:p>
            <a:pPr algn="ctr"/>
            <a:endParaRPr lang="en-US" altLang="ko-KR" b="1" dirty="0" smtClean="0">
              <a:latin typeface="Arial" pitchFamily="34" charset="0"/>
              <a:ea typeface="HY강B" pitchFamily="18" charset="-127"/>
              <a:cs typeface="Arial" pitchFamily="34" charset="0"/>
            </a:endParaRPr>
          </a:p>
          <a:p>
            <a:pPr algn="ctr"/>
            <a:r>
              <a:rPr lang="en-US" altLang="ko-KR" b="1" dirty="0" smtClean="0">
                <a:latin typeface="Arial" pitchFamily="34" charset="0"/>
                <a:ea typeface="HY강B" pitchFamily="18" charset="-127"/>
                <a:cs typeface="Arial" pitchFamily="34" charset="0"/>
              </a:rPr>
              <a:t>Presenter : </a:t>
            </a:r>
            <a:r>
              <a:rPr lang="en-US" altLang="ko-KR" b="1" dirty="0" err="1" smtClean="0">
                <a:latin typeface="Arial" pitchFamily="34" charset="0"/>
                <a:ea typeface="HY강B" pitchFamily="18" charset="-127"/>
                <a:cs typeface="Arial" pitchFamily="34" charset="0"/>
              </a:rPr>
              <a:t>Eunseok</a:t>
            </a:r>
            <a:r>
              <a:rPr lang="en-US" altLang="ko-KR" b="1" dirty="0" smtClean="0">
                <a:latin typeface="Arial" pitchFamily="34" charset="0"/>
                <a:ea typeface="HY강B" pitchFamily="18" charset="-127"/>
                <a:cs typeface="Arial" pitchFamily="34" charset="0"/>
              </a:rPr>
              <a:t> Jung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5431684"/>
            <a:ext cx="2935153" cy="66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직사각형 19"/>
          <p:cNvSpPr/>
          <p:nvPr/>
        </p:nvSpPr>
        <p:spPr>
          <a:xfrm>
            <a:off x="2699792" y="4437112"/>
            <a:ext cx="70567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ko-KR" sz="1600" dirty="0" smtClean="0"/>
              <a:t>GIST, Dept. of Mechatronics , Bioscopy Lab.</a:t>
            </a:r>
            <a:endParaRPr lang="ko-KR" altLang="en-US" sz="1600" dirty="0"/>
          </a:p>
        </p:txBody>
      </p:sp>
      <p:sp>
        <p:nvSpPr>
          <p:cNvPr id="21" name="슬라이드 번호 개체 틀 20"/>
          <p:cNvSpPr>
            <a:spLocks noGrp="1"/>
          </p:cNvSpPr>
          <p:nvPr>
            <p:ph type="sldNum" sz="quarter" idx="4"/>
          </p:nvPr>
        </p:nvSpPr>
        <p:spPr>
          <a:xfrm>
            <a:off x="8316416" y="6592267"/>
            <a:ext cx="496241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1</a:t>
            </a:fld>
            <a:endParaRPr lang="ko-KR" altLang="en-US" dirty="0"/>
          </a:p>
        </p:txBody>
      </p:sp>
    </p:spTree>
  </p:cSld>
  <p:clrMapOvr>
    <a:masterClrMapping/>
  </p:clrMapOvr>
  <p:transition advTm="22761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782395" y="5385282"/>
                <a:ext cx="1862263" cy="513977"/>
              </a:xfrm>
              <a:prstGeom prst="rect">
                <a:avLst/>
              </a:prstGeom>
              <a:noFill/>
            </p:spPr>
            <p:txBody>
              <a:bodyPr wrap="square" lIns="128008" tIns="64003" rIns="128008" bIns="64003" rtlCol="0">
                <a:spAutoFit/>
              </a:bodyPr>
              <a:lstStyle/>
              <a:p>
                <a:r>
                  <a:rPr lang="en-US" altLang="ko-KR" dirty="0" smtClean="0"/>
                  <a:t>A</a:t>
                </a:r>
                <a14:m>
                  <m:oMath xmlns:m="http://schemas.openxmlformats.org/officeDocument/2006/math">
                    <m:r>
                      <a:rPr lang="en-US" altLang="ko-KR" i="1" smtClean="0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altLang="ko-KR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</a:rPr>
                          <m:t>𝑀𝑋𝑁</m:t>
                        </m:r>
                      </m:sup>
                    </m:sSup>
                  </m:oMath>
                </a14:m>
                <a:endParaRPr lang="ko-KR" altLang="en-US" sz="17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395" y="5385282"/>
                <a:ext cx="1862263" cy="513977"/>
              </a:xfrm>
              <a:prstGeom prst="rect">
                <a:avLst/>
              </a:prstGeom>
              <a:blipFill rotWithShape="1">
                <a:blip r:embed="rId2"/>
                <a:stretch>
                  <a:fillRect l="-654" t="-235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직사각형 88"/>
          <p:cNvSpPr/>
          <p:nvPr/>
        </p:nvSpPr>
        <p:spPr>
          <a:xfrm>
            <a:off x="4807895" y="1455980"/>
            <a:ext cx="302434" cy="30243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8" tIns="64003" rIns="128008" bIns="64003" rtlCol="0" anchor="ctr"/>
          <a:lstStyle/>
          <a:p>
            <a:pPr algn="ctr"/>
            <a:endParaRPr lang="ko-KR" altLang="en-US"/>
          </a:p>
        </p:txBody>
      </p:sp>
      <p:sp>
        <p:nvSpPr>
          <p:cNvPr id="90" name="직사각형 89"/>
          <p:cNvSpPr/>
          <p:nvPr/>
        </p:nvSpPr>
        <p:spPr>
          <a:xfrm>
            <a:off x="4810639" y="1755890"/>
            <a:ext cx="302434" cy="30243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8" tIns="64003" rIns="128008" bIns="64003" rtlCol="0" anchor="ctr"/>
          <a:lstStyle/>
          <a:p>
            <a:pPr algn="ctr"/>
            <a:endParaRPr lang="ko-KR" altLang="en-US"/>
          </a:p>
        </p:txBody>
      </p:sp>
      <p:sp>
        <p:nvSpPr>
          <p:cNvPr id="91" name="직사각형 90"/>
          <p:cNvSpPr/>
          <p:nvPr/>
        </p:nvSpPr>
        <p:spPr>
          <a:xfrm>
            <a:off x="4810639" y="2053432"/>
            <a:ext cx="302434" cy="30243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8" tIns="64003" rIns="128008" bIns="64003" rtlCol="0" anchor="ctr"/>
          <a:lstStyle/>
          <a:p>
            <a:pPr algn="ctr"/>
            <a:endParaRPr lang="ko-KR" altLang="en-US"/>
          </a:p>
        </p:txBody>
      </p:sp>
      <p:sp>
        <p:nvSpPr>
          <p:cNvPr id="92" name="직사각형 91"/>
          <p:cNvSpPr/>
          <p:nvPr/>
        </p:nvSpPr>
        <p:spPr>
          <a:xfrm>
            <a:off x="4810639" y="2371564"/>
            <a:ext cx="302434" cy="30243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8" tIns="64003" rIns="128008" bIns="64003" rtlCol="0" anchor="ctr"/>
          <a:lstStyle/>
          <a:p>
            <a:pPr algn="ctr"/>
            <a:endParaRPr lang="ko-KR" altLang="en-US"/>
          </a:p>
        </p:txBody>
      </p:sp>
      <p:sp>
        <p:nvSpPr>
          <p:cNvPr id="93" name="직사각형 92"/>
          <p:cNvSpPr/>
          <p:nvPr/>
        </p:nvSpPr>
        <p:spPr>
          <a:xfrm>
            <a:off x="4807895" y="2673997"/>
            <a:ext cx="302434" cy="30243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8" tIns="64003" rIns="128008" bIns="64003" rtlCol="0" anchor="ctr"/>
          <a:lstStyle/>
          <a:p>
            <a:pPr algn="ctr"/>
            <a:endParaRPr lang="ko-KR" altLang="en-US"/>
          </a:p>
        </p:txBody>
      </p:sp>
      <p:sp>
        <p:nvSpPr>
          <p:cNvPr id="94" name="직사각형 93"/>
          <p:cNvSpPr/>
          <p:nvPr/>
        </p:nvSpPr>
        <p:spPr>
          <a:xfrm>
            <a:off x="4810639" y="4363807"/>
            <a:ext cx="302434" cy="30243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8" tIns="64003" rIns="128008" bIns="64003" rtlCol="0" anchor="ctr"/>
          <a:lstStyle/>
          <a:p>
            <a:pPr algn="ctr"/>
            <a:endParaRPr lang="ko-KR" altLang="en-US"/>
          </a:p>
        </p:txBody>
      </p:sp>
      <p:sp>
        <p:nvSpPr>
          <p:cNvPr id="95" name="직사각형 94"/>
          <p:cNvSpPr/>
          <p:nvPr/>
        </p:nvSpPr>
        <p:spPr>
          <a:xfrm>
            <a:off x="4810639" y="4681939"/>
            <a:ext cx="302434" cy="30243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8" tIns="64003" rIns="128008" bIns="64003" rtlCol="0" anchor="ctr"/>
          <a:lstStyle/>
          <a:p>
            <a:pPr algn="ctr"/>
            <a:endParaRPr lang="ko-KR" altLang="en-US"/>
          </a:p>
        </p:txBody>
      </p:sp>
      <p:sp>
        <p:nvSpPr>
          <p:cNvPr id="96" name="직사각형 95"/>
          <p:cNvSpPr/>
          <p:nvPr/>
        </p:nvSpPr>
        <p:spPr>
          <a:xfrm>
            <a:off x="4807895" y="4984372"/>
            <a:ext cx="302434" cy="30243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8" tIns="64003" rIns="128008" bIns="64003" rtlCol="0" anchor="ctr"/>
          <a:lstStyle/>
          <a:p>
            <a:pPr algn="ctr"/>
            <a:endParaRPr lang="ko-KR" altLang="en-US"/>
          </a:p>
        </p:txBody>
      </p:sp>
      <p:sp>
        <p:nvSpPr>
          <p:cNvPr id="97" name="타원 96"/>
          <p:cNvSpPr/>
          <p:nvPr/>
        </p:nvSpPr>
        <p:spPr>
          <a:xfrm>
            <a:off x="4858302" y="3363111"/>
            <a:ext cx="151217" cy="15121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8" tIns="64003" rIns="128008" bIns="64003" rtlCol="0" anchor="ctr"/>
          <a:lstStyle/>
          <a:p>
            <a:pPr algn="ctr"/>
            <a:endParaRPr lang="ko-KR" altLang="en-US"/>
          </a:p>
        </p:txBody>
      </p:sp>
      <p:sp>
        <p:nvSpPr>
          <p:cNvPr id="98" name="타원 97"/>
          <p:cNvSpPr/>
          <p:nvPr/>
        </p:nvSpPr>
        <p:spPr>
          <a:xfrm>
            <a:off x="4858302" y="3615139"/>
            <a:ext cx="151217" cy="15121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8" tIns="64003" rIns="128008" bIns="64003" rtlCol="0" anchor="ctr"/>
          <a:lstStyle/>
          <a:p>
            <a:pPr algn="ctr"/>
            <a:endParaRPr lang="ko-KR" altLang="en-US"/>
          </a:p>
        </p:txBody>
      </p:sp>
      <p:sp>
        <p:nvSpPr>
          <p:cNvPr id="99" name="타원 98"/>
          <p:cNvSpPr/>
          <p:nvPr/>
        </p:nvSpPr>
        <p:spPr>
          <a:xfrm>
            <a:off x="4858302" y="3816761"/>
            <a:ext cx="151217" cy="15121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8" tIns="64003" rIns="128008" bIns="64003" rtlCol="0" anchor="ctr"/>
          <a:lstStyle/>
          <a:p>
            <a:pPr algn="ctr"/>
            <a:endParaRPr lang="ko-KR" altLang="en-US"/>
          </a:p>
        </p:txBody>
      </p:sp>
      <p:sp>
        <p:nvSpPr>
          <p:cNvPr id="100" name="직사각형 99"/>
          <p:cNvSpPr/>
          <p:nvPr/>
        </p:nvSpPr>
        <p:spPr>
          <a:xfrm>
            <a:off x="4810639" y="5286806"/>
            <a:ext cx="302434" cy="30243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8" tIns="64003" rIns="128008" bIns="64003" rtlCol="0" anchor="ctr"/>
          <a:lstStyle/>
          <a:p>
            <a:pPr algn="ctr"/>
            <a:endParaRPr lang="ko-KR" altLang="en-US"/>
          </a:p>
        </p:txBody>
      </p:sp>
      <p:sp>
        <p:nvSpPr>
          <p:cNvPr id="101" name="직사각형 100"/>
          <p:cNvSpPr/>
          <p:nvPr/>
        </p:nvSpPr>
        <p:spPr>
          <a:xfrm>
            <a:off x="4810639" y="4077072"/>
            <a:ext cx="302434" cy="30243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8" tIns="64003" rIns="128008" bIns="64003" rtlCol="0" anchor="ctr"/>
          <a:lstStyle/>
          <a:p>
            <a:pPr algn="ctr"/>
            <a:endParaRPr lang="ko-KR" altLang="en-US"/>
          </a:p>
        </p:txBody>
      </p:sp>
      <p:sp>
        <p:nvSpPr>
          <p:cNvPr id="102" name="직사각형 101"/>
          <p:cNvSpPr/>
          <p:nvPr/>
        </p:nvSpPr>
        <p:spPr>
          <a:xfrm>
            <a:off x="4810639" y="2968148"/>
            <a:ext cx="302434" cy="30243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8" tIns="64003" rIns="128008" bIns="64003" rtlCol="0" anchor="ctr"/>
          <a:lstStyle/>
          <a:p>
            <a:pPr algn="ctr"/>
            <a:endParaRPr lang="ko-KR" altLang="en-US"/>
          </a:p>
        </p:txBody>
      </p:sp>
      <p:sp>
        <p:nvSpPr>
          <p:cNvPr id="103" name="곱셈 기호 102"/>
          <p:cNvSpPr/>
          <p:nvPr/>
        </p:nvSpPr>
        <p:spPr>
          <a:xfrm>
            <a:off x="3347864" y="3049004"/>
            <a:ext cx="772416" cy="772416"/>
          </a:xfrm>
          <a:prstGeom prst="mathMultiply">
            <a:avLst>
              <a:gd name="adj1" fmla="val 9709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8" tIns="64003" rIns="128008" bIns="64003"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4512505" y="5608483"/>
                <a:ext cx="1071945" cy="406255"/>
              </a:xfrm>
              <a:prstGeom prst="rect">
                <a:avLst/>
              </a:prstGeom>
              <a:noFill/>
            </p:spPr>
            <p:txBody>
              <a:bodyPr wrap="square" lIns="128008" tIns="64003" rIns="128008" bIns="64003" rtlCol="0">
                <a:spAutoFit/>
              </a:bodyPr>
              <a:lstStyle/>
              <a:p>
                <a:r>
                  <a:rPr lang="en-US" altLang="ko-KR" dirty="0" smtClean="0"/>
                  <a:t>x</a:t>
                </a:r>
                <a14:m>
                  <m:oMath xmlns:m="http://schemas.openxmlformats.org/officeDocument/2006/math">
                    <m:r>
                      <a:rPr lang="en-US" altLang="ko-KR" i="1" smtClean="0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altLang="ko-KR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</a:rPr>
                          <m:t>𝑁</m:t>
                        </m:r>
                      </m:sup>
                    </m:sSup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2505" y="5608483"/>
                <a:ext cx="1071945" cy="406255"/>
              </a:xfrm>
              <a:prstGeom prst="rect">
                <a:avLst/>
              </a:prstGeom>
              <a:blipFill rotWithShape="1">
                <a:blip r:embed="rId3"/>
                <a:stretch>
                  <a:fillRect l="-1136" t="-2985" b="-1791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" name="TextBox 104"/>
          <p:cNvSpPr txBox="1"/>
          <p:nvPr/>
        </p:nvSpPr>
        <p:spPr>
          <a:xfrm>
            <a:off x="2344218" y="5497432"/>
            <a:ext cx="3128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/>
              <a:t>(M&lt;N</a:t>
            </a:r>
            <a:r>
              <a:rPr lang="en-US" altLang="ko-KR" sz="2000" dirty="0" smtClean="0"/>
              <a:t>)</a:t>
            </a:r>
            <a:endParaRPr lang="ko-KR" altLang="en-US" sz="2000" dirty="0"/>
          </a:p>
        </p:txBody>
      </p:sp>
      <p:sp>
        <p:nvSpPr>
          <p:cNvPr id="106" name="TextBox 105"/>
          <p:cNvSpPr txBox="1"/>
          <p:nvPr/>
        </p:nvSpPr>
        <p:spPr>
          <a:xfrm>
            <a:off x="736708" y="6339770"/>
            <a:ext cx="418904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A</a:t>
            </a:r>
            <a:r>
              <a:rPr lang="en-US" altLang="ko-KR" dirty="0"/>
              <a:t> = </a:t>
            </a:r>
            <a:r>
              <a:rPr lang="en-US" altLang="ko-KR" dirty="0" smtClean="0"/>
              <a:t>Measurement matrix</a:t>
            </a:r>
            <a:endParaRPr lang="en-US" altLang="ko-KR" dirty="0"/>
          </a:p>
        </p:txBody>
      </p:sp>
      <p:sp>
        <p:nvSpPr>
          <p:cNvPr id="107" name="TextBox 106"/>
          <p:cNvSpPr txBox="1"/>
          <p:nvPr/>
        </p:nvSpPr>
        <p:spPr>
          <a:xfrm>
            <a:off x="4253389" y="6317952"/>
            <a:ext cx="418904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x </a:t>
            </a:r>
            <a:r>
              <a:rPr lang="en-US" altLang="ko-KR" dirty="0" smtClean="0"/>
              <a:t>= Reconstruct image</a:t>
            </a:r>
            <a:endParaRPr lang="en-US" altLang="ko-KR" dirty="0"/>
          </a:p>
        </p:txBody>
      </p:sp>
      <p:sp>
        <p:nvSpPr>
          <p:cNvPr id="108" name="직사각형 107"/>
          <p:cNvSpPr/>
          <p:nvPr/>
        </p:nvSpPr>
        <p:spPr>
          <a:xfrm>
            <a:off x="6805169" y="1832365"/>
            <a:ext cx="302434" cy="3024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8" tIns="64003" rIns="128008" bIns="64003" rtlCol="0" anchor="ctr"/>
          <a:lstStyle/>
          <a:p>
            <a:pPr algn="ctr"/>
            <a:endParaRPr lang="ko-KR" altLang="en-US"/>
          </a:p>
        </p:txBody>
      </p:sp>
      <p:sp>
        <p:nvSpPr>
          <p:cNvPr id="109" name="직사각형 108"/>
          <p:cNvSpPr/>
          <p:nvPr/>
        </p:nvSpPr>
        <p:spPr>
          <a:xfrm>
            <a:off x="6805169" y="2132275"/>
            <a:ext cx="302434" cy="3024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8" tIns="64003" rIns="128008" bIns="64003" rtlCol="0" anchor="ctr"/>
          <a:lstStyle/>
          <a:p>
            <a:pPr algn="ctr"/>
            <a:endParaRPr lang="ko-KR" altLang="en-US"/>
          </a:p>
        </p:txBody>
      </p:sp>
      <p:sp>
        <p:nvSpPr>
          <p:cNvPr id="111" name="직사각형 110"/>
          <p:cNvSpPr/>
          <p:nvPr/>
        </p:nvSpPr>
        <p:spPr>
          <a:xfrm>
            <a:off x="6805169" y="4042796"/>
            <a:ext cx="302434" cy="3024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8" tIns="64003" rIns="128008" bIns="64003" rtlCol="0" anchor="ctr"/>
          <a:lstStyle/>
          <a:p>
            <a:pPr algn="ctr"/>
            <a:endParaRPr lang="ko-KR" altLang="en-US"/>
          </a:p>
        </p:txBody>
      </p:sp>
      <p:sp>
        <p:nvSpPr>
          <p:cNvPr id="112" name="직사각형 111"/>
          <p:cNvSpPr/>
          <p:nvPr/>
        </p:nvSpPr>
        <p:spPr>
          <a:xfrm>
            <a:off x="6805169" y="4360928"/>
            <a:ext cx="302434" cy="3024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8" tIns="64003" rIns="128008" bIns="64003" rtlCol="0" anchor="ctr"/>
          <a:lstStyle/>
          <a:p>
            <a:pPr algn="ctr"/>
            <a:endParaRPr lang="ko-KR" altLang="en-US"/>
          </a:p>
        </p:txBody>
      </p:sp>
      <p:sp>
        <p:nvSpPr>
          <p:cNvPr id="113" name="직사각형 112"/>
          <p:cNvSpPr/>
          <p:nvPr/>
        </p:nvSpPr>
        <p:spPr>
          <a:xfrm>
            <a:off x="6805169" y="4639381"/>
            <a:ext cx="302434" cy="3024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8" tIns="64003" rIns="128008" bIns="64003" rtlCol="0" anchor="ctr"/>
          <a:lstStyle/>
          <a:p>
            <a:pPr algn="ctr"/>
            <a:endParaRPr lang="ko-KR" altLang="en-US"/>
          </a:p>
        </p:txBody>
      </p:sp>
      <p:sp>
        <p:nvSpPr>
          <p:cNvPr id="115" name="직사각형 114"/>
          <p:cNvSpPr/>
          <p:nvPr/>
        </p:nvSpPr>
        <p:spPr>
          <a:xfrm>
            <a:off x="6809381" y="4926766"/>
            <a:ext cx="302434" cy="3024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8" tIns="64003" rIns="128008" bIns="64003" rtlCol="0" anchor="ctr"/>
          <a:lstStyle/>
          <a:p>
            <a:pPr algn="ctr"/>
            <a:endParaRPr lang="ko-KR" altLang="en-US"/>
          </a:p>
        </p:txBody>
      </p:sp>
      <p:sp>
        <p:nvSpPr>
          <p:cNvPr id="116" name="타원 115"/>
          <p:cNvSpPr/>
          <p:nvPr/>
        </p:nvSpPr>
        <p:spPr>
          <a:xfrm>
            <a:off x="6852832" y="3243722"/>
            <a:ext cx="151217" cy="15121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8" tIns="64003" rIns="128008" bIns="64003" rtlCol="0" anchor="ctr"/>
          <a:lstStyle/>
          <a:p>
            <a:pPr algn="ctr"/>
            <a:endParaRPr lang="ko-KR" altLang="en-US"/>
          </a:p>
        </p:txBody>
      </p:sp>
      <p:sp>
        <p:nvSpPr>
          <p:cNvPr id="118" name="타원 117"/>
          <p:cNvSpPr/>
          <p:nvPr/>
        </p:nvSpPr>
        <p:spPr>
          <a:xfrm>
            <a:off x="6852832" y="3495750"/>
            <a:ext cx="151217" cy="15121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8" tIns="64003" rIns="128008" bIns="64003" rtlCol="0" anchor="ctr"/>
          <a:lstStyle/>
          <a:p>
            <a:pPr algn="ctr"/>
            <a:endParaRPr lang="ko-KR" altLang="en-US"/>
          </a:p>
        </p:txBody>
      </p:sp>
      <p:sp>
        <p:nvSpPr>
          <p:cNvPr id="122" name="타원 121"/>
          <p:cNvSpPr/>
          <p:nvPr/>
        </p:nvSpPr>
        <p:spPr>
          <a:xfrm>
            <a:off x="6852832" y="3697372"/>
            <a:ext cx="151217" cy="15121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8" tIns="64003" rIns="128008" bIns="64003"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/>
              <p:cNvSpPr txBox="1"/>
              <p:nvPr/>
            </p:nvSpPr>
            <p:spPr>
              <a:xfrm>
                <a:off x="6585607" y="5615033"/>
                <a:ext cx="1442777" cy="406255"/>
              </a:xfrm>
              <a:prstGeom prst="rect">
                <a:avLst/>
              </a:prstGeom>
              <a:noFill/>
            </p:spPr>
            <p:txBody>
              <a:bodyPr wrap="square" lIns="128008" tIns="64003" rIns="128008" bIns="64003" rtlCol="0">
                <a:spAutoFit/>
              </a:bodyPr>
              <a:lstStyle/>
              <a:p>
                <a:r>
                  <a:rPr lang="en-US" altLang="ko-KR" dirty="0"/>
                  <a:t>b</a:t>
                </a:r>
                <a14:m>
                  <m:oMath xmlns:m="http://schemas.openxmlformats.org/officeDocument/2006/math">
                    <m:r>
                      <a:rPr lang="en-US" altLang="ko-KR" i="1" smtClean="0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altLang="ko-KR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</a:rPr>
                          <m:t>𝑀</m:t>
                        </m:r>
                      </m:sup>
                    </m:sSup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23" name="TextBox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5607" y="5615033"/>
                <a:ext cx="1442777" cy="406255"/>
              </a:xfrm>
              <a:prstGeom prst="rect">
                <a:avLst/>
              </a:prstGeom>
              <a:blipFill rotWithShape="1">
                <a:blip r:embed="rId4"/>
                <a:stretch>
                  <a:fillRect l="-844" t="-2985" b="-1791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1" name="등호 130"/>
          <p:cNvSpPr/>
          <p:nvPr/>
        </p:nvSpPr>
        <p:spPr>
          <a:xfrm>
            <a:off x="5473011" y="3133329"/>
            <a:ext cx="806489" cy="806490"/>
          </a:xfrm>
          <a:prstGeom prst="mathEqual">
            <a:avLst>
              <a:gd name="adj1" fmla="val 12497"/>
              <a:gd name="adj2" fmla="val 20579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8" tIns="64003" rIns="128008" bIns="64003"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2" name="직사각형 131"/>
          <p:cNvSpPr/>
          <p:nvPr/>
        </p:nvSpPr>
        <p:spPr>
          <a:xfrm>
            <a:off x="6804248" y="2439757"/>
            <a:ext cx="302434" cy="3024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8" tIns="64003" rIns="128008" bIns="64003" rtlCol="0" anchor="ctr"/>
          <a:lstStyle/>
          <a:p>
            <a:pPr algn="ctr"/>
            <a:endParaRPr lang="ko-KR" altLang="en-US"/>
          </a:p>
        </p:txBody>
      </p:sp>
      <p:sp>
        <p:nvSpPr>
          <p:cNvPr id="133" name="직사각형 132"/>
          <p:cNvSpPr/>
          <p:nvPr/>
        </p:nvSpPr>
        <p:spPr>
          <a:xfrm>
            <a:off x="6804248" y="2739666"/>
            <a:ext cx="302434" cy="3024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8" tIns="64003" rIns="128008" bIns="64003" rtlCol="0" anchor="ctr"/>
          <a:lstStyle/>
          <a:p>
            <a:pPr algn="ctr"/>
            <a:endParaRPr lang="ko-KR" altLang="en-US"/>
          </a:p>
        </p:txBody>
      </p:sp>
      <p:sp>
        <p:nvSpPr>
          <p:cNvPr id="144" name="직사각형 143"/>
          <p:cNvSpPr/>
          <p:nvPr/>
        </p:nvSpPr>
        <p:spPr>
          <a:xfrm rot="5400000">
            <a:off x="568829" y="2095458"/>
            <a:ext cx="562864" cy="1702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5" name="직사각형 144"/>
          <p:cNvSpPr/>
          <p:nvPr/>
        </p:nvSpPr>
        <p:spPr>
          <a:xfrm rot="16200000">
            <a:off x="570329" y="2674732"/>
            <a:ext cx="562872" cy="17323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6" name="직사각형 145"/>
          <p:cNvSpPr/>
          <p:nvPr/>
        </p:nvSpPr>
        <p:spPr>
          <a:xfrm rot="16200000">
            <a:off x="568963" y="3253699"/>
            <a:ext cx="562870" cy="17050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7" name="직사각형 146"/>
          <p:cNvSpPr/>
          <p:nvPr/>
        </p:nvSpPr>
        <p:spPr>
          <a:xfrm rot="16200000">
            <a:off x="576895" y="3811374"/>
            <a:ext cx="552478" cy="17050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8" name="직사각형 147"/>
          <p:cNvSpPr/>
          <p:nvPr/>
        </p:nvSpPr>
        <p:spPr>
          <a:xfrm rot="16200000">
            <a:off x="572734" y="4365276"/>
            <a:ext cx="555326" cy="17050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9" name="직사각형 148"/>
          <p:cNvSpPr/>
          <p:nvPr/>
        </p:nvSpPr>
        <p:spPr>
          <a:xfrm rot="16200000">
            <a:off x="572733" y="4920603"/>
            <a:ext cx="555327" cy="17050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0" name="직사각형 149"/>
          <p:cNvSpPr/>
          <p:nvPr/>
        </p:nvSpPr>
        <p:spPr>
          <a:xfrm rot="5400000">
            <a:off x="744363" y="2655034"/>
            <a:ext cx="562864" cy="1702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1" name="직사각형 150"/>
          <p:cNvSpPr/>
          <p:nvPr/>
        </p:nvSpPr>
        <p:spPr>
          <a:xfrm rot="16200000">
            <a:off x="745863" y="3237604"/>
            <a:ext cx="562872" cy="17323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2" name="직사각형 151"/>
          <p:cNvSpPr/>
          <p:nvPr/>
        </p:nvSpPr>
        <p:spPr>
          <a:xfrm rot="16200000">
            <a:off x="731722" y="3801843"/>
            <a:ext cx="562870" cy="17050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3" name="직사각형 152"/>
          <p:cNvSpPr/>
          <p:nvPr/>
        </p:nvSpPr>
        <p:spPr>
          <a:xfrm rot="16200000">
            <a:off x="736919" y="4354013"/>
            <a:ext cx="552478" cy="17050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4" name="직사각형 153"/>
          <p:cNvSpPr/>
          <p:nvPr/>
        </p:nvSpPr>
        <p:spPr>
          <a:xfrm rot="16200000">
            <a:off x="735495" y="4920604"/>
            <a:ext cx="555326" cy="17050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5" name="직사각형 154"/>
          <p:cNvSpPr/>
          <p:nvPr/>
        </p:nvSpPr>
        <p:spPr>
          <a:xfrm rot="16200000">
            <a:off x="748267" y="2099091"/>
            <a:ext cx="555327" cy="17050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6" name="직사각형 155"/>
          <p:cNvSpPr/>
          <p:nvPr/>
        </p:nvSpPr>
        <p:spPr>
          <a:xfrm rot="16200000">
            <a:off x="2670893" y="2040958"/>
            <a:ext cx="562872" cy="17323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7" name="직사각형 156"/>
          <p:cNvSpPr/>
          <p:nvPr/>
        </p:nvSpPr>
        <p:spPr>
          <a:xfrm rot="16200000">
            <a:off x="2686707" y="2626165"/>
            <a:ext cx="562870" cy="17050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8" name="직사각형 157"/>
          <p:cNvSpPr/>
          <p:nvPr/>
        </p:nvSpPr>
        <p:spPr>
          <a:xfrm rot="16200000">
            <a:off x="2315128" y="2049037"/>
            <a:ext cx="552478" cy="17050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9" name="직사각형 158"/>
          <p:cNvSpPr/>
          <p:nvPr/>
        </p:nvSpPr>
        <p:spPr>
          <a:xfrm rot="16200000">
            <a:off x="927020" y="2089506"/>
            <a:ext cx="555326" cy="17050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0" name="직사각형 159"/>
          <p:cNvSpPr/>
          <p:nvPr/>
        </p:nvSpPr>
        <p:spPr>
          <a:xfrm rot="5400000">
            <a:off x="919104" y="3245439"/>
            <a:ext cx="562864" cy="1702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1" name="직사각형 160"/>
          <p:cNvSpPr/>
          <p:nvPr/>
        </p:nvSpPr>
        <p:spPr>
          <a:xfrm rot="16200000">
            <a:off x="927019" y="2669601"/>
            <a:ext cx="555327" cy="17050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2" name="타원 161"/>
          <p:cNvSpPr/>
          <p:nvPr/>
        </p:nvSpPr>
        <p:spPr>
          <a:xfrm>
            <a:off x="1537563" y="3275829"/>
            <a:ext cx="151217" cy="15121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8" tIns="64003" rIns="128008" bIns="64003" rtlCol="0" anchor="ctr"/>
          <a:lstStyle/>
          <a:p>
            <a:pPr algn="ctr"/>
            <a:endParaRPr lang="ko-KR" altLang="en-US"/>
          </a:p>
        </p:txBody>
      </p:sp>
      <p:sp>
        <p:nvSpPr>
          <p:cNvPr id="163" name="타원 162"/>
          <p:cNvSpPr/>
          <p:nvPr/>
        </p:nvSpPr>
        <p:spPr>
          <a:xfrm>
            <a:off x="1900502" y="3275829"/>
            <a:ext cx="151217" cy="15121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8" tIns="64003" rIns="128008" bIns="64003" rtlCol="0" anchor="ctr"/>
          <a:lstStyle/>
          <a:p>
            <a:pPr algn="ctr"/>
            <a:endParaRPr lang="ko-KR" altLang="en-US"/>
          </a:p>
        </p:txBody>
      </p:sp>
      <p:sp>
        <p:nvSpPr>
          <p:cNvPr id="164" name="타원 163"/>
          <p:cNvSpPr/>
          <p:nvPr/>
        </p:nvSpPr>
        <p:spPr>
          <a:xfrm>
            <a:off x="2253538" y="3275829"/>
            <a:ext cx="151217" cy="15121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8" tIns="64003" rIns="128008" bIns="64003" rtlCol="0" anchor="ctr"/>
          <a:lstStyle/>
          <a:p>
            <a:pPr algn="ctr"/>
            <a:endParaRPr lang="ko-KR" altLang="en-US"/>
          </a:p>
        </p:txBody>
      </p:sp>
      <p:sp>
        <p:nvSpPr>
          <p:cNvPr id="165" name="직사각형 164"/>
          <p:cNvSpPr/>
          <p:nvPr/>
        </p:nvSpPr>
        <p:spPr>
          <a:xfrm rot="16200000">
            <a:off x="2317716" y="2593564"/>
            <a:ext cx="555326" cy="17050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6" name="직사각형 165"/>
          <p:cNvSpPr/>
          <p:nvPr/>
        </p:nvSpPr>
        <p:spPr>
          <a:xfrm rot="5400000">
            <a:off x="2309800" y="3749497"/>
            <a:ext cx="562864" cy="1702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7" name="직사각형 166"/>
          <p:cNvSpPr/>
          <p:nvPr/>
        </p:nvSpPr>
        <p:spPr>
          <a:xfrm rot="16200000">
            <a:off x="2317715" y="3173659"/>
            <a:ext cx="555327" cy="17050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8" name="직사각형 167"/>
          <p:cNvSpPr/>
          <p:nvPr/>
        </p:nvSpPr>
        <p:spPr>
          <a:xfrm rot="16200000">
            <a:off x="925666" y="4916132"/>
            <a:ext cx="552478" cy="17050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9" name="직사각형 168"/>
          <p:cNvSpPr/>
          <p:nvPr/>
        </p:nvSpPr>
        <p:spPr>
          <a:xfrm rot="16200000">
            <a:off x="919101" y="3781025"/>
            <a:ext cx="562872" cy="17323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0" name="직사각형 169"/>
          <p:cNvSpPr/>
          <p:nvPr/>
        </p:nvSpPr>
        <p:spPr>
          <a:xfrm rot="16200000">
            <a:off x="920469" y="4369047"/>
            <a:ext cx="562870" cy="17050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1" name="직사각형 170"/>
          <p:cNvSpPr/>
          <p:nvPr/>
        </p:nvSpPr>
        <p:spPr>
          <a:xfrm rot="16200000">
            <a:off x="2677728" y="3203139"/>
            <a:ext cx="552478" cy="17050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2" name="직사각형 171"/>
          <p:cNvSpPr/>
          <p:nvPr/>
        </p:nvSpPr>
        <p:spPr>
          <a:xfrm rot="16200000">
            <a:off x="2680316" y="3747666"/>
            <a:ext cx="555326" cy="17050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3" name="직사각형 172"/>
          <p:cNvSpPr/>
          <p:nvPr/>
        </p:nvSpPr>
        <p:spPr>
          <a:xfrm rot="5400000">
            <a:off x="2672400" y="4903599"/>
            <a:ext cx="562864" cy="1702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4" name="직사각형 173"/>
          <p:cNvSpPr/>
          <p:nvPr/>
        </p:nvSpPr>
        <p:spPr>
          <a:xfrm rot="16200000">
            <a:off x="2680315" y="4327761"/>
            <a:ext cx="555327" cy="17050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5" name="직사각형 174"/>
          <p:cNvSpPr/>
          <p:nvPr/>
        </p:nvSpPr>
        <p:spPr>
          <a:xfrm rot="16200000">
            <a:off x="2316679" y="4918188"/>
            <a:ext cx="562870" cy="17050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6" name="직사각형 175"/>
          <p:cNvSpPr/>
          <p:nvPr/>
        </p:nvSpPr>
        <p:spPr>
          <a:xfrm rot="16200000">
            <a:off x="2302114" y="4330166"/>
            <a:ext cx="562872" cy="17323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7" name="직사각형 176"/>
          <p:cNvSpPr/>
          <p:nvPr/>
        </p:nvSpPr>
        <p:spPr>
          <a:xfrm rot="16200000">
            <a:off x="2501358" y="2054231"/>
            <a:ext cx="562870" cy="17050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8" name="직사각형 177"/>
          <p:cNvSpPr/>
          <p:nvPr/>
        </p:nvSpPr>
        <p:spPr>
          <a:xfrm rot="16200000">
            <a:off x="2492379" y="2631205"/>
            <a:ext cx="552478" cy="17050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9" name="직사각형 178"/>
          <p:cNvSpPr/>
          <p:nvPr/>
        </p:nvSpPr>
        <p:spPr>
          <a:xfrm rot="16200000">
            <a:off x="2494967" y="3175732"/>
            <a:ext cx="555326" cy="17050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0" name="직사각형 179"/>
          <p:cNvSpPr/>
          <p:nvPr/>
        </p:nvSpPr>
        <p:spPr>
          <a:xfrm rot="5400000">
            <a:off x="2487051" y="4331665"/>
            <a:ext cx="562864" cy="1702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1" name="직사각형 180"/>
          <p:cNvSpPr/>
          <p:nvPr/>
        </p:nvSpPr>
        <p:spPr>
          <a:xfrm rot="16200000">
            <a:off x="2494966" y="3755827"/>
            <a:ext cx="555327" cy="17050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2" name="직사각형 181"/>
          <p:cNvSpPr/>
          <p:nvPr/>
        </p:nvSpPr>
        <p:spPr>
          <a:xfrm rot="16200000">
            <a:off x="2487047" y="4909015"/>
            <a:ext cx="562872" cy="17323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3" name="직사각형 182"/>
          <p:cNvSpPr/>
          <p:nvPr/>
        </p:nvSpPr>
        <p:spPr>
          <a:xfrm rot="16200000">
            <a:off x="2499318" y="4893030"/>
            <a:ext cx="562872" cy="17323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타원 79"/>
          <p:cNvSpPr/>
          <p:nvPr/>
        </p:nvSpPr>
        <p:spPr>
          <a:xfrm>
            <a:off x="4883503" y="1525536"/>
            <a:ext cx="151217" cy="151217"/>
          </a:xfrm>
          <a:prstGeom prst="ellipse">
            <a:avLst/>
          </a:prstGeom>
          <a:solidFill>
            <a:srgbClr val="66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8" tIns="64003" rIns="128008" bIns="64003" rtlCol="0" anchor="ctr"/>
          <a:lstStyle/>
          <a:p>
            <a:pPr algn="ctr"/>
            <a:endParaRPr lang="ko-KR" altLang="en-US"/>
          </a:p>
        </p:txBody>
      </p:sp>
      <p:cxnSp>
        <p:nvCxnSpPr>
          <p:cNvPr id="77" name="직선 화살표 연결선 76"/>
          <p:cNvCxnSpPr/>
          <p:nvPr/>
        </p:nvCxnSpPr>
        <p:spPr>
          <a:xfrm>
            <a:off x="850261" y="1292981"/>
            <a:ext cx="0" cy="46290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직선 화살표 연결선 77"/>
          <p:cNvCxnSpPr/>
          <p:nvPr/>
        </p:nvCxnSpPr>
        <p:spPr>
          <a:xfrm flipH="1">
            <a:off x="5292080" y="1575671"/>
            <a:ext cx="58417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내용 개체 틀 1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5289451"/>
          </a:xfrm>
        </p:spPr>
        <p:txBody>
          <a:bodyPr/>
          <a:lstStyle/>
          <a:p>
            <a:pPr marL="0" indent="0">
              <a:buNone/>
            </a:pPr>
            <a:endParaRPr lang="en-US" altLang="ko-KR" dirty="0" smtClean="0"/>
          </a:p>
        </p:txBody>
      </p:sp>
      <p:sp>
        <p:nvSpPr>
          <p:cNvPr id="84" name="제목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en-US" altLang="ko-KR" dirty="0" smtClean="0"/>
              <a:t>Measurement matrix </a:t>
            </a:r>
            <a:r>
              <a:rPr lang="en-US" altLang="ko-KR" dirty="0" smtClean="0"/>
              <a:t>(2) </a:t>
            </a:r>
            <a:endParaRPr lang="ko-KR" altLang="en-US" dirty="0"/>
          </a:p>
        </p:txBody>
      </p:sp>
      <p:sp>
        <p:nvSpPr>
          <p:cNvPr id="85" name="슬라이드 번호 개체 틀 3"/>
          <p:cNvSpPr>
            <a:spLocks noGrp="1"/>
          </p:cNvSpPr>
          <p:nvPr>
            <p:ph type="sldNum" sz="quarter" idx="4"/>
          </p:nvPr>
        </p:nvSpPr>
        <p:spPr>
          <a:xfrm>
            <a:off x="8195845" y="6577027"/>
            <a:ext cx="496241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5670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782395" y="5385282"/>
                <a:ext cx="1862263" cy="513977"/>
              </a:xfrm>
              <a:prstGeom prst="rect">
                <a:avLst/>
              </a:prstGeom>
              <a:noFill/>
            </p:spPr>
            <p:txBody>
              <a:bodyPr wrap="square" lIns="128008" tIns="64003" rIns="128008" bIns="64003" rtlCol="0">
                <a:spAutoFit/>
              </a:bodyPr>
              <a:lstStyle/>
              <a:p>
                <a:r>
                  <a:rPr lang="en-US" altLang="ko-KR" dirty="0" smtClean="0"/>
                  <a:t>A</a:t>
                </a:r>
                <a14:m>
                  <m:oMath xmlns:m="http://schemas.openxmlformats.org/officeDocument/2006/math">
                    <m:r>
                      <a:rPr lang="en-US" altLang="ko-KR" i="1" smtClean="0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altLang="ko-KR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</a:rPr>
                          <m:t>𝑀𝑋𝑁</m:t>
                        </m:r>
                      </m:sup>
                    </m:sSup>
                  </m:oMath>
                </a14:m>
                <a:endParaRPr lang="ko-KR" altLang="en-US" sz="17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395" y="5385282"/>
                <a:ext cx="1862263" cy="513977"/>
              </a:xfrm>
              <a:prstGeom prst="rect">
                <a:avLst/>
              </a:prstGeom>
              <a:blipFill rotWithShape="1">
                <a:blip r:embed="rId2"/>
                <a:stretch>
                  <a:fillRect l="-654" t="-235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직사각형 88"/>
          <p:cNvSpPr/>
          <p:nvPr/>
        </p:nvSpPr>
        <p:spPr>
          <a:xfrm>
            <a:off x="4807895" y="1455980"/>
            <a:ext cx="302434" cy="30243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8" tIns="64003" rIns="128008" bIns="64003" rtlCol="0" anchor="ctr"/>
          <a:lstStyle/>
          <a:p>
            <a:pPr algn="ctr"/>
            <a:endParaRPr lang="ko-KR" altLang="en-US"/>
          </a:p>
        </p:txBody>
      </p:sp>
      <p:sp>
        <p:nvSpPr>
          <p:cNvPr id="90" name="직사각형 89"/>
          <p:cNvSpPr/>
          <p:nvPr/>
        </p:nvSpPr>
        <p:spPr>
          <a:xfrm>
            <a:off x="4810639" y="1755890"/>
            <a:ext cx="302434" cy="30243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8" tIns="64003" rIns="128008" bIns="64003" rtlCol="0" anchor="ctr"/>
          <a:lstStyle/>
          <a:p>
            <a:pPr algn="ctr"/>
            <a:endParaRPr lang="ko-KR" altLang="en-US"/>
          </a:p>
        </p:txBody>
      </p:sp>
      <p:sp>
        <p:nvSpPr>
          <p:cNvPr id="91" name="직사각형 90"/>
          <p:cNvSpPr/>
          <p:nvPr/>
        </p:nvSpPr>
        <p:spPr>
          <a:xfrm>
            <a:off x="4810639" y="2053432"/>
            <a:ext cx="302434" cy="30243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8" tIns="64003" rIns="128008" bIns="64003" rtlCol="0" anchor="ctr"/>
          <a:lstStyle/>
          <a:p>
            <a:pPr algn="ctr"/>
            <a:endParaRPr lang="ko-KR" altLang="en-US"/>
          </a:p>
        </p:txBody>
      </p:sp>
      <p:sp>
        <p:nvSpPr>
          <p:cNvPr id="92" name="직사각형 91"/>
          <p:cNvSpPr/>
          <p:nvPr/>
        </p:nvSpPr>
        <p:spPr>
          <a:xfrm>
            <a:off x="4810639" y="2371564"/>
            <a:ext cx="302434" cy="30243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8" tIns="64003" rIns="128008" bIns="64003" rtlCol="0" anchor="ctr"/>
          <a:lstStyle/>
          <a:p>
            <a:pPr algn="ctr"/>
            <a:endParaRPr lang="ko-KR" altLang="en-US"/>
          </a:p>
        </p:txBody>
      </p:sp>
      <p:sp>
        <p:nvSpPr>
          <p:cNvPr id="93" name="직사각형 92"/>
          <p:cNvSpPr/>
          <p:nvPr/>
        </p:nvSpPr>
        <p:spPr>
          <a:xfrm>
            <a:off x="4807895" y="2673997"/>
            <a:ext cx="302434" cy="30243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8" tIns="64003" rIns="128008" bIns="64003" rtlCol="0" anchor="ctr"/>
          <a:lstStyle/>
          <a:p>
            <a:pPr algn="ctr"/>
            <a:endParaRPr lang="ko-KR" altLang="en-US"/>
          </a:p>
        </p:txBody>
      </p:sp>
      <p:sp>
        <p:nvSpPr>
          <p:cNvPr id="94" name="직사각형 93"/>
          <p:cNvSpPr/>
          <p:nvPr/>
        </p:nvSpPr>
        <p:spPr>
          <a:xfrm>
            <a:off x="4810639" y="4363807"/>
            <a:ext cx="302434" cy="30243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8" tIns="64003" rIns="128008" bIns="64003" rtlCol="0" anchor="ctr"/>
          <a:lstStyle/>
          <a:p>
            <a:pPr algn="ctr"/>
            <a:endParaRPr lang="ko-KR" altLang="en-US"/>
          </a:p>
        </p:txBody>
      </p:sp>
      <p:sp>
        <p:nvSpPr>
          <p:cNvPr id="95" name="직사각형 94"/>
          <p:cNvSpPr/>
          <p:nvPr/>
        </p:nvSpPr>
        <p:spPr>
          <a:xfrm>
            <a:off x="4810639" y="4681939"/>
            <a:ext cx="302434" cy="30243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8" tIns="64003" rIns="128008" bIns="64003" rtlCol="0" anchor="ctr"/>
          <a:lstStyle/>
          <a:p>
            <a:pPr algn="ctr"/>
            <a:endParaRPr lang="ko-KR" altLang="en-US"/>
          </a:p>
        </p:txBody>
      </p:sp>
      <p:sp>
        <p:nvSpPr>
          <p:cNvPr id="96" name="직사각형 95"/>
          <p:cNvSpPr/>
          <p:nvPr/>
        </p:nvSpPr>
        <p:spPr>
          <a:xfrm>
            <a:off x="4807895" y="4984372"/>
            <a:ext cx="302434" cy="30243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8" tIns="64003" rIns="128008" bIns="64003" rtlCol="0" anchor="ctr"/>
          <a:lstStyle/>
          <a:p>
            <a:pPr algn="ctr"/>
            <a:endParaRPr lang="ko-KR" altLang="en-US"/>
          </a:p>
        </p:txBody>
      </p:sp>
      <p:sp>
        <p:nvSpPr>
          <p:cNvPr id="97" name="타원 96"/>
          <p:cNvSpPr/>
          <p:nvPr/>
        </p:nvSpPr>
        <p:spPr>
          <a:xfrm>
            <a:off x="4858302" y="3363111"/>
            <a:ext cx="151217" cy="15121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8" tIns="64003" rIns="128008" bIns="64003" rtlCol="0" anchor="ctr"/>
          <a:lstStyle/>
          <a:p>
            <a:pPr algn="ctr"/>
            <a:endParaRPr lang="ko-KR" altLang="en-US"/>
          </a:p>
        </p:txBody>
      </p:sp>
      <p:sp>
        <p:nvSpPr>
          <p:cNvPr id="98" name="타원 97"/>
          <p:cNvSpPr/>
          <p:nvPr/>
        </p:nvSpPr>
        <p:spPr>
          <a:xfrm>
            <a:off x="4858302" y="3615139"/>
            <a:ext cx="151217" cy="15121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8" tIns="64003" rIns="128008" bIns="64003" rtlCol="0" anchor="ctr"/>
          <a:lstStyle/>
          <a:p>
            <a:pPr algn="ctr"/>
            <a:endParaRPr lang="ko-KR" altLang="en-US"/>
          </a:p>
        </p:txBody>
      </p:sp>
      <p:sp>
        <p:nvSpPr>
          <p:cNvPr id="99" name="타원 98"/>
          <p:cNvSpPr/>
          <p:nvPr/>
        </p:nvSpPr>
        <p:spPr>
          <a:xfrm>
            <a:off x="4858302" y="3816761"/>
            <a:ext cx="151217" cy="15121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8" tIns="64003" rIns="128008" bIns="64003" rtlCol="0" anchor="ctr"/>
          <a:lstStyle/>
          <a:p>
            <a:pPr algn="ctr"/>
            <a:endParaRPr lang="ko-KR" altLang="en-US"/>
          </a:p>
        </p:txBody>
      </p:sp>
      <p:sp>
        <p:nvSpPr>
          <p:cNvPr id="100" name="직사각형 99"/>
          <p:cNvSpPr/>
          <p:nvPr/>
        </p:nvSpPr>
        <p:spPr>
          <a:xfrm>
            <a:off x="4810639" y="5286806"/>
            <a:ext cx="302434" cy="30243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8" tIns="64003" rIns="128008" bIns="64003" rtlCol="0" anchor="ctr"/>
          <a:lstStyle/>
          <a:p>
            <a:pPr algn="ctr"/>
            <a:endParaRPr lang="ko-KR" altLang="en-US"/>
          </a:p>
        </p:txBody>
      </p:sp>
      <p:sp>
        <p:nvSpPr>
          <p:cNvPr id="101" name="직사각형 100"/>
          <p:cNvSpPr/>
          <p:nvPr/>
        </p:nvSpPr>
        <p:spPr>
          <a:xfrm>
            <a:off x="4810639" y="4077072"/>
            <a:ext cx="302434" cy="30243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8" tIns="64003" rIns="128008" bIns="64003" rtlCol="0" anchor="ctr"/>
          <a:lstStyle/>
          <a:p>
            <a:pPr algn="ctr"/>
            <a:endParaRPr lang="ko-KR" altLang="en-US"/>
          </a:p>
        </p:txBody>
      </p:sp>
      <p:sp>
        <p:nvSpPr>
          <p:cNvPr id="102" name="직사각형 101"/>
          <p:cNvSpPr/>
          <p:nvPr/>
        </p:nvSpPr>
        <p:spPr>
          <a:xfrm>
            <a:off x="4810639" y="2968148"/>
            <a:ext cx="302434" cy="30243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8" tIns="64003" rIns="128008" bIns="64003" rtlCol="0" anchor="ctr"/>
          <a:lstStyle/>
          <a:p>
            <a:pPr algn="ctr"/>
            <a:endParaRPr lang="ko-KR" altLang="en-US"/>
          </a:p>
        </p:txBody>
      </p:sp>
      <p:sp>
        <p:nvSpPr>
          <p:cNvPr id="103" name="곱셈 기호 102"/>
          <p:cNvSpPr/>
          <p:nvPr/>
        </p:nvSpPr>
        <p:spPr>
          <a:xfrm>
            <a:off x="3347864" y="3049004"/>
            <a:ext cx="772416" cy="772416"/>
          </a:xfrm>
          <a:prstGeom prst="mathMultiply">
            <a:avLst>
              <a:gd name="adj1" fmla="val 9709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8" tIns="64003" rIns="128008" bIns="64003"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4512505" y="5608483"/>
                <a:ext cx="1071945" cy="406255"/>
              </a:xfrm>
              <a:prstGeom prst="rect">
                <a:avLst/>
              </a:prstGeom>
              <a:noFill/>
            </p:spPr>
            <p:txBody>
              <a:bodyPr wrap="square" lIns="128008" tIns="64003" rIns="128008" bIns="64003" rtlCol="0">
                <a:spAutoFit/>
              </a:bodyPr>
              <a:lstStyle/>
              <a:p>
                <a:r>
                  <a:rPr lang="en-US" altLang="ko-KR" dirty="0" smtClean="0"/>
                  <a:t>x</a:t>
                </a:r>
                <a14:m>
                  <m:oMath xmlns:m="http://schemas.openxmlformats.org/officeDocument/2006/math">
                    <m:r>
                      <a:rPr lang="en-US" altLang="ko-KR" i="1" smtClean="0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altLang="ko-KR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</a:rPr>
                          <m:t>𝑁</m:t>
                        </m:r>
                      </m:sup>
                    </m:sSup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2505" y="5608483"/>
                <a:ext cx="1071945" cy="406255"/>
              </a:xfrm>
              <a:prstGeom prst="rect">
                <a:avLst/>
              </a:prstGeom>
              <a:blipFill rotWithShape="1">
                <a:blip r:embed="rId3"/>
                <a:stretch>
                  <a:fillRect l="-1136" t="-2985" b="-1791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" name="TextBox 104"/>
          <p:cNvSpPr txBox="1"/>
          <p:nvPr/>
        </p:nvSpPr>
        <p:spPr>
          <a:xfrm>
            <a:off x="2344218" y="5497432"/>
            <a:ext cx="3128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/>
              <a:t>(M&lt;N</a:t>
            </a:r>
            <a:r>
              <a:rPr lang="en-US" altLang="ko-KR" sz="2000" dirty="0" smtClean="0"/>
              <a:t>)</a:t>
            </a:r>
            <a:endParaRPr lang="ko-KR" altLang="en-US" sz="2000" dirty="0"/>
          </a:p>
        </p:txBody>
      </p:sp>
      <p:sp>
        <p:nvSpPr>
          <p:cNvPr id="106" name="TextBox 105"/>
          <p:cNvSpPr txBox="1"/>
          <p:nvPr/>
        </p:nvSpPr>
        <p:spPr>
          <a:xfrm>
            <a:off x="736708" y="6339770"/>
            <a:ext cx="418904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A</a:t>
            </a:r>
            <a:r>
              <a:rPr lang="en-US" altLang="ko-KR" dirty="0"/>
              <a:t> = </a:t>
            </a:r>
            <a:r>
              <a:rPr lang="en-US" altLang="ko-KR" dirty="0" smtClean="0"/>
              <a:t>Measurement matrix</a:t>
            </a:r>
            <a:endParaRPr lang="en-US" altLang="ko-KR" dirty="0"/>
          </a:p>
        </p:txBody>
      </p:sp>
      <p:sp>
        <p:nvSpPr>
          <p:cNvPr id="107" name="TextBox 106"/>
          <p:cNvSpPr txBox="1"/>
          <p:nvPr/>
        </p:nvSpPr>
        <p:spPr>
          <a:xfrm>
            <a:off x="4253389" y="6317952"/>
            <a:ext cx="418904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x </a:t>
            </a:r>
            <a:r>
              <a:rPr lang="en-US" altLang="ko-KR" dirty="0" smtClean="0"/>
              <a:t>= Reconstruct image</a:t>
            </a:r>
            <a:endParaRPr lang="en-US" altLang="ko-KR" dirty="0"/>
          </a:p>
        </p:txBody>
      </p:sp>
      <p:sp>
        <p:nvSpPr>
          <p:cNvPr id="108" name="직사각형 107"/>
          <p:cNvSpPr/>
          <p:nvPr/>
        </p:nvSpPr>
        <p:spPr>
          <a:xfrm>
            <a:off x="6805169" y="1832365"/>
            <a:ext cx="302434" cy="30243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8" tIns="64003" rIns="128008" bIns="64003" rtlCol="0" anchor="ctr"/>
          <a:lstStyle/>
          <a:p>
            <a:pPr algn="ctr"/>
            <a:endParaRPr lang="ko-KR" altLang="en-US"/>
          </a:p>
        </p:txBody>
      </p:sp>
      <p:sp>
        <p:nvSpPr>
          <p:cNvPr id="109" name="직사각형 108"/>
          <p:cNvSpPr/>
          <p:nvPr/>
        </p:nvSpPr>
        <p:spPr>
          <a:xfrm>
            <a:off x="6805169" y="2132275"/>
            <a:ext cx="302434" cy="3024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8" tIns="64003" rIns="128008" bIns="64003" rtlCol="0" anchor="ctr"/>
          <a:lstStyle/>
          <a:p>
            <a:pPr algn="ctr"/>
            <a:endParaRPr lang="ko-KR" altLang="en-US"/>
          </a:p>
        </p:txBody>
      </p:sp>
      <p:sp>
        <p:nvSpPr>
          <p:cNvPr id="111" name="직사각형 110"/>
          <p:cNvSpPr/>
          <p:nvPr/>
        </p:nvSpPr>
        <p:spPr>
          <a:xfrm>
            <a:off x="6805169" y="4042796"/>
            <a:ext cx="302434" cy="3024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8" tIns="64003" rIns="128008" bIns="64003" rtlCol="0" anchor="ctr"/>
          <a:lstStyle/>
          <a:p>
            <a:pPr algn="ctr"/>
            <a:endParaRPr lang="ko-KR" altLang="en-US"/>
          </a:p>
        </p:txBody>
      </p:sp>
      <p:sp>
        <p:nvSpPr>
          <p:cNvPr id="112" name="직사각형 111"/>
          <p:cNvSpPr/>
          <p:nvPr/>
        </p:nvSpPr>
        <p:spPr>
          <a:xfrm>
            <a:off x="6805169" y="4360928"/>
            <a:ext cx="302434" cy="3024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8" tIns="64003" rIns="128008" bIns="64003" rtlCol="0" anchor="ctr"/>
          <a:lstStyle/>
          <a:p>
            <a:pPr algn="ctr"/>
            <a:endParaRPr lang="ko-KR" altLang="en-US"/>
          </a:p>
        </p:txBody>
      </p:sp>
      <p:sp>
        <p:nvSpPr>
          <p:cNvPr id="113" name="직사각형 112"/>
          <p:cNvSpPr/>
          <p:nvPr/>
        </p:nvSpPr>
        <p:spPr>
          <a:xfrm>
            <a:off x="6805169" y="4639381"/>
            <a:ext cx="302434" cy="3024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8" tIns="64003" rIns="128008" bIns="64003" rtlCol="0" anchor="ctr"/>
          <a:lstStyle/>
          <a:p>
            <a:pPr algn="ctr"/>
            <a:endParaRPr lang="ko-KR" altLang="en-US"/>
          </a:p>
        </p:txBody>
      </p:sp>
      <p:sp>
        <p:nvSpPr>
          <p:cNvPr id="115" name="직사각형 114"/>
          <p:cNvSpPr/>
          <p:nvPr/>
        </p:nvSpPr>
        <p:spPr>
          <a:xfrm>
            <a:off x="6809381" y="4926766"/>
            <a:ext cx="302434" cy="3024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8" tIns="64003" rIns="128008" bIns="64003" rtlCol="0" anchor="ctr"/>
          <a:lstStyle/>
          <a:p>
            <a:pPr algn="ctr"/>
            <a:endParaRPr lang="ko-KR" altLang="en-US"/>
          </a:p>
        </p:txBody>
      </p:sp>
      <p:sp>
        <p:nvSpPr>
          <p:cNvPr id="116" name="타원 115"/>
          <p:cNvSpPr/>
          <p:nvPr/>
        </p:nvSpPr>
        <p:spPr>
          <a:xfrm>
            <a:off x="6852832" y="3243722"/>
            <a:ext cx="151217" cy="15121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8" tIns="64003" rIns="128008" bIns="64003" rtlCol="0" anchor="ctr"/>
          <a:lstStyle/>
          <a:p>
            <a:pPr algn="ctr"/>
            <a:endParaRPr lang="ko-KR" altLang="en-US"/>
          </a:p>
        </p:txBody>
      </p:sp>
      <p:sp>
        <p:nvSpPr>
          <p:cNvPr id="118" name="타원 117"/>
          <p:cNvSpPr/>
          <p:nvPr/>
        </p:nvSpPr>
        <p:spPr>
          <a:xfrm>
            <a:off x="6852832" y="3495750"/>
            <a:ext cx="151217" cy="15121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8" tIns="64003" rIns="128008" bIns="64003" rtlCol="0" anchor="ctr"/>
          <a:lstStyle/>
          <a:p>
            <a:pPr algn="ctr"/>
            <a:endParaRPr lang="ko-KR" altLang="en-US"/>
          </a:p>
        </p:txBody>
      </p:sp>
      <p:sp>
        <p:nvSpPr>
          <p:cNvPr id="122" name="타원 121"/>
          <p:cNvSpPr/>
          <p:nvPr/>
        </p:nvSpPr>
        <p:spPr>
          <a:xfrm>
            <a:off x="6852832" y="3697372"/>
            <a:ext cx="151217" cy="15121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8" tIns="64003" rIns="128008" bIns="64003"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/>
              <p:cNvSpPr txBox="1"/>
              <p:nvPr/>
            </p:nvSpPr>
            <p:spPr>
              <a:xfrm>
                <a:off x="6585607" y="5615033"/>
                <a:ext cx="1442777" cy="406255"/>
              </a:xfrm>
              <a:prstGeom prst="rect">
                <a:avLst/>
              </a:prstGeom>
              <a:noFill/>
            </p:spPr>
            <p:txBody>
              <a:bodyPr wrap="square" lIns="128008" tIns="64003" rIns="128008" bIns="64003" rtlCol="0">
                <a:spAutoFit/>
              </a:bodyPr>
              <a:lstStyle/>
              <a:p>
                <a:r>
                  <a:rPr lang="en-US" altLang="ko-KR" dirty="0"/>
                  <a:t>b</a:t>
                </a:r>
                <a14:m>
                  <m:oMath xmlns:m="http://schemas.openxmlformats.org/officeDocument/2006/math">
                    <m:r>
                      <a:rPr lang="en-US" altLang="ko-KR" i="1" smtClean="0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altLang="ko-KR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</a:rPr>
                          <m:t>𝑀</m:t>
                        </m:r>
                      </m:sup>
                    </m:sSup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23" name="TextBox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5607" y="5615033"/>
                <a:ext cx="1442777" cy="406255"/>
              </a:xfrm>
              <a:prstGeom prst="rect">
                <a:avLst/>
              </a:prstGeom>
              <a:blipFill rotWithShape="1">
                <a:blip r:embed="rId4"/>
                <a:stretch>
                  <a:fillRect l="-844" t="-2985" b="-1791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1" name="등호 130"/>
          <p:cNvSpPr/>
          <p:nvPr/>
        </p:nvSpPr>
        <p:spPr>
          <a:xfrm>
            <a:off x="5473011" y="3133329"/>
            <a:ext cx="806489" cy="806490"/>
          </a:xfrm>
          <a:prstGeom prst="mathEqual">
            <a:avLst>
              <a:gd name="adj1" fmla="val 12497"/>
              <a:gd name="adj2" fmla="val 20579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8" tIns="64003" rIns="128008" bIns="64003"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2" name="직사각형 131"/>
          <p:cNvSpPr/>
          <p:nvPr/>
        </p:nvSpPr>
        <p:spPr>
          <a:xfrm>
            <a:off x="6804248" y="2439757"/>
            <a:ext cx="302434" cy="3024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8" tIns="64003" rIns="128008" bIns="64003" rtlCol="0" anchor="ctr"/>
          <a:lstStyle/>
          <a:p>
            <a:pPr algn="ctr"/>
            <a:endParaRPr lang="ko-KR" altLang="en-US"/>
          </a:p>
        </p:txBody>
      </p:sp>
      <p:sp>
        <p:nvSpPr>
          <p:cNvPr id="133" name="직사각형 132"/>
          <p:cNvSpPr/>
          <p:nvPr/>
        </p:nvSpPr>
        <p:spPr>
          <a:xfrm>
            <a:off x="6804248" y="2739666"/>
            <a:ext cx="302434" cy="3024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8" tIns="64003" rIns="128008" bIns="64003" rtlCol="0" anchor="ctr"/>
          <a:lstStyle/>
          <a:p>
            <a:pPr algn="ctr"/>
            <a:endParaRPr lang="ko-KR" altLang="en-US"/>
          </a:p>
        </p:txBody>
      </p:sp>
      <p:sp>
        <p:nvSpPr>
          <p:cNvPr id="144" name="직사각형 143"/>
          <p:cNvSpPr/>
          <p:nvPr/>
        </p:nvSpPr>
        <p:spPr>
          <a:xfrm rot="5400000">
            <a:off x="568829" y="2095458"/>
            <a:ext cx="562864" cy="1702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5" name="직사각형 144"/>
          <p:cNvSpPr/>
          <p:nvPr/>
        </p:nvSpPr>
        <p:spPr>
          <a:xfrm rot="16200000">
            <a:off x="570329" y="2674732"/>
            <a:ext cx="562872" cy="17323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6" name="직사각형 145"/>
          <p:cNvSpPr/>
          <p:nvPr/>
        </p:nvSpPr>
        <p:spPr>
          <a:xfrm rot="16200000">
            <a:off x="568963" y="3253699"/>
            <a:ext cx="562870" cy="17050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7" name="직사각형 146"/>
          <p:cNvSpPr/>
          <p:nvPr/>
        </p:nvSpPr>
        <p:spPr>
          <a:xfrm rot="16200000">
            <a:off x="576895" y="3811374"/>
            <a:ext cx="552478" cy="17050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8" name="직사각형 147"/>
          <p:cNvSpPr/>
          <p:nvPr/>
        </p:nvSpPr>
        <p:spPr>
          <a:xfrm rot="16200000">
            <a:off x="572734" y="4365276"/>
            <a:ext cx="555326" cy="17050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9" name="직사각형 148"/>
          <p:cNvSpPr/>
          <p:nvPr/>
        </p:nvSpPr>
        <p:spPr>
          <a:xfrm rot="16200000">
            <a:off x="572733" y="4920603"/>
            <a:ext cx="555327" cy="17050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0" name="직사각형 149"/>
          <p:cNvSpPr/>
          <p:nvPr/>
        </p:nvSpPr>
        <p:spPr>
          <a:xfrm rot="5400000">
            <a:off x="744363" y="2655034"/>
            <a:ext cx="562864" cy="1702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1" name="직사각형 150"/>
          <p:cNvSpPr/>
          <p:nvPr/>
        </p:nvSpPr>
        <p:spPr>
          <a:xfrm rot="16200000">
            <a:off x="745863" y="3237604"/>
            <a:ext cx="562872" cy="17323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2" name="직사각형 151"/>
          <p:cNvSpPr/>
          <p:nvPr/>
        </p:nvSpPr>
        <p:spPr>
          <a:xfrm rot="16200000">
            <a:off x="731722" y="3801843"/>
            <a:ext cx="562870" cy="17050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3" name="직사각형 152"/>
          <p:cNvSpPr/>
          <p:nvPr/>
        </p:nvSpPr>
        <p:spPr>
          <a:xfrm rot="16200000">
            <a:off x="736919" y="4354013"/>
            <a:ext cx="552478" cy="17050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4" name="직사각형 153"/>
          <p:cNvSpPr/>
          <p:nvPr/>
        </p:nvSpPr>
        <p:spPr>
          <a:xfrm rot="16200000">
            <a:off x="735495" y="4920604"/>
            <a:ext cx="555326" cy="17050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5" name="직사각형 154"/>
          <p:cNvSpPr/>
          <p:nvPr/>
        </p:nvSpPr>
        <p:spPr>
          <a:xfrm rot="16200000">
            <a:off x="748267" y="2099091"/>
            <a:ext cx="555327" cy="17050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6" name="직사각형 155"/>
          <p:cNvSpPr/>
          <p:nvPr/>
        </p:nvSpPr>
        <p:spPr>
          <a:xfrm rot="16200000">
            <a:off x="2670893" y="2040958"/>
            <a:ext cx="562872" cy="17323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7" name="직사각형 156"/>
          <p:cNvSpPr/>
          <p:nvPr/>
        </p:nvSpPr>
        <p:spPr>
          <a:xfrm rot="16200000">
            <a:off x="2686707" y="2626165"/>
            <a:ext cx="562870" cy="17050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8" name="직사각형 157"/>
          <p:cNvSpPr/>
          <p:nvPr/>
        </p:nvSpPr>
        <p:spPr>
          <a:xfrm rot="16200000">
            <a:off x="2315128" y="2049037"/>
            <a:ext cx="552478" cy="17050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9" name="직사각형 158"/>
          <p:cNvSpPr/>
          <p:nvPr/>
        </p:nvSpPr>
        <p:spPr>
          <a:xfrm rot="16200000">
            <a:off x="927020" y="2089506"/>
            <a:ext cx="555326" cy="17050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0" name="직사각형 159"/>
          <p:cNvSpPr/>
          <p:nvPr/>
        </p:nvSpPr>
        <p:spPr>
          <a:xfrm rot="5400000">
            <a:off x="919104" y="3245439"/>
            <a:ext cx="562864" cy="1702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1" name="직사각형 160"/>
          <p:cNvSpPr/>
          <p:nvPr/>
        </p:nvSpPr>
        <p:spPr>
          <a:xfrm rot="16200000">
            <a:off x="927019" y="2669601"/>
            <a:ext cx="555327" cy="17050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2" name="타원 161"/>
          <p:cNvSpPr/>
          <p:nvPr/>
        </p:nvSpPr>
        <p:spPr>
          <a:xfrm>
            <a:off x="1537563" y="3275829"/>
            <a:ext cx="151217" cy="15121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8" tIns="64003" rIns="128008" bIns="64003" rtlCol="0" anchor="ctr"/>
          <a:lstStyle/>
          <a:p>
            <a:pPr algn="ctr"/>
            <a:endParaRPr lang="ko-KR" altLang="en-US"/>
          </a:p>
        </p:txBody>
      </p:sp>
      <p:sp>
        <p:nvSpPr>
          <p:cNvPr id="163" name="타원 162"/>
          <p:cNvSpPr/>
          <p:nvPr/>
        </p:nvSpPr>
        <p:spPr>
          <a:xfrm>
            <a:off x="1900502" y="3275829"/>
            <a:ext cx="151217" cy="15121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8" tIns="64003" rIns="128008" bIns="64003" rtlCol="0" anchor="ctr"/>
          <a:lstStyle/>
          <a:p>
            <a:pPr algn="ctr"/>
            <a:endParaRPr lang="ko-KR" altLang="en-US"/>
          </a:p>
        </p:txBody>
      </p:sp>
      <p:sp>
        <p:nvSpPr>
          <p:cNvPr id="164" name="타원 163"/>
          <p:cNvSpPr/>
          <p:nvPr/>
        </p:nvSpPr>
        <p:spPr>
          <a:xfrm>
            <a:off x="2253538" y="3275829"/>
            <a:ext cx="151217" cy="15121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8" tIns="64003" rIns="128008" bIns="64003" rtlCol="0" anchor="ctr"/>
          <a:lstStyle/>
          <a:p>
            <a:pPr algn="ctr"/>
            <a:endParaRPr lang="ko-KR" altLang="en-US"/>
          </a:p>
        </p:txBody>
      </p:sp>
      <p:sp>
        <p:nvSpPr>
          <p:cNvPr id="165" name="직사각형 164"/>
          <p:cNvSpPr/>
          <p:nvPr/>
        </p:nvSpPr>
        <p:spPr>
          <a:xfrm rot="16200000">
            <a:off x="2317716" y="2593564"/>
            <a:ext cx="555326" cy="17050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6" name="직사각형 165"/>
          <p:cNvSpPr/>
          <p:nvPr/>
        </p:nvSpPr>
        <p:spPr>
          <a:xfrm rot="5400000">
            <a:off x="2309800" y="3749497"/>
            <a:ext cx="562864" cy="1702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7" name="직사각형 166"/>
          <p:cNvSpPr/>
          <p:nvPr/>
        </p:nvSpPr>
        <p:spPr>
          <a:xfrm rot="16200000">
            <a:off x="2317715" y="3173659"/>
            <a:ext cx="555327" cy="17050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8" name="직사각형 167"/>
          <p:cNvSpPr/>
          <p:nvPr/>
        </p:nvSpPr>
        <p:spPr>
          <a:xfrm rot="16200000">
            <a:off x="925666" y="4916132"/>
            <a:ext cx="552478" cy="17050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9" name="직사각형 168"/>
          <p:cNvSpPr/>
          <p:nvPr/>
        </p:nvSpPr>
        <p:spPr>
          <a:xfrm rot="16200000">
            <a:off x="919101" y="3781025"/>
            <a:ext cx="562872" cy="17323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0" name="직사각형 169"/>
          <p:cNvSpPr/>
          <p:nvPr/>
        </p:nvSpPr>
        <p:spPr>
          <a:xfrm rot="16200000">
            <a:off x="920469" y="4369047"/>
            <a:ext cx="562870" cy="17050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1" name="직사각형 170"/>
          <p:cNvSpPr/>
          <p:nvPr/>
        </p:nvSpPr>
        <p:spPr>
          <a:xfrm rot="16200000">
            <a:off x="2677728" y="3203139"/>
            <a:ext cx="552478" cy="17050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2" name="직사각형 171"/>
          <p:cNvSpPr/>
          <p:nvPr/>
        </p:nvSpPr>
        <p:spPr>
          <a:xfrm rot="16200000">
            <a:off x="2680316" y="3747666"/>
            <a:ext cx="555326" cy="17050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3" name="직사각형 172"/>
          <p:cNvSpPr/>
          <p:nvPr/>
        </p:nvSpPr>
        <p:spPr>
          <a:xfrm rot="5400000">
            <a:off x="2672400" y="4903599"/>
            <a:ext cx="562864" cy="1702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4" name="직사각형 173"/>
          <p:cNvSpPr/>
          <p:nvPr/>
        </p:nvSpPr>
        <p:spPr>
          <a:xfrm rot="16200000">
            <a:off x="2680315" y="4327761"/>
            <a:ext cx="555327" cy="17050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5" name="직사각형 174"/>
          <p:cNvSpPr/>
          <p:nvPr/>
        </p:nvSpPr>
        <p:spPr>
          <a:xfrm rot="16200000">
            <a:off x="2316679" y="4918188"/>
            <a:ext cx="562870" cy="17050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6" name="직사각형 175"/>
          <p:cNvSpPr/>
          <p:nvPr/>
        </p:nvSpPr>
        <p:spPr>
          <a:xfrm rot="16200000">
            <a:off x="2302114" y="4330166"/>
            <a:ext cx="562872" cy="17323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7" name="직사각형 176"/>
          <p:cNvSpPr/>
          <p:nvPr/>
        </p:nvSpPr>
        <p:spPr>
          <a:xfrm rot="16200000">
            <a:off x="2501358" y="2054231"/>
            <a:ext cx="562870" cy="17050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8" name="직사각형 177"/>
          <p:cNvSpPr/>
          <p:nvPr/>
        </p:nvSpPr>
        <p:spPr>
          <a:xfrm rot="16200000">
            <a:off x="2492379" y="2631205"/>
            <a:ext cx="552478" cy="17050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9" name="직사각형 178"/>
          <p:cNvSpPr/>
          <p:nvPr/>
        </p:nvSpPr>
        <p:spPr>
          <a:xfrm rot="16200000">
            <a:off x="2494967" y="3175732"/>
            <a:ext cx="555326" cy="17050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0" name="직사각형 179"/>
          <p:cNvSpPr/>
          <p:nvPr/>
        </p:nvSpPr>
        <p:spPr>
          <a:xfrm rot="5400000">
            <a:off x="2487051" y="4331665"/>
            <a:ext cx="562864" cy="1702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1" name="직사각형 180"/>
          <p:cNvSpPr/>
          <p:nvPr/>
        </p:nvSpPr>
        <p:spPr>
          <a:xfrm rot="16200000">
            <a:off x="2494966" y="3755827"/>
            <a:ext cx="555327" cy="17050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2" name="직사각형 181"/>
          <p:cNvSpPr/>
          <p:nvPr/>
        </p:nvSpPr>
        <p:spPr>
          <a:xfrm rot="16200000">
            <a:off x="2487047" y="4909015"/>
            <a:ext cx="562872" cy="17323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3" name="직사각형 182"/>
          <p:cNvSpPr/>
          <p:nvPr/>
        </p:nvSpPr>
        <p:spPr>
          <a:xfrm rot="16200000">
            <a:off x="2499318" y="4893030"/>
            <a:ext cx="562872" cy="17323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타원 79"/>
          <p:cNvSpPr/>
          <p:nvPr/>
        </p:nvSpPr>
        <p:spPr>
          <a:xfrm>
            <a:off x="4883503" y="1525536"/>
            <a:ext cx="151217" cy="151217"/>
          </a:xfrm>
          <a:prstGeom prst="ellipse">
            <a:avLst/>
          </a:prstGeom>
          <a:solidFill>
            <a:srgbClr val="66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8" tIns="64003" rIns="128008" bIns="64003" rtlCol="0" anchor="ctr"/>
          <a:lstStyle/>
          <a:p>
            <a:pPr algn="ctr"/>
            <a:endParaRPr lang="ko-KR" altLang="en-US"/>
          </a:p>
        </p:txBody>
      </p:sp>
      <p:cxnSp>
        <p:nvCxnSpPr>
          <p:cNvPr id="77" name="직선 화살표 연결선 76"/>
          <p:cNvCxnSpPr/>
          <p:nvPr/>
        </p:nvCxnSpPr>
        <p:spPr>
          <a:xfrm>
            <a:off x="850261" y="1292981"/>
            <a:ext cx="0" cy="46290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직선 화살표 연결선 77"/>
          <p:cNvCxnSpPr/>
          <p:nvPr/>
        </p:nvCxnSpPr>
        <p:spPr>
          <a:xfrm flipH="1">
            <a:off x="5292080" y="1575671"/>
            <a:ext cx="58417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내용 개체 틀 1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5289451"/>
          </a:xfrm>
        </p:spPr>
        <p:txBody>
          <a:bodyPr/>
          <a:lstStyle/>
          <a:p>
            <a:pPr marL="0" indent="0">
              <a:buNone/>
            </a:pPr>
            <a:r>
              <a:rPr lang="en-US" altLang="ko-KR" dirty="0" smtClean="0"/>
              <a:t>- Measurement matrix A</a:t>
            </a:r>
          </a:p>
        </p:txBody>
      </p:sp>
      <p:sp>
        <p:nvSpPr>
          <p:cNvPr id="82" name="제목 2"/>
          <p:cNvSpPr txBox="1">
            <a:spLocks/>
          </p:cNvSpPr>
          <p:nvPr/>
        </p:nvSpPr>
        <p:spPr>
          <a:xfrm>
            <a:off x="457200" y="274638"/>
            <a:ext cx="8229600" cy="634082"/>
          </a:xfrm>
          <a:prstGeom prst="rect">
            <a:avLst/>
          </a:prstGeom>
        </p:spPr>
        <p:txBody>
          <a:bodyPr/>
          <a:lstStyle>
            <a:lvl1pPr marL="360000" algn="l" defTabSz="914400" rtl="0" eaLnBrk="1" latinLnBrk="1" hangingPunct="1">
              <a:spcBef>
                <a:spcPct val="0"/>
              </a:spcBef>
              <a:buNone/>
              <a:defRPr sz="2800" b="1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 smtClean="0"/>
              <a:t>Measurement matrix (3) </a:t>
            </a:r>
            <a:endParaRPr lang="ko-KR" altLang="en-US" dirty="0"/>
          </a:p>
        </p:txBody>
      </p:sp>
      <p:sp>
        <p:nvSpPr>
          <p:cNvPr id="83" name="슬라이드 번호 개체 틀 3"/>
          <p:cNvSpPr>
            <a:spLocks noGrp="1"/>
          </p:cNvSpPr>
          <p:nvPr>
            <p:ph type="sldNum" sz="quarter" idx="4"/>
          </p:nvPr>
        </p:nvSpPr>
        <p:spPr>
          <a:xfrm>
            <a:off x="8195845" y="6592267"/>
            <a:ext cx="496241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5867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782395" y="5385282"/>
                <a:ext cx="1862263" cy="513977"/>
              </a:xfrm>
              <a:prstGeom prst="rect">
                <a:avLst/>
              </a:prstGeom>
              <a:noFill/>
            </p:spPr>
            <p:txBody>
              <a:bodyPr wrap="square" lIns="128008" tIns="64003" rIns="128008" bIns="64003" rtlCol="0">
                <a:spAutoFit/>
              </a:bodyPr>
              <a:lstStyle/>
              <a:p>
                <a:r>
                  <a:rPr lang="en-US" altLang="ko-KR" dirty="0" smtClean="0"/>
                  <a:t>A</a:t>
                </a:r>
                <a14:m>
                  <m:oMath xmlns:m="http://schemas.openxmlformats.org/officeDocument/2006/math">
                    <m:r>
                      <a:rPr lang="en-US" altLang="ko-KR" i="1" smtClean="0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altLang="ko-KR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</a:rPr>
                          <m:t>𝑀𝑋𝑁</m:t>
                        </m:r>
                      </m:sup>
                    </m:sSup>
                  </m:oMath>
                </a14:m>
                <a:endParaRPr lang="ko-KR" altLang="en-US" sz="17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395" y="5385282"/>
                <a:ext cx="1862263" cy="513977"/>
              </a:xfrm>
              <a:prstGeom prst="rect">
                <a:avLst/>
              </a:prstGeom>
              <a:blipFill rotWithShape="1">
                <a:blip r:embed="rId2"/>
                <a:stretch>
                  <a:fillRect l="-654" t="-235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직사각형 88"/>
          <p:cNvSpPr/>
          <p:nvPr/>
        </p:nvSpPr>
        <p:spPr>
          <a:xfrm>
            <a:off x="4807895" y="1455980"/>
            <a:ext cx="302434" cy="30243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8" tIns="64003" rIns="128008" bIns="64003" rtlCol="0" anchor="ctr"/>
          <a:lstStyle/>
          <a:p>
            <a:pPr algn="ctr"/>
            <a:endParaRPr lang="ko-KR" altLang="en-US"/>
          </a:p>
        </p:txBody>
      </p:sp>
      <p:sp>
        <p:nvSpPr>
          <p:cNvPr id="90" name="직사각형 89"/>
          <p:cNvSpPr/>
          <p:nvPr/>
        </p:nvSpPr>
        <p:spPr>
          <a:xfrm>
            <a:off x="4810639" y="1755890"/>
            <a:ext cx="302434" cy="30243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8" tIns="64003" rIns="128008" bIns="64003" rtlCol="0" anchor="ctr"/>
          <a:lstStyle/>
          <a:p>
            <a:pPr algn="ctr"/>
            <a:endParaRPr lang="ko-KR" altLang="en-US"/>
          </a:p>
        </p:txBody>
      </p:sp>
      <p:sp>
        <p:nvSpPr>
          <p:cNvPr id="91" name="직사각형 90"/>
          <p:cNvSpPr/>
          <p:nvPr/>
        </p:nvSpPr>
        <p:spPr>
          <a:xfrm>
            <a:off x="4810639" y="2053432"/>
            <a:ext cx="302434" cy="30243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8" tIns="64003" rIns="128008" bIns="64003" rtlCol="0" anchor="ctr"/>
          <a:lstStyle/>
          <a:p>
            <a:pPr algn="ctr"/>
            <a:endParaRPr lang="ko-KR" altLang="en-US"/>
          </a:p>
        </p:txBody>
      </p:sp>
      <p:sp>
        <p:nvSpPr>
          <p:cNvPr id="92" name="직사각형 91"/>
          <p:cNvSpPr/>
          <p:nvPr/>
        </p:nvSpPr>
        <p:spPr>
          <a:xfrm>
            <a:off x="4810639" y="2371564"/>
            <a:ext cx="302434" cy="30243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8" tIns="64003" rIns="128008" bIns="64003" rtlCol="0" anchor="ctr"/>
          <a:lstStyle/>
          <a:p>
            <a:pPr algn="ctr"/>
            <a:endParaRPr lang="ko-KR" altLang="en-US"/>
          </a:p>
        </p:txBody>
      </p:sp>
      <p:sp>
        <p:nvSpPr>
          <p:cNvPr id="93" name="직사각형 92"/>
          <p:cNvSpPr/>
          <p:nvPr/>
        </p:nvSpPr>
        <p:spPr>
          <a:xfrm>
            <a:off x="4807895" y="2673997"/>
            <a:ext cx="302434" cy="30243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8" tIns="64003" rIns="128008" bIns="64003" rtlCol="0" anchor="ctr"/>
          <a:lstStyle/>
          <a:p>
            <a:pPr algn="ctr"/>
            <a:endParaRPr lang="ko-KR" altLang="en-US"/>
          </a:p>
        </p:txBody>
      </p:sp>
      <p:sp>
        <p:nvSpPr>
          <p:cNvPr id="94" name="직사각형 93"/>
          <p:cNvSpPr/>
          <p:nvPr/>
        </p:nvSpPr>
        <p:spPr>
          <a:xfrm>
            <a:off x="4810639" y="4363807"/>
            <a:ext cx="302434" cy="30243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8" tIns="64003" rIns="128008" bIns="64003" rtlCol="0" anchor="ctr"/>
          <a:lstStyle/>
          <a:p>
            <a:pPr algn="ctr"/>
            <a:endParaRPr lang="ko-KR" altLang="en-US"/>
          </a:p>
        </p:txBody>
      </p:sp>
      <p:sp>
        <p:nvSpPr>
          <p:cNvPr id="95" name="직사각형 94"/>
          <p:cNvSpPr/>
          <p:nvPr/>
        </p:nvSpPr>
        <p:spPr>
          <a:xfrm>
            <a:off x="4810639" y="4681939"/>
            <a:ext cx="302434" cy="30243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8" tIns="64003" rIns="128008" bIns="64003" rtlCol="0" anchor="ctr"/>
          <a:lstStyle/>
          <a:p>
            <a:pPr algn="ctr"/>
            <a:endParaRPr lang="ko-KR" altLang="en-US"/>
          </a:p>
        </p:txBody>
      </p:sp>
      <p:sp>
        <p:nvSpPr>
          <p:cNvPr id="96" name="직사각형 95"/>
          <p:cNvSpPr/>
          <p:nvPr/>
        </p:nvSpPr>
        <p:spPr>
          <a:xfrm>
            <a:off x="4807895" y="4984372"/>
            <a:ext cx="302434" cy="30243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8" tIns="64003" rIns="128008" bIns="64003" rtlCol="0" anchor="ctr"/>
          <a:lstStyle/>
          <a:p>
            <a:pPr algn="ctr"/>
            <a:endParaRPr lang="ko-KR" altLang="en-US"/>
          </a:p>
        </p:txBody>
      </p:sp>
      <p:sp>
        <p:nvSpPr>
          <p:cNvPr id="97" name="타원 96"/>
          <p:cNvSpPr/>
          <p:nvPr/>
        </p:nvSpPr>
        <p:spPr>
          <a:xfrm>
            <a:off x="4858302" y="3363111"/>
            <a:ext cx="151217" cy="15121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8" tIns="64003" rIns="128008" bIns="64003" rtlCol="0" anchor="ctr"/>
          <a:lstStyle/>
          <a:p>
            <a:pPr algn="ctr"/>
            <a:endParaRPr lang="ko-KR" altLang="en-US"/>
          </a:p>
        </p:txBody>
      </p:sp>
      <p:sp>
        <p:nvSpPr>
          <p:cNvPr id="98" name="타원 97"/>
          <p:cNvSpPr/>
          <p:nvPr/>
        </p:nvSpPr>
        <p:spPr>
          <a:xfrm>
            <a:off x="4858302" y="3615139"/>
            <a:ext cx="151217" cy="15121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8" tIns="64003" rIns="128008" bIns="64003" rtlCol="0" anchor="ctr"/>
          <a:lstStyle/>
          <a:p>
            <a:pPr algn="ctr"/>
            <a:endParaRPr lang="ko-KR" altLang="en-US"/>
          </a:p>
        </p:txBody>
      </p:sp>
      <p:sp>
        <p:nvSpPr>
          <p:cNvPr id="99" name="타원 98"/>
          <p:cNvSpPr/>
          <p:nvPr/>
        </p:nvSpPr>
        <p:spPr>
          <a:xfrm>
            <a:off x="4858302" y="3816761"/>
            <a:ext cx="151217" cy="15121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8" tIns="64003" rIns="128008" bIns="64003" rtlCol="0" anchor="ctr"/>
          <a:lstStyle/>
          <a:p>
            <a:pPr algn="ctr"/>
            <a:endParaRPr lang="ko-KR" altLang="en-US"/>
          </a:p>
        </p:txBody>
      </p:sp>
      <p:sp>
        <p:nvSpPr>
          <p:cNvPr id="100" name="직사각형 99"/>
          <p:cNvSpPr/>
          <p:nvPr/>
        </p:nvSpPr>
        <p:spPr>
          <a:xfrm>
            <a:off x="4810639" y="5286806"/>
            <a:ext cx="302434" cy="30243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8" tIns="64003" rIns="128008" bIns="64003" rtlCol="0" anchor="ctr"/>
          <a:lstStyle/>
          <a:p>
            <a:pPr algn="ctr"/>
            <a:endParaRPr lang="ko-KR" altLang="en-US"/>
          </a:p>
        </p:txBody>
      </p:sp>
      <p:sp>
        <p:nvSpPr>
          <p:cNvPr id="101" name="직사각형 100"/>
          <p:cNvSpPr/>
          <p:nvPr/>
        </p:nvSpPr>
        <p:spPr>
          <a:xfrm>
            <a:off x="4810639" y="4077072"/>
            <a:ext cx="302434" cy="30243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8" tIns="64003" rIns="128008" bIns="64003" rtlCol="0" anchor="ctr"/>
          <a:lstStyle/>
          <a:p>
            <a:pPr algn="ctr"/>
            <a:endParaRPr lang="ko-KR" altLang="en-US"/>
          </a:p>
        </p:txBody>
      </p:sp>
      <p:sp>
        <p:nvSpPr>
          <p:cNvPr id="102" name="직사각형 101"/>
          <p:cNvSpPr/>
          <p:nvPr/>
        </p:nvSpPr>
        <p:spPr>
          <a:xfrm>
            <a:off x="4810639" y="2968148"/>
            <a:ext cx="302434" cy="30243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8" tIns="64003" rIns="128008" bIns="64003" rtlCol="0" anchor="ctr"/>
          <a:lstStyle/>
          <a:p>
            <a:pPr algn="ctr"/>
            <a:endParaRPr lang="ko-KR" altLang="en-US"/>
          </a:p>
        </p:txBody>
      </p:sp>
      <p:sp>
        <p:nvSpPr>
          <p:cNvPr id="103" name="곱셈 기호 102"/>
          <p:cNvSpPr/>
          <p:nvPr/>
        </p:nvSpPr>
        <p:spPr>
          <a:xfrm>
            <a:off x="3347864" y="3049004"/>
            <a:ext cx="772416" cy="772416"/>
          </a:xfrm>
          <a:prstGeom prst="mathMultiply">
            <a:avLst>
              <a:gd name="adj1" fmla="val 9709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8" tIns="64003" rIns="128008" bIns="64003"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4512505" y="5608483"/>
                <a:ext cx="1071945" cy="406255"/>
              </a:xfrm>
              <a:prstGeom prst="rect">
                <a:avLst/>
              </a:prstGeom>
              <a:noFill/>
            </p:spPr>
            <p:txBody>
              <a:bodyPr wrap="square" lIns="128008" tIns="64003" rIns="128008" bIns="64003" rtlCol="0">
                <a:spAutoFit/>
              </a:bodyPr>
              <a:lstStyle/>
              <a:p>
                <a:r>
                  <a:rPr lang="en-US" altLang="ko-KR" dirty="0" smtClean="0"/>
                  <a:t>x</a:t>
                </a:r>
                <a14:m>
                  <m:oMath xmlns:m="http://schemas.openxmlformats.org/officeDocument/2006/math">
                    <m:r>
                      <a:rPr lang="en-US" altLang="ko-KR" i="1" smtClean="0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altLang="ko-KR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</a:rPr>
                          <m:t>𝑁</m:t>
                        </m:r>
                      </m:sup>
                    </m:sSup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2505" y="5608483"/>
                <a:ext cx="1071945" cy="406255"/>
              </a:xfrm>
              <a:prstGeom prst="rect">
                <a:avLst/>
              </a:prstGeom>
              <a:blipFill rotWithShape="1">
                <a:blip r:embed="rId3"/>
                <a:stretch>
                  <a:fillRect l="-1136" t="-2985" b="-1791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" name="TextBox 104"/>
          <p:cNvSpPr txBox="1"/>
          <p:nvPr/>
        </p:nvSpPr>
        <p:spPr>
          <a:xfrm>
            <a:off x="2344218" y="5497432"/>
            <a:ext cx="3128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/>
              <a:t>(M&lt;N</a:t>
            </a:r>
            <a:r>
              <a:rPr lang="en-US" altLang="ko-KR" sz="2000" dirty="0" smtClean="0"/>
              <a:t>)</a:t>
            </a:r>
            <a:endParaRPr lang="ko-KR" altLang="en-US" sz="2000" dirty="0"/>
          </a:p>
        </p:txBody>
      </p:sp>
      <p:sp>
        <p:nvSpPr>
          <p:cNvPr id="106" name="TextBox 105"/>
          <p:cNvSpPr txBox="1"/>
          <p:nvPr/>
        </p:nvSpPr>
        <p:spPr>
          <a:xfrm>
            <a:off x="736708" y="6339770"/>
            <a:ext cx="418904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A</a:t>
            </a:r>
            <a:r>
              <a:rPr lang="en-US" altLang="ko-KR" dirty="0"/>
              <a:t> = </a:t>
            </a:r>
            <a:r>
              <a:rPr lang="en-US" altLang="ko-KR" dirty="0" smtClean="0"/>
              <a:t>Measurement matrix</a:t>
            </a:r>
            <a:endParaRPr lang="en-US" altLang="ko-KR" dirty="0"/>
          </a:p>
        </p:txBody>
      </p:sp>
      <p:sp>
        <p:nvSpPr>
          <p:cNvPr id="107" name="TextBox 106"/>
          <p:cNvSpPr txBox="1"/>
          <p:nvPr/>
        </p:nvSpPr>
        <p:spPr>
          <a:xfrm>
            <a:off x="4253389" y="6317952"/>
            <a:ext cx="418904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x </a:t>
            </a:r>
            <a:r>
              <a:rPr lang="en-US" altLang="ko-KR" dirty="0" smtClean="0"/>
              <a:t>= Reconstruct image</a:t>
            </a:r>
            <a:endParaRPr lang="en-US" altLang="ko-KR" dirty="0"/>
          </a:p>
        </p:txBody>
      </p:sp>
      <p:sp>
        <p:nvSpPr>
          <p:cNvPr id="108" name="직사각형 107"/>
          <p:cNvSpPr/>
          <p:nvPr/>
        </p:nvSpPr>
        <p:spPr>
          <a:xfrm>
            <a:off x="6805169" y="1832365"/>
            <a:ext cx="302434" cy="30243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8" tIns="64003" rIns="128008" bIns="64003" rtlCol="0" anchor="ctr"/>
          <a:lstStyle/>
          <a:p>
            <a:pPr algn="ctr"/>
            <a:endParaRPr lang="ko-KR" altLang="en-US"/>
          </a:p>
        </p:txBody>
      </p:sp>
      <p:sp>
        <p:nvSpPr>
          <p:cNvPr id="109" name="직사각형 108"/>
          <p:cNvSpPr/>
          <p:nvPr/>
        </p:nvSpPr>
        <p:spPr>
          <a:xfrm>
            <a:off x="6805169" y="2132275"/>
            <a:ext cx="302434" cy="3024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8" tIns="64003" rIns="128008" bIns="64003" rtlCol="0" anchor="ctr"/>
          <a:lstStyle/>
          <a:p>
            <a:pPr algn="ctr"/>
            <a:endParaRPr lang="ko-KR" altLang="en-US"/>
          </a:p>
        </p:txBody>
      </p:sp>
      <p:sp>
        <p:nvSpPr>
          <p:cNvPr id="111" name="직사각형 110"/>
          <p:cNvSpPr/>
          <p:nvPr/>
        </p:nvSpPr>
        <p:spPr>
          <a:xfrm>
            <a:off x="6805169" y="4042796"/>
            <a:ext cx="302434" cy="3024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8" tIns="64003" rIns="128008" bIns="64003" rtlCol="0" anchor="ctr"/>
          <a:lstStyle/>
          <a:p>
            <a:pPr algn="ctr"/>
            <a:endParaRPr lang="ko-KR" altLang="en-US"/>
          </a:p>
        </p:txBody>
      </p:sp>
      <p:sp>
        <p:nvSpPr>
          <p:cNvPr id="112" name="직사각형 111"/>
          <p:cNvSpPr/>
          <p:nvPr/>
        </p:nvSpPr>
        <p:spPr>
          <a:xfrm>
            <a:off x="6805169" y="4360928"/>
            <a:ext cx="302434" cy="3024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8" tIns="64003" rIns="128008" bIns="64003" rtlCol="0" anchor="ctr"/>
          <a:lstStyle/>
          <a:p>
            <a:pPr algn="ctr"/>
            <a:endParaRPr lang="ko-KR" altLang="en-US"/>
          </a:p>
        </p:txBody>
      </p:sp>
      <p:sp>
        <p:nvSpPr>
          <p:cNvPr id="113" name="직사각형 112"/>
          <p:cNvSpPr/>
          <p:nvPr/>
        </p:nvSpPr>
        <p:spPr>
          <a:xfrm>
            <a:off x="6805169" y="4639381"/>
            <a:ext cx="302434" cy="3024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8" tIns="64003" rIns="128008" bIns="64003" rtlCol="0" anchor="ctr"/>
          <a:lstStyle/>
          <a:p>
            <a:pPr algn="ctr"/>
            <a:endParaRPr lang="ko-KR" altLang="en-US"/>
          </a:p>
        </p:txBody>
      </p:sp>
      <p:sp>
        <p:nvSpPr>
          <p:cNvPr id="115" name="직사각형 114"/>
          <p:cNvSpPr/>
          <p:nvPr/>
        </p:nvSpPr>
        <p:spPr>
          <a:xfrm>
            <a:off x="6809381" y="4926766"/>
            <a:ext cx="302434" cy="3024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8" tIns="64003" rIns="128008" bIns="64003" rtlCol="0" anchor="ctr"/>
          <a:lstStyle/>
          <a:p>
            <a:pPr algn="ctr"/>
            <a:endParaRPr lang="ko-KR" altLang="en-US"/>
          </a:p>
        </p:txBody>
      </p:sp>
      <p:sp>
        <p:nvSpPr>
          <p:cNvPr id="116" name="타원 115"/>
          <p:cNvSpPr/>
          <p:nvPr/>
        </p:nvSpPr>
        <p:spPr>
          <a:xfrm>
            <a:off x="6852832" y="3243722"/>
            <a:ext cx="151217" cy="15121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8" tIns="64003" rIns="128008" bIns="64003" rtlCol="0" anchor="ctr"/>
          <a:lstStyle/>
          <a:p>
            <a:pPr algn="ctr"/>
            <a:endParaRPr lang="ko-KR" altLang="en-US"/>
          </a:p>
        </p:txBody>
      </p:sp>
      <p:sp>
        <p:nvSpPr>
          <p:cNvPr id="118" name="타원 117"/>
          <p:cNvSpPr/>
          <p:nvPr/>
        </p:nvSpPr>
        <p:spPr>
          <a:xfrm>
            <a:off x="6852832" y="3495750"/>
            <a:ext cx="151217" cy="15121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8" tIns="64003" rIns="128008" bIns="64003" rtlCol="0" anchor="ctr"/>
          <a:lstStyle/>
          <a:p>
            <a:pPr algn="ctr"/>
            <a:endParaRPr lang="ko-KR" altLang="en-US"/>
          </a:p>
        </p:txBody>
      </p:sp>
      <p:sp>
        <p:nvSpPr>
          <p:cNvPr id="122" name="타원 121"/>
          <p:cNvSpPr/>
          <p:nvPr/>
        </p:nvSpPr>
        <p:spPr>
          <a:xfrm>
            <a:off x="6852832" y="3697372"/>
            <a:ext cx="151217" cy="15121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8" tIns="64003" rIns="128008" bIns="64003"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/>
              <p:cNvSpPr txBox="1"/>
              <p:nvPr/>
            </p:nvSpPr>
            <p:spPr>
              <a:xfrm>
                <a:off x="6585607" y="5615033"/>
                <a:ext cx="1442777" cy="406255"/>
              </a:xfrm>
              <a:prstGeom prst="rect">
                <a:avLst/>
              </a:prstGeom>
              <a:noFill/>
            </p:spPr>
            <p:txBody>
              <a:bodyPr wrap="square" lIns="128008" tIns="64003" rIns="128008" bIns="64003" rtlCol="0">
                <a:spAutoFit/>
              </a:bodyPr>
              <a:lstStyle/>
              <a:p>
                <a:r>
                  <a:rPr lang="en-US" altLang="ko-KR" dirty="0"/>
                  <a:t>b</a:t>
                </a:r>
                <a14:m>
                  <m:oMath xmlns:m="http://schemas.openxmlformats.org/officeDocument/2006/math">
                    <m:r>
                      <a:rPr lang="en-US" altLang="ko-KR" i="1" smtClean="0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altLang="ko-KR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</a:rPr>
                          <m:t>𝑀</m:t>
                        </m:r>
                      </m:sup>
                    </m:sSup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23" name="TextBox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5607" y="5615033"/>
                <a:ext cx="1442777" cy="406255"/>
              </a:xfrm>
              <a:prstGeom prst="rect">
                <a:avLst/>
              </a:prstGeom>
              <a:blipFill rotWithShape="1">
                <a:blip r:embed="rId4"/>
                <a:stretch>
                  <a:fillRect l="-844" t="-2985" b="-1791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1" name="등호 130"/>
          <p:cNvSpPr/>
          <p:nvPr/>
        </p:nvSpPr>
        <p:spPr>
          <a:xfrm>
            <a:off x="5473011" y="3133329"/>
            <a:ext cx="806489" cy="806490"/>
          </a:xfrm>
          <a:prstGeom prst="mathEqual">
            <a:avLst>
              <a:gd name="adj1" fmla="val 12497"/>
              <a:gd name="adj2" fmla="val 20579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8" tIns="64003" rIns="128008" bIns="64003"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2" name="직사각형 131"/>
          <p:cNvSpPr/>
          <p:nvPr/>
        </p:nvSpPr>
        <p:spPr>
          <a:xfrm>
            <a:off x="6804248" y="2439757"/>
            <a:ext cx="302434" cy="3024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8" tIns="64003" rIns="128008" bIns="64003" rtlCol="0" anchor="ctr"/>
          <a:lstStyle/>
          <a:p>
            <a:pPr algn="ctr"/>
            <a:endParaRPr lang="ko-KR" altLang="en-US"/>
          </a:p>
        </p:txBody>
      </p:sp>
      <p:sp>
        <p:nvSpPr>
          <p:cNvPr id="133" name="직사각형 132"/>
          <p:cNvSpPr/>
          <p:nvPr/>
        </p:nvSpPr>
        <p:spPr>
          <a:xfrm>
            <a:off x="6804248" y="2739666"/>
            <a:ext cx="302434" cy="3024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8" tIns="64003" rIns="128008" bIns="64003" rtlCol="0" anchor="ctr"/>
          <a:lstStyle/>
          <a:p>
            <a:pPr algn="ctr"/>
            <a:endParaRPr lang="ko-KR" altLang="en-US"/>
          </a:p>
        </p:txBody>
      </p:sp>
      <p:sp>
        <p:nvSpPr>
          <p:cNvPr id="144" name="직사각형 143"/>
          <p:cNvSpPr/>
          <p:nvPr/>
        </p:nvSpPr>
        <p:spPr>
          <a:xfrm rot="5400000">
            <a:off x="568829" y="2095458"/>
            <a:ext cx="562864" cy="1702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5" name="직사각형 144"/>
          <p:cNvSpPr/>
          <p:nvPr/>
        </p:nvSpPr>
        <p:spPr>
          <a:xfrm rot="16200000">
            <a:off x="570329" y="2674732"/>
            <a:ext cx="562872" cy="17323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6" name="직사각형 145"/>
          <p:cNvSpPr/>
          <p:nvPr/>
        </p:nvSpPr>
        <p:spPr>
          <a:xfrm rot="16200000">
            <a:off x="568963" y="3253699"/>
            <a:ext cx="562870" cy="17050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7" name="직사각형 146"/>
          <p:cNvSpPr/>
          <p:nvPr/>
        </p:nvSpPr>
        <p:spPr>
          <a:xfrm rot="16200000">
            <a:off x="576895" y="3811374"/>
            <a:ext cx="552478" cy="17050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8" name="직사각형 147"/>
          <p:cNvSpPr/>
          <p:nvPr/>
        </p:nvSpPr>
        <p:spPr>
          <a:xfrm rot="16200000">
            <a:off x="572734" y="4365276"/>
            <a:ext cx="555326" cy="17050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9" name="직사각형 148"/>
          <p:cNvSpPr/>
          <p:nvPr/>
        </p:nvSpPr>
        <p:spPr>
          <a:xfrm rot="16200000">
            <a:off x="572733" y="4920603"/>
            <a:ext cx="555327" cy="17050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0" name="직사각형 149"/>
          <p:cNvSpPr/>
          <p:nvPr/>
        </p:nvSpPr>
        <p:spPr>
          <a:xfrm rot="5400000">
            <a:off x="744363" y="2655034"/>
            <a:ext cx="562864" cy="1702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1" name="직사각형 150"/>
          <p:cNvSpPr/>
          <p:nvPr/>
        </p:nvSpPr>
        <p:spPr>
          <a:xfrm rot="16200000">
            <a:off x="745863" y="3237604"/>
            <a:ext cx="562872" cy="17323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2" name="직사각형 151"/>
          <p:cNvSpPr/>
          <p:nvPr/>
        </p:nvSpPr>
        <p:spPr>
          <a:xfrm rot="16200000">
            <a:off x="731722" y="3801843"/>
            <a:ext cx="562870" cy="17050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3" name="직사각형 152"/>
          <p:cNvSpPr/>
          <p:nvPr/>
        </p:nvSpPr>
        <p:spPr>
          <a:xfrm rot="16200000">
            <a:off x="736919" y="4354013"/>
            <a:ext cx="552478" cy="17050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4" name="직사각형 153"/>
          <p:cNvSpPr/>
          <p:nvPr/>
        </p:nvSpPr>
        <p:spPr>
          <a:xfrm rot="16200000">
            <a:off x="735495" y="4920604"/>
            <a:ext cx="555326" cy="17050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5" name="직사각형 154"/>
          <p:cNvSpPr/>
          <p:nvPr/>
        </p:nvSpPr>
        <p:spPr>
          <a:xfrm rot="16200000">
            <a:off x="748267" y="2099091"/>
            <a:ext cx="555327" cy="17050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6" name="직사각형 155"/>
          <p:cNvSpPr/>
          <p:nvPr/>
        </p:nvSpPr>
        <p:spPr>
          <a:xfrm rot="16200000">
            <a:off x="2670893" y="2040958"/>
            <a:ext cx="562872" cy="17323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7" name="직사각형 156"/>
          <p:cNvSpPr/>
          <p:nvPr/>
        </p:nvSpPr>
        <p:spPr>
          <a:xfrm rot="16200000">
            <a:off x="2686707" y="2626165"/>
            <a:ext cx="562870" cy="17050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8" name="직사각형 157"/>
          <p:cNvSpPr/>
          <p:nvPr/>
        </p:nvSpPr>
        <p:spPr>
          <a:xfrm rot="16200000">
            <a:off x="2315128" y="2049037"/>
            <a:ext cx="552478" cy="17050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9" name="직사각형 158"/>
          <p:cNvSpPr/>
          <p:nvPr/>
        </p:nvSpPr>
        <p:spPr>
          <a:xfrm rot="16200000">
            <a:off x="927020" y="2089506"/>
            <a:ext cx="555326" cy="17050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0" name="직사각형 159"/>
          <p:cNvSpPr/>
          <p:nvPr/>
        </p:nvSpPr>
        <p:spPr>
          <a:xfrm rot="5400000">
            <a:off x="919104" y="3245439"/>
            <a:ext cx="562864" cy="1702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1" name="직사각형 160"/>
          <p:cNvSpPr/>
          <p:nvPr/>
        </p:nvSpPr>
        <p:spPr>
          <a:xfrm rot="16200000">
            <a:off x="927019" y="2669601"/>
            <a:ext cx="555327" cy="17050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2" name="타원 161"/>
          <p:cNvSpPr/>
          <p:nvPr/>
        </p:nvSpPr>
        <p:spPr>
          <a:xfrm>
            <a:off x="1537563" y="3275829"/>
            <a:ext cx="151217" cy="15121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8" tIns="64003" rIns="128008" bIns="64003" rtlCol="0" anchor="ctr"/>
          <a:lstStyle/>
          <a:p>
            <a:pPr algn="ctr"/>
            <a:endParaRPr lang="ko-KR" altLang="en-US"/>
          </a:p>
        </p:txBody>
      </p:sp>
      <p:sp>
        <p:nvSpPr>
          <p:cNvPr id="163" name="타원 162"/>
          <p:cNvSpPr/>
          <p:nvPr/>
        </p:nvSpPr>
        <p:spPr>
          <a:xfrm>
            <a:off x="1900502" y="3275829"/>
            <a:ext cx="151217" cy="15121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8" tIns="64003" rIns="128008" bIns="64003" rtlCol="0" anchor="ctr"/>
          <a:lstStyle/>
          <a:p>
            <a:pPr algn="ctr"/>
            <a:endParaRPr lang="ko-KR" altLang="en-US"/>
          </a:p>
        </p:txBody>
      </p:sp>
      <p:sp>
        <p:nvSpPr>
          <p:cNvPr id="164" name="타원 163"/>
          <p:cNvSpPr/>
          <p:nvPr/>
        </p:nvSpPr>
        <p:spPr>
          <a:xfrm>
            <a:off x="2253538" y="3275829"/>
            <a:ext cx="151217" cy="15121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8" tIns="64003" rIns="128008" bIns="64003" rtlCol="0" anchor="ctr"/>
          <a:lstStyle/>
          <a:p>
            <a:pPr algn="ctr"/>
            <a:endParaRPr lang="ko-KR" altLang="en-US"/>
          </a:p>
        </p:txBody>
      </p:sp>
      <p:sp>
        <p:nvSpPr>
          <p:cNvPr id="165" name="직사각형 164"/>
          <p:cNvSpPr/>
          <p:nvPr/>
        </p:nvSpPr>
        <p:spPr>
          <a:xfrm rot="16200000">
            <a:off x="2317716" y="2593564"/>
            <a:ext cx="555326" cy="17050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6" name="직사각형 165"/>
          <p:cNvSpPr/>
          <p:nvPr/>
        </p:nvSpPr>
        <p:spPr>
          <a:xfrm rot="5400000">
            <a:off x="2309800" y="3749497"/>
            <a:ext cx="562864" cy="1702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7" name="직사각형 166"/>
          <p:cNvSpPr/>
          <p:nvPr/>
        </p:nvSpPr>
        <p:spPr>
          <a:xfrm rot="16200000">
            <a:off x="2317715" y="3173659"/>
            <a:ext cx="555327" cy="17050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8" name="직사각형 167"/>
          <p:cNvSpPr/>
          <p:nvPr/>
        </p:nvSpPr>
        <p:spPr>
          <a:xfrm rot="16200000">
            <a:off x="925666" y="4916132"/>
            <a:ext cx="552478" cy="17050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9" name="직사각형 168"/>
          <p:cNvSpPr/>
          <p:nvPr/>
        </p:nvSpPr>
        <p:spPr>
          <a:xfrm rot="16200000">
            <a:off x="919101" y="3781025"/>
            <a:ext cx="562872" cy="17323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0" name="직사각형 169"/>
          <p:cNvSpPr/>
          <p:nvPr/>
        </p:nvSpPr>
        <p:spPr>
          <a:xfrm rot="16200000">
            <a:off x="920469" y="4369047"/>
            <a:ext cx="562870" cy="17050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1" name="직사각형 170"/>
          <p:cNvSpPr/>
          <p:nvPr/>
        </p:nvSpPr>
        <p:spPr>
          <a:xfrm rot="16200000">
            <a:off x="2677728" y="3203139"/>
            <a:ext cx="552478" cy="17050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2" name="직사각형 171"/>
          <p:cNvSpPr/>
          <p:nvPr/>
        </p:nvSpPr>
        <p:spPr>
          <a:xfrm rot="16200000">
            <a:off x="2680316" y="3747666"/>
            <a:ext cx="555326" cy="17050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3" name="직사각형 172"/>
          <p:cNvSpPr/>
          <p:nvPr/>
        </p:nvSpPr>
        <p:spPr>
          <a:xfrm rot="5400000">
            <a:off x="2672400" y="4903599"/>
            <a:ext cx="562864" cy="1702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4" name="직사각형 173"/>
          <p:cNvSpPr/>
          <p:nvPr/>
        </p:nvSpPr>
        <p:spPr>
          <a:xfrm rot="16200000">
            <a:off x="2680315" y="4327761"/>
            <a:ext cx="555327" cy="17050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5" name="직사각형 174"/>
          <p:cNvSpPr/>
          <p:nvPr/>
        </p:nvSpPr>
        <p:spPr>
          <a:xfrm rot="16200000">
            <a:off x="2316679" y="4918188"/>
            <a:ext cx="562870" cy="17050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6" name="직사각형 175"/>
          <p:cNvSpPr/>
          <p:nvPr/>
        </p:nvSpPr>
        <p:spPr>
          <a:xfrm rot="16200000">
            <a:off x="2302114" y="4330166"/>
            <a:ext cx="562872" cy="17323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7" name="직사각형 176"/>
          <p:cNvSpPr/>
          <p:nvPr/>
        </p:nvSpPr>
        <p:spPr>
          <a:xfrm rot="16200000">
            <a:off x="2501358" y="2054231"/>
            <a:ext cx="562870" cy="17050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8" name="직사각형 177"/>
          <p:cNvSpPr/>
          <p:nvPr/>
        </p:nvSpPr>
        <p:spPr>
          <a:xfrm rot="16200000">
            <a:off x="2492379" y="2631205"/>
            <a:ext cx="552478" cy="17050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9" name="직사각형 178"/>
          <p:cNvSpPr/>
          <p:nvPr/>
        </p:nvSpPr>
        <p:spPr>
          <a:xfrm rot="16200000">
            <a:off x="2494967" y="3175732"/>
            <a:ext cx="555326" cy="17050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0" name="직사각형 179"/>
          <p:cNvSpPr/>
          <p:nvPr/>
        </p:nvSpPr>
        <p:spPr>
          <a:xfrm rot="5400000">
            <a:off x="2487051" y="4331665"/>
            <a:ext cx="562864" cy="1702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1" name="직사각형 180"/>
          <p:cNvSpPr/>
          <p:nvPr/>
        </p:nvSpPr>
        <p:spPr>
          <a:xfrm rot="16200000">
            <a:off x="2494966" y="3755827"/>
            <a:ext cx="555327" cy="17050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2" name="직사각형 181"/>
          <p:cNvSpPr/>
          <p:nvPr/>
        </p:nvSpPr>
        <p:spPr>
          <a:xfrm rot="16200000">
            <a:off x="2487047" y="4909015"/>
            <a:ext cx="562872" cy="17323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3" name="직사각형 182"/>
          <p:cNvSpPr/>
          <p:nvPr/>
        </p:nvSpPr>
        <p:spPr>
          <a:xfrm rot="16200000">
            <a:off x="2499318" y="4893030"/>
            <a:ext cx="562872" cy="17323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타원 79"/>
          <p:cNvSpPr/>
          <p:nvPr/>
        </p:nvSpPr>
        <p:spPr>
          <a:xfrm>
            <a:off x="4866959" y="1831070"/>
            <a:ext cx="151217" cy="151217"/>
          </a:xfrm>
          <a:prstGeom prst="ellipse">
            <a:avLst/>
          </a:prstGeom>
          <a:solidFill>
            <a:srgbClr val="66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8" tIns="64003" rIns="128008" bIns="64003" rtlCol="0" anchor="ctr"/>
          <a:lstStyle/>
          <a:p>
            <a:pPr algn="ctr"/>
            <a:endParaRPr lang="ko-KR" altLang="en-US"/>
          </a:p>
        </p:txBody>
      </p:sp>
      <p:cxnSp>
        <p:nvCxnSpPr>
          <p:cNvPr id="77" name="직선 화살표 연결선 76"/>
          <p:cNvCxnSpPr/>
          <p:nvPr/>
        </p:nvCxnSpPr>
        <p:spPr>
          <a:xfrm>
            <a:off x="1025795" y="1312677"/>
            <a:ext cx="0" cy="46290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직선 화살표 연결선 77"/>
          <p:cNvCxnSpPr/>
          <p:nvPr/>
        </p:nvCxnSpPr>
        <p:spPr>
          <a:xfrm flipH="1">
            <a:off x="5288247" y="1907107"/>
            <a:ext cx="58417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내용 개체 틀 1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5289451"/>
          </a:xfrm>
        </p:spPr>
        <p:txBody>
          <a:bodyPr/>
          <a:lstStyle/>
          <a:p>
            <a:pPr marL="0" indent="0">
              <a:buNone/>
            </a:pPr>
            <a:r>
              <a:rPr lang="en-US" altLang="ko-KR" dirty="0" smtClean="0"/>
              <a:t>- Measurement matrix A</a:t>
            </a:r>
          </a:p>
        </p:txBody>
      </p:sp>
      <p:sp>
        <p:nvSpPr>
          <p:cNvPr id="82" name="제목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en-US" altLang="ko-KR" dirty="0" smtClean="0"/>
              <a:t>Measurement matrix </a:t>
            </a:r>
            <a:r>
              <a:rPr lang="en-US" altLang="ko-KR" dirty="0" smtClean="0"/>
              <a:t>(4) </a:t>
            </a:r>
            <a:endParaRPr lang="ko-KR" altLang="en-US" dirty="0"/>
          </a:p>
        </p:txBody>
      </p:sp>
      <p:sp>
        <p:nvSpPr>
          <p:cNvPr id="83" name="슬라이드 번호 개체 틀 3"/>
          <p:cNvSpPr>
            <a:spLocks noGrp="1"/>
          </p:cNvSpPr>
          <p:nvPr>
            <p:ph type="sldNum" sz="quarter" idx="4"/>
          </p:nvPr>
        </p:nvSpPr>
        <p:spPr>
          <a:xfrm>
            <a:off x="8195845" y="6577027"/>
            <a:ext cx="496241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12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5434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782395" y="5385282"/>
                <a:ext cx="1862263" cy="513977"/>
              </a:xfrm>
              <a:prstGeom prst="rect">
                <a:avLst/>
              </a:prstGeom>
              <a:noFill/>
            </p:spPr>
            <p:txBody>
              <a:bodyPr wrap="square" lIns="128008" tIns="64003" rIns="128008" bIns="64003" rtlCol="0">
                <a:spAutoFit/>
              </a:bodyPr>
              <a:lstStyle/>
              <a:p>
                <a:r>
                  <a:rPr lang="en-US" altLang="ko-KR" dirty="0" smtClean="0"/>
                  <a:t>A</a:t>
                </a:r>
                <a14:m>
                  <m:oMath xmlns:m="http://schemas.openxmlformats.org/officeDocument/2006/math">
                    <m:r>
                      <a:rPr lang="en-US" altLang="ko-KR" i="1" smtClean="0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altLang="ko-KR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</a:rPr>
                          <m:t>𝑀𝑋𝑁</m:t>
                        </m:r>
                      </m:sup>
                    </m:sSup>
                  </m:oMath>
                </a14:m>
                <a:endParaRPr lang="ko-KR" altLang="en-US" sz="17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395" y="5385282"/>
                <a:ext cx="1862263" cy="513977"/>
              </a:xfrm>
              <a:prstGeom prst="rect">
                <a:avLst/>
              </a:prstGeom>
              <a:blipFill rotWithShape="1">
                <a:blip r:embed="rId2"/>
                <a:stretch>
                  <a:fillRect l="-654" t="-235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직사각형 88"/>
          <p:cNvSpPr/>
          <p:nvPr/>
        </p:nvSpPr>
        <p:spPr>
          <a:xfrm>
            <a:off x="4807895" y="1455980"/>
            <a:ext cx="302434" cy="30243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8" tIns="64003" rIns="128008" bIns="64003" rtlCol="0" anchor="ctr"/>
          <a:lstStyle/>
          <a:p>
            <a:pPr algn="ctr"/>
            <a:endParaRPr lang="ko-KR" altLang="en-US"/>
          </a:p>
        </p:txBody>
      </p:sp>
      <p:sp>
        <p:nvSpPr>
          <p:cNvPr id="90" name="직사각형 89"/>
          <p:cNvSpPr/>
          <p:nvPr/>
        </p:nvSpPr>
        <p:spPr>
          <a:xfrm>
            <a:off x="4810639" y="1755890"/>
            <a:ext cx="302434" cy="30243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8" tIns="64003" rIns="128008" bIns="64003" rtlCol="0" anchor="ctr"/>
          <a:lstStyle/>
          <a:p>
            <a:pPr algn="ctr"/>
            <a:endParaRPr lang="ko-KR" altLang="en-US"/>
          </a:p>
        </p:txBody>
      </p:sp>
      <p:sp>
        <p:nvSpPr>
          <p:cNvPr id="91" name="직사각형 90"/>
          <p:cNvSpPr/>
          <p:nvPr/>
        </p:nvSpPr>
        <p:spPr>
          <a:xfrm>
            <a:off x="4810639" y="2053432"/>
            <a:ext cx="302434" cy="30243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8" tIns="64003" rIns="128008" bIns="64003" rtlCol="0" anchor="ctr"/>
          <a:lstStyle/>
          <a:p>
            <a:pPr algn="ctr"/>
            <a:endParaRPr lang="ko-KR" altLang="en-US"/>
          </a:p>
        </p:txBody>
      </p:sp>
      <p:sp>
        <p:nvSpPr>
          <p:cNvPr id="92" name="직사각형 91"/>
          <p:cNvSpPr/>
          <p:nvPr/>
        </p:nvSpPr>
        <p:spPr>
          <a:xfrm>
            <a:off x="4810639" y="2371564"/>
            <a:ext cx="302434" cy="30243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8" tIns="64003" rIns="128008" bIns="64003" rtlCol="0" anchor="ctr"/>
          <a:lstStyle/>
          <a:p>
            <a:pPr algn="ctr"/>
            <a:endParaRPr lang="ko-KR" altLang="en-US"/>
          </a:p>
        </p:txBody>
      </p:sp>
      <p:sp>
        <p:nvSpPr>
          <p:cNvPr id="93" name="직사각형 92"/>
          <p:cNvSpPr/>
          <p:nvPr/>
        </p:nvSpPr>
        <p:spPr>
          <a:xfrm>
            <a:off x="4807895" y="2673997"/>
            <a:ext cx="302434" cy="30243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8" tIns="64003" rIns="128008" bIns="64003" rtlCol="0" anchor="ctr"/>
          <a:lstStyle/>
          <a:p>
            <a:pPr algn="ctr"/>
            <a:endParaRPr lang="ko-KR" altLang="en-US"/>
          </a:p>
        </p:txBody>
      </p:sp>
      <p:sp>
        <p:nvSpPr>
          <p:cNvPr id="94" name="직사각형 93"/>
          <p:cNvSpPr/>
          <p:nvPr/>
        </p:nvSpPr>
        <p:spPr>
          <a:xfrm>
            <a:off x="4810639" y="4363807"/>
            <a:ext cx="302434" cy="30243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8" tIns="64003" rIns="128008" bIns="64003" rtlCol="0" anchor="ctr"/>
          <a:lstStyle/>
          <a:p>
            <a:pPr algn="ctr"/>
            <a:endParaRPr lang="ko-KR" altLang="en-US"/>
          </a:p>
        </p:txBody>
      </p:sp>
      <p:sp>
        <p:nvSpPr>
          <p:cNvPr id="95" name="직사각형 94"/>
          <p:cNvSpPr/>
          <p:nvPr/>
        </p:nvSpPr>
        <p:spPr>
          <a:xfrm>
            <a:off x="4810639" y="4681939"/>
            <a:ext cx="302434" cy="30243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8" tIns="64003" rIns="128008" bIns="64003" rtlCol="0" anchor="ctr"/>
          <a:lstStyle/>
          <a:p>
            <a:pPr algn="ctr"/>
            <a:endParaRPr lang="ko-KR" altLang="en-US"/>
          </a:p>
        </p:txBody>
      </p:sp>
      <p:sp>
        <p:nvSpPr>
          <p:cNvPr id="96" name="직사각형 95"/>
          <p:cNvSpPr/>
          <p:nvPr/>
        </p:nvSpPr>
        <p:spPr>
          <a:xfrm>
            <a:off x="4807895" y="4984372"/>
            <a:ext cx="302434" cy="30243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8" tIns="64003" rIns="128008" bIns="64003" rtlCol="0" anchor="ctr"/>
          <a:lstStyle/>
          <a:p>
            <a:pPr algn="ctr"/>
            <a:endParaRPr lang="ko-KR" altLang="en-US"/>
          </a:p>
        </p:txBody>
      </p:sp>
      <p:sp>
        <p:nvSpPr>
          <p:cNvPr id="97" name="타원 96"/>
          <p:cNvSpPr/>
          <p:nvPr/>
        </p:nvSpPr>
        <p:spPr>
          <a:xfrm>
            <a:off x="4858302" y="3363111"/>
            <a:ext cx="151217" cy="15121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8" tIns="64003" rIns="128008" bIns="64003" rtlCol="0" anchor="ctr"/>
          <a:lstStyle/>
          <a:p>
            <a:pPr algn="ctr"/>
            <a:endParaRPr lang="ko-KR" altLang="en-US"/>
          </a:p>
        </p:txBody>
      </p:sp>
      <p:sp>
        <p:nvSpPr>
          <p:cNvPr id="98" name="타원 97"/>
          <p:cNvSpPr/>
          <p:nvPr/>
        </p:nvSpPr>
        <p:spPr>
          <a:xfrm>
            <a:off x="4858302" y="3615139"/>
            <a:ext cx="151217" cy="15121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8" tIns="64003" rIns="128008" bIns="64003" rtlCol="0" anchor="ctr"/>
          <a:lstStyle/>
          <a:p>
            <a:pPr algn="ctr"/>
            <a:endParaRPr lang="ko-KR" altLang="en-US"/>
          </a:p>
        </p:txBody>
      </p:sp>
      <p:sp>
        <p:nvSpPr>
          <p:cNvPr id="99" name="타원 98"/>
          <p:cNvSpPr/>
          <p:nvPr/>
        </p:nvSpPr>
        <p:spPr>
          <a:xfrm>
            <a:off x="4858302" y="3816761"/>
            <a:ext cx="151217" cy="15121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8" tIns="64003" rIns="128008" bIns="64003" rtlCol="0" anchor="ctr"/>
          <a:lstStyle/>
          <a:p>
            <a:pPr algn="ctr"/>
            <a:endParaRPr lang="ko-KR" altLang="en-US"/>
          </a:p>
        </p:txBody>
      </p:sp>
      <p:sp>
        <p:nvSpPr>
          <p:cNvPr id="100" name="직사각형 99"/>
          <p:cNvSpPr/>
          <p:nvPr/>
        </p:nvSpPr>
        <p:spPr>
          <a:xfrm>
            <a:off x="4810639" y="5286806"/>
            <a:ext cx="302434" cy="30243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8" tIns="64003" rIns="128008" bIns="64003" rtlCol="0" anchor="ctr"/>
          <a:lstStyle/>
          <a:p>
            <a:pPr algn="ctr"/>
            <a:endParaRPr lang="ko-KR" altLang="en-US"/>
          </a:p>
        </p:txBody>
      </p:sp>
      <p:sp>
        <p:nvSpPr>
          <p:cNvPr id="101" name="직사각형 100"/>
          <p:cNvSpPr/>
          <p:nvPr/>
        </p:nvSpPr>
        <p:spPr>
          <a:xfrm>
            <a:off x="4810639" y="4077072"/>
            <a:ext cx="302434" cy="30243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8" tIns="64003" rIns="128008" bIns="64003" rtlCol="0" anchor="ctr"/>
          <a:lstStyle/>
          <a:p>
            <a:pPr algn="ctr"/>
            <a:endParaRPr lang="ko-KR" altLang="en-US"/>
          </a:p>
        </p:txBody>
      </p:sp>
      <p:sp>
        <p:nvSpPr>
          <p:cNvPr id="102" name="직사각형 101"/>
          <p:cNvSpPr/>
          <p:nvPr/>
        </p:nvSpPr>
        <p:spPr>
          <a:xfrm>
            <a:off x="4810639" y="2968148"/>
            <a:ext cx="302434" cy="30243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8" tIns="64003" rIns="128008" bIns="64003" rtlCol="0" anchor="ctr"/>
          <a:lstStyle/>
          <a:p>
            <a:pPr algn="ctr"/>
            <a:endParaRPr lang="ko-KR" altLang="en-US"/>
          </a:p>
        </p:txBody>
      </p:sp>
      <p:sp>
        <p:nvSpPr>
          <p:cNvPr id="103" name="곱셈 기호 102"/>
          <p:cNvSpPr/>
          <p:nvPr/>
        </p:nvSpPr>
        <p:spPr>
          <a:xfrm>
            <a:off x="3347864" y="3049004"/>
            <a:ext cx="772416" cy="772416"/>
          </a:xfrm>
          <a:prstGeom prst="mathMultiply">
            <a:avLst>
              <a:gd name="adj1" fmla="val 9709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8" tIns="64003" rIns="128008" bIns="64003"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4512505" y="5608483"/>
                <a:ext cx="1071945" cy="406255"/>
              </a:xfrm>
              <a:prstGeom prst="rect">
                <a:avLst/>
              </a:prstGeom>
              <a:noFill/>
            </p:spPr>
            <p:txBody>
              <a:bodyPr wrap="square" lIns="128008" tIns="64003" rIns="128008" bIns="64003" rtlCol="0">
                <a:spAutoFit/>
              </a:bodyPr>
              <a:lstStyle/>
              <a:p>
                <a:r>
                  <a:rPr lang="en-US" altLang="ko-KR" dirty="0" smtClean="0"/>
                  <a:t>x</a:t>
                </a:r>
                <a14:m>
                  <m:oMath xmlns:m="http://schemas.openxmlformats.org/officeDocument/2006/math">
                    <m:r>
                      <a:rPr lang="en-US" altLang="ko-KR" i="1" smtClean="0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altLang="ko-KR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</a:rPr>
                          <m:t>𝑁</m:t>
                        </m:r>
                      </m:sup>
                    </m:sSup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2505" y="5608483"/>
                <a:ext cx="1071945" cy="406255"/>
              </a:xfrm>
              <a:prstGeom prst="rect">
                <a:avLst/>
              </a:prstGeom>
              <a:blipFill rotWithShape="1">
                <a:blip r:embed="rId3"/>
                <a:stretch>
                  <a:fillRect l="-1136" t="-2985" b="-1791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" name="TextBox 104"/>
          <p:cNvSpPr txBox="1"/>
          <p:nvPr/>
        </p:nvSpPr>
        <p:spPr>
          <a:xfrm>
            <a:off x="2344218" y="5497432"/>
            <a:ext cx="3128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/>
              <a:t>(M&lt;N</a:t>
            </a:r>
            <a:r>
              <a:rPr lang="en-US" altLang="ko-KR" sz="2000" dirty="0" smtClean="0"/>
              <a:t>)</a:t>
            </a:r>
            <a:endParaRPr lang="ko-KR" altLang="en-US" sz="2000" dirty="0"/>
          </a:p>
        </p:txBody>
      </p:sp>
      <p:sp>
        <p:nvSpPr>
          <p:cNvPr id="106" name="TextBox 105"/>
          <p:cNvSpPr txBox="1"/>
          <p:nvPr/>
        </p:nvSpPr>
        <p:spPr>
          <a:xfrm>
            <a:off x="736708" y="6339770"/>
            <a:ext cx="418904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A</a:t>
            </a:r>
            <a:r>
              <a:rPr lang="en-US" altLang="ko-KR" dirty="0"/>
              <a:t> = </a:t>
            </a:r>
            <a:r>
              <a:rPr lang="en-US" altLang="ko-KR" dirty="0" smtClean="0"/>
              <a:t>Measurement matrix</a:t>
            </a:r>
            <a:endParaRPr lang="en-US" altLang="ko-KR" dirty="0"/>
          </a:p>
        </p:txBody>
      </p:sp>
      <p:sp>
        <p:nvSpPr>
          <p:cNvPr id="107" name="TextBox 106"/>
          <p:cNvSpPr txBox="1"/>
          <p:nvPr/>
        </p:nvSpPr>
        <p:spPr>
          <a:xfrm>
            <a:off x="4253389" y="6317952"/>
            <a:ext cx="418904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x </a:t>
            </a:r>
            <a:r>
              <a:rPr lang="en-US" altLang="ko-KR" dirty="0" smtClean="0"/>
              <a:t>= Reconstruct image</a:t>
            </a:r>
            <a:endParaRPr lang="en-US" altLang="ko-KR" dirty="0"/>
          </a:p>
        </p:txBody>
      </p:sp>
      <p:sp>
        <p:nvSpPr>
          <p:cNvPr id="108" name="직사각형 107"/>
          <p:cNvSpPr/>
          <p:nvPr/>
        </p:nvSpPr>
        <p:spPr>
          <a:xfrm>
            <a:off x="6805169" y="1832365"/>
            <a:ext cx="302434" cy="30243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8" tIns="64003" rIns="128008" bIns="64003" rtlCol="0" anchor="ctr"/>
          <a:lstStyle/>
          <a:p>
            <a:pPr algn="ctr"/>
            <a:endParaRPr lang="ko-KR" altLang="en-US"/>
          </a:p>
        </p:txBody>
      </p:sp>
      <p:sp>
        <p:nvSpPr>
          <p:cNvPr id="109" name="직사각형 108"/>
          <p:cNvSpPr/>
          <p:nvPr/>
        </p:nvSpPr>
        <p:spPr>
          <a:xfrm>
            <a:off x="6805169" y="2132275"/>
            <a:ext cx="302434" cy="3024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8" tIns="64003" rIns="128008" bIns="64003" rtlCol="0" anchor="ctr"/>
          <a:lstStyle/>
          <a:p>
            <a:pPr algn="ctr"/>
            <a:endParaRPr lang="ko-KR" altLang="en-US"/>
          </a:p>
        </p:txBody>
      </p:sp>
      <p:sp>
        <p:nvSpPr>
          <p:cNvPr id="111" name="직사각형 110"/>
          <p:cNvSpPr/>
          <p:nvPr/>
        </p:nvSpPr>
        <p:spPr>
          <a:xfrm>
            <a:off x="6805169" y="4042796"/>
            <a:ext cx="302434" cy="3024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8" tIns="64003" rIns="128008" bIns="64003" rtlCol="0" anchor="ctr"/>
          <a:lstStyle/>
          <a:p>
            <a:pPr algn="ctr"/>
            <a:endParaRPr lang="ko-KR" altLang="en-US"/>
          </a:p>
        </p:txBody>
      </p:sp>
      <p:sp>
        <p:nvSpPr>
          <p:cNvPr id="112" name="직사각형 111"/>
          <p:cNvSpPr/>
          <p:nvPr/>
        </p:nvSpPr>
        <p:spPr>
          <a:xfrm>
            <a:off x="6805169" y="4360928"/>
            <a:ext cx="302434" cy="3024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8" tIns="64003" rIns="128008" bIns="64003" rtlCol="0" anchor="ctr"/>
          <a:lstStyle/>
          <a:p>
            <a:pPr algn="ctr"/>
            <a:endParaRPr lang="ko-KR" altLang="en-US"/>
          </a:p>
        </p:txBody>
      </p:sp>
      <p:sp>
        <p:nvSpPr>
          <p:cNvPr id="113" name="직사각형 112"/>
          <p:cNvSpPr/>
          <p:nvPr/>
        </p:nvSpPr>
        <p:spPr>
          <a:xfrm>
            <a:off x="6805169" y="4639381"/>
            <a:ext cx="302434" cy="3024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8" tIns="64003" rIns="128008" bIns="64003" rtlCol="0" anchor="ctr"/>
          <a:lstStyle/>
          <a:p>
            <a:pPr algn="ctr"/>
            <a:endParaRPr lang="ko-KR" altLang="en-US"/>
          </a:p>
        </p:txBody>
      </p:sp>
      <p:sp>
        <p:nvSpPr>
          <p:cNvPr id="115" name="직사각형 114"/>
          <p:cNvSpPr/>
          <p:nvPr/>
        </p:nvSpPr>
        <p:spPr>
          <a:xfrm>
            <a:off x="6809381" y="4926766"/>
            <a:ext cx="302434" cy="3024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8" tIns="64003" rIns="128008" bIns="64003" rtlCol="0" anchor="ctr"/>
          <a:lstStyle/>
          <a:p>
            <a:pPr algn="ctr"/>
            <a:endParaRPr lang="ko-KR" altLang="en-US"/>
          </a:p>
        </p:txBody>
      </p:sp>
      <p:sp>
        <p:nvSpPr>
          <p:cNvPr id="116" name="타원 115"/>
          <p:cNvSpPr/>
          <p:nvPr/>
        </p:nvSpPr>
        <p:spPr>
          <a:xfrm>
            <a:off x="6852832" y="3243722"/>
            <a:ext cx="151217" cy="15121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8" tIns="64003" rIns="128008" bIns="64003" rtlCol="0" anchor="ctr"/>
          <a:lstStyle/>
          <a:p>
            <a:pPr algn="ctr"/>
            <a:endParaRPr lang="ko-KR" altLang="en-US"/>
          </a:p>
        </p:txBody>
      </p:sp>
      <p:sp>
        <p:nvSpPr>
          <p:cNvPr id="118" name="타원 117"/>
          <p:cNvSpPr/>
          <p:nvPr/>
        </p:nvSpPr>
        <p:spPr>
          <a:xfrm>
            <a:off x="6852832" y="3495750"/>
            <a:ext cx="151217" cy="15121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8" tIns="64003" rIns="128008" bIns="64003" rtlCol="0" anchor="ctr"/>
          <a:lstStyle/>
          <a:p>
            <a:pPr algn="ctr"/>
            <a:endParaRPr lang="ko-KR" altLang="en-US"/>
          </a:p>
        </p:txBody>
      </p:sp>
      <p:sp>
        <p:nvSpPr>
          <p:cNvPr id="122" name="타원 121"/>
          <p:cNvSpPr/>
          <p:nvPr/>
        </p:nvSpPr>
        <p:spPr>
          <a:xfrm>
            <a:off x="6852832" y="3697372"/>
            <a:ext cx="151217" cy="15121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8" tIns="64003" rIns="128008" bIns="64003"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/>
              <p:cNvSpPr txBox="1"/>
              <p:nvPr/>
            </p:nvSpPr>
            <p:spPr>
              <a:xfrm>
                <a:off x="6585607" y="5615033"/>
                <a:ext cx="1442777" cy="406255"/>
              </a:xfrm>
              <a:prstGeom prst="rect">
                <a:avLst/>
              </a:prstGeom>
              <a:noFill/>
            </p:spPr>
            <p:txBody>
              <a:bodyPr wrap="square" lIns="128008" tIns="64003" rIns="128008" bIns="64003" rtlCol="0">
                <a:spAutoFit/>
              </a:bodyPr>
              <a:lstStyle/>
              <a:p>
                <a:r>
                  <a:rPr lang="en-US" altLang="ko-KR" dirty="0"/>
                  <a:t>b</a:t>
                </a:r>
                <a14:m>
                  <m:oMath xmlns:m="http://schemas.openxmlformats.org/officeDocument/2006/math">
                    <m:r>
                      <a:rPr lang="en-US" altLang="ko-KR" i="1" smtClean="0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altLang="ko-KR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</a:rPr>
                          <m:t>𝑀</m:t>
                        </m:r>
                      </m:sup>
                    </m:sSup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23" name="TextBox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5607" y="5615033"/>
                <a:ext cx="1442777" cy="406255"/>
              </a:xfrm>
              <a:prstGeom prst="rect">
                <a:avLst/>
              </a:prstGeom>
              <a:blipFill rotWithShape="1">
                <a:blip r:embed="rId4"/>
                <a:stretch>
                  <a:fillRect l="-844" t="-2985" b="-1791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1" name="등호 130"/>
          <p:cNvSpPr/>
          <p:nvPr/>
        </p:nvSpPr>
        <p:spPr>
          <a:xfrm>
            <a:off x="5473011" y="3133329"/>
            <a:ext cx="806489" cy="806490"/>
          </a:xfrm>
          <a:prstGeom prst="mathEqual">
            <a:avLst>
              <a:gd name="adj1" fmla="val 12497"/>
              <a:gd name="adj2" fmla="val 20579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8" tIns="64003" rIns="128008" bIns="64003"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2" name="직사각형 131"/>
          <p:cNvSpPr/>
          <p:nvPr/>
        </p:nvSpPr>
        <p:spPr>
          <a:xfrm>
            <a:off x="6804248" y="2439757"/>
            <a:ext cx="302434" cy="3024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8" tIns="64003" rIns="128008" bIns="64003" rtlCol="0" anchor="ctr"/>
          <a:lstStyle/>
          <a:p>
            <a:pPr algn="ctr"/>
            <a:endParaRPr lang="ko-KR" altLang="en-US"/>
          </a:p>
        </p:txBody>
      </p:sp>
      <p:sp>
        <p:nvSpPr>
          <p:cNvPr id="133" name="직사각형 132"/>
          <p:cNvSpPr/>
          <p:nvPr/>
        </p:nvSpPr>
        <p:spPr>
          <a:xfrm>
            <a:off x="6804248" y="2739666"/>
            <a:ext cx="302434" cy="3024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8" tIns="64003" rIns="128008" bIns="64003" rtlCol="0" anchor="ctr"/>
          <a:lstStyle/>
          <a:p>
            <a:pPr algn="ctr"/>
            <a:endParaRPr lang="ko-KR" altLang="en-US"/>
          </a:p>
        </p:txBody>
      </p:sp>
      <p:sp>
        <p:nvSpPr>
          <p:cNvPr id="144" name="직사각형 143"/>
          <p:cNvSpPr/>
          <p:nvPr/>
        </p:nvSpPr>
        <p:spPr>
          <a:xfrm rot="5400000">
            <a:off x="568829" y="2095458"/>
            <a:ext cx="562864" cy="1702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5" name="직사각형 144"/>
          <p:cNvSpPr/>
          <p:nvPr/>
        </p:nvSpPr>
        <p:spPr>
          <a:xfrm rot="16200000">
            <a:off x="570329" y="2674732"/>
            <a:ext cx="562872" cy="17323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6" name="직사각형 145"/>
          <p:cNvSpPr/>
          <p:nvPr/>
        </p:nvSpPr>
        <p:spPr>
          <a:xfrm rot="16200000">
            <a:off x="568963" y="3253699"/>
            <a:ext cx="562870" cy="17050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7" name="직사각형 146"/>
          <p:cNvSpPr/>
          <p:nvPr/>
        </p:nvSpPr>
        <p:spPr>
          <a:xfrm rot="16200000">
            <a:off x="576895" y="3811374"/>
            <a:ext cx="552478" cy="17050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8" name="직사각형 147"/>
          <p:cNvSpPr/>
          <p:nvPr/>
        </p:nvSpPr>
        <p:spPr>
          <a:xfrm rot="16200000">
            <a:off x="572734" y="4365276"/>
            <a:ext cx="555326" cy="17050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9" name="직사각형 148"/>
          <p:cNvSpPr/>
          <p:nvPr/>
        </p:nvSpPr>
        <p:spPr>
          <a:xfrm rot="16200000">
            <a:off x="572733" y="4920603"/>
            <a:ext cx="555327" cy="17050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0" name="직사각형 149"/>
          <p:cNvSpPr/>
          <p:nvPr/>
        </p:nvSpPr>
        <p:spPr>
          <a:xfrm rot="5400000">
            <a:off x="744363" y="2655034"/>
            <a:ext cx="562864" cy="1702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1" name="직사각형 150"/>
          <p:cNvSpPr/>
          <p:nvPr/>
        </p:nvSpPr>
        <p:spPr>
          <a:xfrm rot="16200000">
            <a:off x="745863" y="3237604"/>
            <a:ext cx="562872" cy="17323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2" name="직사각형 151"/>
          <p:cNvSpPr/>
          <p:nvPr/>
        </p:nvSpPr>
        <p:spPr>
          <a:xfrm rot="16200000">
            <a:off x="731722" y="3801843"/>
            <a:ext cx="562870" cy="17050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3" name="직사각형 152"/>
          <p:cNvSpPr/>
          <p:nvPr/>
        </p:nvSpPr>
        <p:spPr>
          <a:xfrm rot="16200000">
            <a:off x="736919" y="4354013"/>
            <a:ext cx="552478" cy="17050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4" name="직사각형 153"/>
          <p:cNvSpPr/>
          <p:nvPr/>
        </p:nvSpPr>
        <p:spPr>
          <a:xfrm rot="16200000">
            <a:off x="735495" y="4920604"/>
            <a:ext cx="555326" cy="17050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5" name="직사각형 154"/>
          <p:cNvSpPr/>
          <p:nvPr/>
        </p:nvSpPr>
        <p:spPr>
          <a:xfrm rot="16200000">
            <a:off x="748267" y="2099091"/>
            <a:ext cx="555327" cy="17050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6" name="직사각형 155"/>
          <p:cNvSpPr/>
          <p:nvPr/>
        </p:nvSpPr>
        <p:spPr>
          <a:xfrm rot="16200000">
            <a:off x="2670893" y="2040958"/>
            <a:ext cx="562872" cy="17323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7" name="직사각형 156"/>
          <p:cNvSpPr/>
          <p:nvPr/>
        </p:nvSpPr>
        <p:spPr>
          <a:xfrm rot="16200000">
            <a:off x="2686707" y="2626165"/>
            <a:ext cx="562870" cy="17050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8" name="직사각형 157"/>
          <p:cNvSpPr/>
          <p:nvPr/>
        </p:nvSpPr>
        <p:spPr>
          <a:xfrm rot="16200000">
            <a:off x="2315128" y="2049037"/>
            <a:ext cx="552478" cy="17050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9" name="직사각형 158"/>
          <p:cNvSpPr/>
          <p:nvPr/>
        </p:nvSpPr>
        <p:spPr>
          <a:xfrm rot="16200000">
            <a:off x="927020" y="2089506"/>
            <a:ext cx="555326" cy="17050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0" name="직사각형 159"/>
          <p:cNvSpPr/>
          <p:nvPr/>
        </p:nvSpPr>
        <p:spPr>
          <a:xfrm rot="5400000">
            <a:off x="919104" y="3245439"/>
            <a:ext cx="562864" cy="1702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1" name="직사각형 160"/>
          <p:cNvSpPr/>
          <p:nvPr/>
        </p:nvSpPr>
        <p:spPr>
          <a:xfrm rot="16200000">
            <a:off x="927019" y="2669601"/>
            <a:ext cx="555327" cy="17050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2" name="타원 161"/>
          <p:cNvSpPr/>
          <p:nvPr/>
        </p:nvSpPr>
        <p:spPr>
          <a:xfrm>
            <a:off x="1537563" y="3275829"/>
            <a:ext cx="151217" cy="15121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8" tIns="64003" rIns="128008" bIns="64003" rtlCol="0" anchor="ctr"/>
          <a:lstStyle/>
          <a:p>
            <a:pPr algn="ctr"/>
            <a:endParaRPr lang="ko-KR" altLang="en-US"/>
          </a:p>
        </p:txBody>
      </p:sp>
      <p:sp>
        <p:nvSpPr>
          <p:cNvPr id="163" name="타원 162"/>
          <p:cNvSpPr/>
          <p:nvPr/>
        </p:nvSpPr>
        <p:spPr>
          <a:xfrm>
            <a:off x="1900502" y="3275829"/>
            <a:ext cx="151217" cy="15121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8" tIns="64003" rIns="128008" bIns="64003" rtlCol="0" anchor="ctr"/>
          <a:lstStyle/>
          <a:p>
            <a:pPr algn="ctr"/>
            <a:endParaRPr lang="ko-KR" altLang="en-US"/>
          </a:p>
        </p:txBody>
      </p:sp>
      <p:sp>
        <p:nvSpPr>
          <p:cNvPr id="164" name="타원 163"/>
          <p:cNvSpPr/>
          <p:nvPr/>
        </p:nvSpPr>
        <p:spPr>
          <a:xfrm>
            <a:off x="2253538" y="3275829"/>
            <a:ext cx="151217" cy="15121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8" tIns="64003" rIns="128008" bIns="64003" rtlCol="0" anchor="ctr"/>
          <a:lstStyle/>
          <a:p>
            <a:pPr algn="ctr"/>
            <a:endParaRPr lang="ko-KR" altLang="en-US"/>
          </a:p>
        </p:txBody>
      </p:sp>
      <p:sp>
        <p:nvSpPr>
          <p:cNvPr id="165" name="직사각형 164"/>
          <p:cNvSpPr/>
          <p:nvPr/>
        </p:nvSpPr>
        <p:spPr>
          <a:xfrm rot="16200000">
            <a:off x="2317716" y="2593564"/>
            <a:ext cx="555326" cy="17050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6" name="직사각형 165"/>
          <p:cNvSpPr/>
          <p:nvPr/>
        </p:nvSpPr>
        <p:spPr>
          <a:xfrm rot="5400000">
            <a:off x="2309800" y="3749497"/>
            <a:ext cx="562864" cy="1702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7" name="직사각형 166"/>
          <p:cNvSpPr/>
          <p:nvPr/>
        </p:nvSpPr>
        <p:spPr>
          <a:xfrm rot="16200000">
            <a:off x="2317715" y="3173659"/>
            <a:ext cx="555327" cy="17050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8" name="직사각형 167"/>
          <p:cNvSpPr/>
          <p:nvPr/>
        </p:nvSpPr>
        <p:spPr>
          <a:xfrm rot="16200000">
            <a:off x="925666" y="4916132"/>
            <a:ext cx="552478" cy="17050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9" name="직사각형 168"/>
          <p:cNvSpPr/>
          <p:nvPr/>
        </p:nvSpPr>
        <p:spPr>
          <a:xfrm rot="16200000">
            <a:off x="919101" y="3781025"/>
            <a:ext cx="562872" cy="17323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0" name="직사각형 169"/>
          <p:cNvSpPr/>
          <p:nvPr/>
        </p:nvSpPr>
        <p:spPr>
          <a:xfrm rot="16200000">
            <a:off x="920469" y="4369047"/>
            <a:ext cx="562870" cy="17050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1" name="직사각형 170"/>
          <p:cNvSpPr/>
          <p:nvPr/>
        </p:nvSpPr>
        <p:spPr>
          <a:xfrm rot="16200000">
            <a:off x="2677728" y="3203139"/>
            <a:ext cx="552478" cy="17050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2" name="직사각형 171"/>
          <p:cNvSpPr/>
          <p:nvPr/>
        </p:nvSpPr>
        <p:spPr>
          <a:xfrm rot="16200000">
            <a:off x="2680316" y="3747666"/>
            <a:ext cx="555326" cy="17050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3" name="직사각형 172"/>
          <p:cNvSpPr/>
          <p:nvPr/>
        </p:nvSpPr>
        <p:spPr>
          <a:xfrm rot="5400000">
            <a:off x="2672400" y="4903599"/>
            <a:ext cx="562864" cy="1702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4" name="직사각형 173"/>
          <p:cNvSpPr/>
          <p:nvPr/>
        </p:nvSpPr>
        <p:spPr>
          <a:xfrm rot="16200000">
            <a:off x="2680315" y="4327761"/>
            <a:ext cx="555327" cy="17050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5" name="직사각형 174"/>
          <p:cNvSpPr/>
          <p:nvPr/>
        </p:nvSpPr>
        <p:spPr>
          <a:xfrm rot="16200000">
            <a:off x="2316679" y="4918188"/>
            <a:ext cx="562870" cy="17050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6" name="직사각형 175"/>
          <p:cNvSpPr/>
          <p:nvPr/>
        </p:nvSpPr>
        <p:spPr>
          <a:xfrm rot="16200000">
            <a:off x="2302114" y="4330166"/>
            <a:ext cx="562872" cy="17323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7" name="직사각형 176"/>
          <p:cNvSpPr/>
          <p:nvPr/>
        </p:nvSpPr>
        <p:spPr>
          <a:xfrm rot="16200000">
            <a:off x="2501358" y="2054231"/>
            <a:ext cx="562870" cy="17050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8" name="직사각형 177"/>
          <p:cNvSpPr/>
          <p:nvPr/>
        </p:nvSpPr>
        <p:spPr>
          <a:xfrm rot="16200000">
            <a:off x="2492379" y="2631205"/>
            <a:ext cx="552478" cy="17050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9" name="직사각형 178"/>
          <p:cNvSpPr/>
          <p:nvPr/>
        </p:nvSpPr>
        <p:spPr>
          <a:xfrm rot="16200000">
            <a:off x="2494967" y="3175732"/>
            <a:ext cx="555326" cy="17050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0" name="직사각형 179"/>
          <p:cNvSpPr/>
          <p:nvPr/>
        </p:nvSpPr>
        <p:spPr>
          <a:xfrm rot="5400000">
            <a:off x="2487051" y="4331665"/>
            <a:ext cx="562864" cy="1702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1" name="직사각형 180"/>
          <p:cNvSpPr/>
          <p:nvPr/>
        </p:nvSpPr>
        <p:spPr>
          <a:xfrm rot="16200000">
            <a:off x="2494966" y="3755827"/>
            <a:ext cx="555327" cy="17050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2" name="직사각형 181"/>
          <p:cNvSpPr/>
          <p:nvPr/>
        </p:nvSpPr>
        <p:spPr>
          <a:xfrm rot="16200000">
            <a:off x="2487047" y="4909015"/>
            <a:ext cx="562872" cy="17323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3" name="직사각형 182"/>
          <p:cNvSpPr/>
          <p:nvPr/>
        </p:nvSpPr>
        <p:spPr>
          <a:xfrm rot="16200000">
            <a:off x="2499318" y="4893030"/>
            <a:ext cx="562872" cy="17323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타원 79"/>
          <p:cNvSpPr/>
          <p:nvPr/>
        </p:nvSpPr>
        <p:spPr>
          <a:xfrm>
            <a:off x="4897260" y="2127576"/>
            <a:ext cx="151217" cy="151217"/>
          </a:xfrm>
          <a:prstGeom prst="ellipse">
            <a:avLst/>
          </a:prstGeom>
          <a:solidFill>
            <a:srgbClr val="66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8" tIns="64003" rIns="128008" bIns="64003" rtlCol="0" anchor="ctr"/>
          <a:lstStyle/>
          <a:p>
            <a:pPr algn="ctr"/>
            <a:endParaRPr lang="ko-KR" altLang="en-US"/>
          </a:p>
        </p:txBody>
      </p:sp>
      <p:cxnSp>
        <p:nvCxnSpPr>
          <p:cNvPr id="77" name="직선 화살표 연결선 76"/>
          <p:cNvCxnSpPr/>
          <p:nvPr/>
        </p:nvCxnSpPr>
        <p:spPr>
          <a:xfrm>
            <a:off x="1204682" y="1268760"/>
            <a:ext cx="0" cy="46290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직선 화살표 연결선 77"/>
          <p:cNvCxnSpPr/>
          <p:nvPr/>
        </p:nvCxnSpPr>
        <p:spPr>
          <a:xfrm flipH="1">
            <a:off x="5292078" y="2184342"/>
            <a:ext cx="58417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5686523" y="1329175"/>
            <a:ext cx="1419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64 : 1</a:t>
            </a:r>
            <a:endParaRPr lang="ko-KR" altLang="en-US" sz="2400" b="1" dirty="0"/>
          </a:p>
        </p:txBody>
      </p:sp>
      <p:pic>
        <p:nvPicPr>
          <p:cNvPr id="8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650" y="1621389"/>
            <a:ext cx="7593720" cy="4277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" name="제목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en-US" altLang="ko-KR" dirty="0" smtClean="0"/>
              <a:t>Measurement matrix </a:t>
            </a:r>
            <a:r>
              <a:rPr lang="en-US" altLang="ko-KR" dirty="0" smtClean="0"/>
              <a:t>(5) </a:t>
            </a:r>
            <a:endParaRPr lang="ko-KR" altLang="en-US" dirty="0"/>
          </a:p>
        </p:txBody>
      </p:sp>
      <p:sp>
        <p:nvSpPr>
          <p:cNvPr id="85" name="슬라이드 번호 개체 틀 3"/>
          <p:cNvSpPr>
            <a:spLocks noGrp="1"/>
          </p:cNvSpPr>
          <p:nvPr>
            <p:ph type="sldNum" sz="quarter" idx="4"/>
          </p:nvPr>
        </p:nvSpPr>
        <p:spPr>
          <a:xfrm>
            <a:off x="8195845" y="6577027"/>
            <a:ext cx="496241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13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7038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7" name="직선 연결선 96"/>
          <p:cNvCxnSpPr/>
          <p:nvPr/>
        </p:nvCxnSpPr>
        <p:spPr>
          <a:xfrm flipH="1" flipV="1">
            <a:off x="3809094" y="2935696"/>
            <a:ext cx="145695" cy="1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직선 연결선 104"/>
          <p:cNvCxnSpPr/>
          <p:nvPr/>
        </p:nvCxnSpPr>
        <p:spPr>
          <a:xfrm flipH="1">
            <a:off x="3227174" y="2935696"/>
            <a:ext cx="718044" cy="1512168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직선 연결선 107"/>
          <p:cNvCxnSpPr/>
          <p:nvPr/>
        </p:nvCxnSpPr>
        <p:spPr>
          <a:xfrm flipH="1" flipV="1">
            <a:off x="3089979" y="4447556"/>
            <a:ext cx="145695" cy="1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" name="TextBox 1024"/>
          <p:cNvSpPr txBox="1"/>
          <p:nvPr/>
        </p:nvSpPr>
        <p:spPr>
          <a:xfrm>
            <a:off x="966872" y="4447864"/>
            <a:ext cx="1773880" cy="499031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r>
              <a:rPr lang="en-US" altLang="ko-KR" sz="2300" dirty="0"/>
              <a:t>Matrix(</a:t>
            </a:r>
            <a:r>
              <a:rPr lang="en-US" altLang="ko-KR" sz="2600" b="1" dirty="0">
                <a:solidFill>
                  <a:srgbClr val="FF0000"/>
                </a:solidFill>
              </a:rPr>
              <a:t>A</a:t>
            </a:r>
            <a:r>
              <a:rPr lang="en-US" altLang="ko-KR" sz="2300" dirty="0"/>
              <a:t>)</a:t>
            </a:r>
            <a:endParaRPr lang="ko-KR" altLang="en-US" sz="2300" dirty="0"/>
          </a:p>
        </p:txBody>
      </p:sp>
      <p:pic>
        <p:nvPicPr>
          <p:cNvPr id="15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41" y="2775282"/>
            <a:ext cx="277293" cy="25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9" name="TextBox 238"/>
          <p:cNvSpPr txBox="1"/>
          <p:nvPr/>
        </p:nvSpPr>
        <p:spPr>
          <a:xfrm>
            <a:off x="827585" y="4858873"/>
            <a:ext cx="3168351" cy="369314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r>
              <a:rPr lang="en-US" altLang="ko-KR" dirty="0" smtClean="0"/>
              <a:t>Optic system </a:t>
            </a:r>
            <a:r>
              <a:rPr lang="en-US" altLang="ko-KR" dirty="0" smtClean="0"/>
              <a:t>- LTI</a:t>
            </a:r>
          </a:p>
        </p:txBody>
      </p:sp>
      <p:sp>
        <p:nvSpPr>
          <p:cNvPr id="241" name="곱셈 기호 240"/>
          <p:cNvSpPr/>
          <p:nvPr/>
        </p:nvSpPr>
        <p:spPr>
          <a:xfrm>
            <a:off x="3954789" y="3341306"/>
            <a:ext cx="666898" cy="756084"/>
          </a:xfrm>
          <a:prstGeom prst="mathMultiply">
            <a:avLst>
              <a:gd name="adj1" fmla="val 11946"/>
            </a:avLst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spcCol="0" rtlCol="0" anchor="ctr"/>
          <a:lstStyle/>
          <a:p>
            <a:pPr algn="ctr"/>
            <a:endParaRPr lang="ko-KR" altLang="en-US"/>
          </a:p>
        </p:txBody>
      </p:sp>
      <p:cxnSp>
        <p:nvCxnSpPr>
          <p:cNvPr id="242" name="직선 연결선 241"/>
          <p:cNvCxnSpPr/>
          <p:nvPr/>
        </p:nvCxnSpPr>
        <p:spPr>
          <a:xfrm flipH="1">
            <a:off x="4385444" y="2507978"/>
            <a:ext cx="1332928" cy="2778207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직선 연결선 242"/>
          <p:cNvCxnSpPr/>
          <p:nvPr/>
        </p:nvCxnSpPr>
        <p:spPr>
          <a:xfrm flipH="1" flipV="1">
            <a:off x="4385444" y="5294757"/>
            <a:ext cx="145695" cy="1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직선 연결선 243"/>
          <p:cNvCxnSpPr/>
          <p:nvPr/>
        </p:nvCxnSpPr>
        <p:spPr>
          <a:xfrm flipH="1" flipV="1">
            <a:off x="5703555" y="2512013"/>
            <a:ext cx="145695" cy="1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직선 연결선 244"/>
          <p:cNvCxnSpPr/>
          <p:nvPr/>
        </p:nvCxnSpPr>
        <p:spPr>
          <a:xfrm flipH="1">
            <a:off x="5196380" y="2563069"/>
            <a:ext cx="1332928" cy="2778207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직선 연결선 245"/>
          <p:cNvCxnSpPr/>
          <p:nvPr/>
        </p:nvCxnSpPr>
        <p:spPr>
          <a:xfrm flipH="1" flipV="1">
            <a:off x="5057544" y="5337003"/>
            <a:ext cx="145695" cy="1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직선 연결선 246"/>
          <p:cNvCxnSpPr/>
          <p:nvPr/>
        </p:nvCxnSpPr>
        <p:spPr>
          <a:xfrm flipH="1" flipV="1">
            <a:off x="6405688" y="2563069"/>
            <a:ext cx="145695" cy="1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8" name="TextBox 247"/>
          <p:cNvSpPr txBox="1"/>
          <p:nvPr/>
        </p:nvSpPr>
        <p:spPr>
          <a:xfrm>
            <a:off x="4128828" y="5304242"/>
            <a:ext cx="1773880" cy="850775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r>
              <a:rPr lang="en-US" altLang="ko-KR" sz="2300" dirty="0"/>
              <a:t>Original Image(</a:t>
            </a:r>
            <a:r>
              <a:rPr lang="en-US" altLang="ko-KR" sz="2600" b="1" dirty="0">
                <a:solidFill>
                  <a:srgbClr val="FF0000"/>
                </a:solidFill>
              </a:rPr>
              <a:t>X</a:t>
            </a:r>
            <a:r>
              <a:rPr lang="en-US" altLang="ko-KR" sz="2300" dirty="0"/>
              <a:t>)</a:t>
            </a:r>
            <a:endParaRPr lang="ko-KR" altLang="en-US" sz="2300" dirty="0"/>
          </a:p>
        </p:txBody>
      </p:sp>
      <p:sp>
        <p:nvSpPr>
          <p:cNvPr id="256" name="등호 255"/>
          <p:cNvSpPr/>
          <p:nvPr/>
        </p:nvSpPr>
        <p:spPr>
          <a:xfrm>
            <a:off x="6231444" y="3535344"/>
            <a:ext cx="792088" cy="476965"/>
          </a:xfrm>
          <a:prstGeom prst="mathEqual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spcCol="0"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cxnSp>
        <p:nvCxnSpPr>
          <p:cNvPr id="257" name="직선 연결선 256"/>
          <p:cNvCxnSpPr/>
          <p:nvPr/>
        </p:nvCxnSpPr>
        <p:spPr>
          <a:xfrm flipH="1">
            <a:off x="6890140" y="2858497"/>
            <a:ext cx="988958" cy="2084545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직선 연결선 257"/>
          <p:cNvCxnSpPr/>
          <p:nvPr/>
        </p:nvCxnSpPr>
        <p:spPr>
          <a:xfrm flipH="1" flipV="1">
            <a:off x="6904220" y="4943041"/>
            <a:ext cx="145695" cy="1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직선 연결선 258"/>
          <p:cNvCxnSpPr/>
          <p:nvPr/>
        </p:nvCxnSpPr>
        <p:spPr>
          <a:xfrm flipH="1">
            <a:off x="7369502" y="2854809"/>
            <a:ext cx="988958" cy="2084545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직선 연결선 259"/>
          <p:cNvCxnSpPr/>
          <p:nvPr/>
        </p:nvCxnSpPr>
        <p:spPr>
          <a:xfrm flipH="1" flipV="1">
            <a:off x="7229347" y="4943042"/>
            <a:ext cx="145695" cy="1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직선 연결선 260"/>
          <p:cNvCxnSpPr/>
          <p:nvPr/>
        </p:nvCxnSpPr>
        <p:spPr>
          <a:xfrm flipH="1" flipV="1">
            <a:off x="8215773" y="2858497"/>
            <a:ext cx="145695" cy="1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직선 연결선 261"/>
          <p:cNvCxnSpPr/>
          <p:nvPr/>
        </p:nvCxnSpPr>
        <p:spPr>
          <a:xfrm flipH="1" flipV="1">
            <a:off x="7863980" y="2854808"/>
            <a:ext cx="145695" cy="1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341" y="2752824"/>
            <a:ext cx="681948" cy="617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7" name="타원 266"/>
          <p:cNvSpPr/>
          <p:nvPr/>
        </p:nvSpPr>
        <p:spPr>
          <a:xfrm>
            <a:off x="7768316" y="3574889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spcCol="0" rtlCol="0" anchor="ctr"/>
          <a:lstStyle/>
          <a:p>
            <a:pPr algn="ctr"/>
            <a:endParaRPr lang="ko-KR" altLang="en-US"/>
          </a:p>
        </p:txBody>
      </p:sp>
      <p:sp>
        <p:nvSpPr>
          <p:cNvPr id="268" name="타원 267"/>
          <p:cNvSpPr/>
          <p:nvPr/>
        </p:nvSpPr>
        <p:spPr>
          <a:xfrm>
            <a:off x="7722597" y="3673186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spcCol="0" rtlCol="0" anchor="ctr"/>
          <a:lstStyle/>
          <a:p>
            <a:pPr algn="ctr"/>
            <a:endParaRPr lang="ko-KR" altLang="en-US"/>
          </a:p>
        </p:txBody>
      </p:sp>
      <p:sp>
        <p:nvSpPr>
          <p:cNvPr id="269" name="타원 268"/>
          <p:cNvSpPr/>
          <p:nvPr/>
        </p:nvSpPr>
        <p:spPr>
          <a:xfrm>
            <a:off x="7665641" y="377071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spcCol="0" rtlCol="0" anchor="ctr"/>
          <a:lstStyle/>
          <a:p>
            <a:pPr algn="ctr"/>
            <a:endParaRPr lang="ko-KR" altLang="en-US"/>
          </a:p>
        </p:txBody>
      </p:sp>
      <p:sp>
        <p:nvSpPr>
          <p:cNvPr id="273" name="TextBox 272"/>
          <p:cNvSpPr txBox="1"/>
          <p:nvPr/>
        </p:nvSpPr>
        <p:spPr>
          <a:xfrm>
            <a:off x="6227218" y="5179692"/>
            <a:ext cx="2932452" cy="800201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r>
              <a:rPr lang="en-US" altLang="ko-KR" sz="2300" dirty="0" smtClean="0"/>
              <a:t>Microscope image</a:t>
            </a:r>
          </a:p>
          <a:p>
            <a:r>
              <a:rPr lang="en-US" altLang="ko-KR" sz="2300" dirty="0" smtClean="0"/>
              <a:t>-Blurred picture</a:t>
            </a:r>
            <a:endParaRPr lang="ko-KR" altLang="en-US" sz="2300" dirty="0"/>
          </a:p>
        </p:txBody>
      </p:sp>
      <p:pic>
        <p:nvPicPr>
          <p:cNvPr id="42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0" y="3251833"/>
            <a:ext cx="277293" cy="25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54" y="3958271"/>
            <a:ext cx="277293" cy="25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347" y="2769184"/>
            <a:ext cx="277293" cy="25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49" y="3575561"/>
            <a:ext cx="277293" cy="25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29" y="3958271"/>
            <a:ext cx="277293" cy="25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953" y="2769184"/>
            <a:ext cx="277293" cy="25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482" y="2872445"/>
            <a:ext cx="277293" cy="25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034" y="3958271"/>
            <a:ext cx="277293" cy="25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305" y="3132916"/>
            <a:ext cx="277293" cy="25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419" y="3479169"/>
            <a:ext cx="277293" cy="25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958271"/>
            <a:ext cx="277293" cy="25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033" y="2769184"/>
            <a:ext cx="277293" cy="25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792" y="3691781"/>
            <a:ext cx="277293" cy="25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668" y="3494699"/>
            <a:ext cx="277293" cy="25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42" name="직선 연결선 441"/>
          <p:cNvCxnSpPr/>
          <p:nvPr/>
        </p:nvCxnSpPr>
        <p:spPr>
          <a:xfrm flipH="1">
            <a:off x="15858" y="2734236"/>
            <a:ext cx="718044" cy="1512168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3" name="직선 연결선 442"/>
          <p:cNvCxnSpPr/>
          <p:nvPr/>
        </p:nvCxnSpPr>
        <p:spPr>
          <a:xfrm flipH="1" flipV="1">
            <a:off x="733903" y="2734237"/>
            <a:ext cx="145695" cy="1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4" name="직선 연결선 443"/>
          <p:cNvCxnSpPr/>
          <p:nvPr/>
        </p:nvCxnSpPr>
        <p:spPr>
          <a:xfrm flipH="1" flipV="1">
            <a:off x="15858" y="4251597"/>
            <a:ext cx="145695" cy="1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101" y="2775281"/>
            <a:ext cx="277293" cy="25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402" y="3197555"/>
            <a:ext cx="277293" cy="25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135" y="3958271"/>
            <a:ext cx="277293" cy="25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975" y="3828400"/>
            <a:ext cx="277293" cy="25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732" y="3243626"/>
            <a:ext cx="277293" cy="25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549" y="3096720"/>
            <a:ext cx="277293" cy="25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478" y="4061139"/>
            <a:ext cx="277293" cy="25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318" y="3931268"/>
            <a:ext cx="277293" cy="25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250" y="2665468"/>
            <a:ext cx="277293" cy="25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045" y="3428049"/>
            <a:ext cx="277293" cy="25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592" y="4220304"/>
            <a:ext cx="277293" cy="25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253" y="4469365"/>
            <a:ext cx="277293" cy="25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7" name="Picture 2"/>
          <p:cNvPicPr>
            <a:picLocks noChangeAspect="1" noChangeArrowheads="1"/>
          </p:cNvPicPr>
          <p:nvPr/>
        </p:nvPicPr>
        <p:blipFill>
          <a:blip r:embed="rId7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767" y="2949899"/>
            <a:ext cx="162153" cy="14682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</p:pic>
      <p:pic>
        <p:nvPicPr>
          <p:cNvPr id="458" name="Picture 2"/>
          <p:cNvPicPr>
            <a:picLocks noChangeAspect="1" noChangeArrowheads="1"/>
          </p:cNvPicPr>
          <p:nvPr/>
        </p:nvPicPr>
        <p:blipFill>
          <a:blip r:embed="rId7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097" y="3206381"/>
            <a:ext cx="162153" cy="14682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</p:pic>
      <p:pic>
        <p:nvPicPr>
          <p:cNvPr id="459" name="Picture 2"/>
          <p:cNvPicPr>
            <a:picLocks noChangeAspect="1" noChangeArrowheads="1"/>
          </p:cNvPicPr>
          <p:nvPr/>
        </p:nvPicPr>
        <p:blipFill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94782" y="3730243"/>
            <a:ext cx="169388" cy="15337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</p:pic>
      <p:pic>
        <p:nvPicPr>
          <p:cNvPr id="460" name="Picture 2"/>
          <p:cNvPicPr>
            <a:picLocks noChangeAspect="1" noChangeArrowheads="1"/>
          </p:cNvPicPr>
          <p:nvPr/>
        </p:nvPicPr>
        <p:blipFill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57191" y="4021167"/>
            <a:ext cx="169388" cy="15337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</p:pic>
      <p:pic>
        <p:nvPicPr>
          <p:cNvPr id="461" name="Picture 2"/>
          <p:cNvPicPr>
            <a:picLocks noChangeAspect="1" noChangeArrowheads="1"/>
          </p:cNvPicPr>
          <p:nvPr/>
        </p:nvPicPr>
        <p:blipFill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87559" y="4782187"/>
            <a:ext cx="169388" cy="15337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</p:pic>
      <p:pic>
        <p:nvPicPr>
          <p:cNvPr id="46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955550"/>
            <a:ext cx="681948" cy="617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042" y="3403701"/>
            <a:ext cx="681948" cy="617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045" y="4042410"/>
            <a:ext cx="681948" cy="617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5" name="Picture 2"/>
          <p:cNvPicPr>
            <a:picLocks noChangeAspect="1" noChangeArrowheads="1"/>
          </p:cNvPicPr>
          <p:nvPr/>
        </p:nvPicPr>
        <p:blipFill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44653" y="4594902"/>
            <a:ext cx="169388" cy="15337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</p:pic>
      <p:pic>
        <p:nvPicPr>
          <p:cNvPr id="466" name="Picture 2"/>
          <p:cNvPicPr>
            <a:picLocks noChangeAspect="1" noChangeArrowheads="1"/>
          </p:cNvPicPr>
          <p:nvPr/>
        </p:nvPicPr>
        <p:blipFill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96253" y="3919665"/>
            <a:ext cx="169388" cy="15337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</p:pic>
      <p:cxnSp>
        <p:nvCxnSpPr>
          <p:cNvPr id="3" name="직선 화살표 연결선 2"/>
          <p:cNvCxnSpPr>
            <a:stCxn id="453" idx="3"/>
          </p:cNvCxnSpPr>
          <p:nvPr/>
        </p:nvCxnSpPr>
        <p:spPr>
          <a:xfrm>
            <a:off x="6126543" y="2791005"/>
            <a:ext cx="500945" cy="0"/>
          </a:xfrm>
          <a:prstGeom prst="straightConnector1">
            <a:avLst/>
          </a:prstGeom>
          <a:ln w="952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643775" y="2660200"/>
            <a:ext cx="13405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err="1" smtClean="0"/>
              <a:t>Fluorephore</a:t>
            </a:r>
            <a:r>
              <a:rPr lang="en-US" altLang="ko-KR" sz="1100" dirty="0" smtClean="0"/>
              <a:t>(Yes)</a:t>
            </a:r>
            <a:endParaRPr lang="ko-KR" altLang="en-US" sz="1100" dirty="0"/>
          </a:p>
        </p:txBody>
      </p:sp>
      <p:sp>
        <p:nvSpPr>
          <p:cNvPr id="467" name="TextBox 466"/>
          <p:cNvSpPr txBox="1"/>
          <p:nvPr/>
        </p:nvSpPr>
        <p:spPr>
          <a:xfrm>
            <a:off x="6338527" y="3148986"/>
            <a:ext cx="13405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err="1" smtClean="0"/>
              <a:t>Fluorephore</a:t>
            </a:r>
            <a:r>
              <a:rPr lang="en-US" altLang="ko-KR" sz="1100" dirty="0" smtClean="0"/>
              <a:t>(No)</a:t>
            </a:r>
            <a:endParaRPr lang="ko-KR" altLang="en-US" sz="1100" dirty="0"/>
          </a:p>
        </p:txBody>
      </p:sp>
      <p:cxnSp>
        <p:nvCxnSpPr>
          <p:cNvPr id="468" name="직선 화살표 연결선 467"/>
          <p:cNvCxnSpPr/>
          <p:nvPr/>
        </p:nvCxnSpPr>
        <p:spPr>
          <a:xfrm>
            <a:off x="5849250" y="3279791"/>
            <a:ext cx="500945" cy="0"/>
          </a:xfrm>
          <a:prstGeom prst="straightConnector1">
            <a:avLst/>
          </a:prstGeom>
          <a:ln w="952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" name="_x192813416" descr="EMB000009800e9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60" y="332656"/>
            <a:ext cx="3270458" cy="203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6" name="Picture 2" descr="http://www.ruf.rice.edu/~bioslabs/methods/microscopy/wetmount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488" y="895276"/>
            <a:ext cx="2592914" cy="146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TextBox 106"/>
          <p:cNvSpPr txBox="1"/>
          <p:nvPr/>
        </p:nvSpPr>
        <p:spPr>
          <a:xfrm>
            <a:off x="7096289" y="6340383"/>
            <a:ext cx="395643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 smtClean="0"/>
              <a:t>From : http</a:t>
            </a:r>
            <a:r>
              <a:rPr lang="en-US" altLang="ko-KR" sz="1050" dirty="0"/>
              <a:t>://www.ruf.rice.edu/</a:t>
            </a:r>
            <a:endParaRPr lang="ko-KR" altLang="en-US" sz="1050" dirty="0"/>
          </a:p>
        </p:txBody>
      </p:sp>
      <p:sp>
        <p:nvSpPr>
          <p:cNvPr id="76" name="슬라이드 번호 개체 틀 3"/>
          <p:cNvSpPr>
            <a:spLocks noGrp="1"/>
          </p:cNvSpPr>
          <p:nvPr>
            <p:ph type="sldNum" sz="quarter" idx="4294967295"/>
          </p:nvPr>
        </p:nvSpPr>
        <p:spPr>
          <a:xfrm>
            <a:off x="8195845" y="6577027"/>
            <a:ext cx="496241" cy="365125"/>
          </a:xfrm>
          <a:prstGeom prst="rect">
            <a:avLst/>
          </a:prstGeom>
        </p:spPr>
        <p:txBody>
          <a:bodyPr/>
          <a:lstStyle/>
          <a:p>
            <a:fld id="{4BEDD84E-25D4-4983-8AA1-2863C96F08D9}" type="slidenum">
              <a:rPr lang="ko-KR" altLang="en-US" sz="1400" smtClean="0"/>
              <a:pPr/>
              <a:t>14</a:t>
            </a:fld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79674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ko-KR" dirty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pPr marL="0" indent="0">
              <a:buNone/>
            </a:pPr>
            <a:endParaRPr lang="en-US" altLang="ko-KR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Reconstruction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>
          <a:xfrm>
            <a:off x="8195845" y="6577027"/>
            <a:ext cx="496241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15</a:t>
            </a:fld>
            <a:endParaRPr lang="ko-KR" alt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52736"/>
            <a:ext cx="5486005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04120" y="2492896"/>
            <a:ext cx="986509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ko-KR" dirty="0" smtClean="0"/>
              <a:t>The </a:t>
            </a:r>
            <a:r>
              <a:rPr lang="en-US" altLang="ko-KR" dirty="0" smtClean="0"/>
              <a:t>matrix </a:t>
            </a:r>
            <a:r>
              <a:rPr lang="en-US" altLang="ko-KR" b="1" dirty="0" smtClean="0"/>
              <a:t>A</a:t>
            </a:r>
            <a:r>
              <a:rPr lang="en-US" altLang="ko-KR" dirty="0" smtClean="0"/>
              <a:t> is determined by the point-spread function (PSF) 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  </a:t>
            </a:r>
            <a:r>
              <a:rPr lang="en-US" altLang="ko-KR" dirty="0" smtClean="0"/>
              <a:t>of the imaging </a:t>
            </a:r>
            <a:r>
              <a:rPr lang="en-US" altLang="ko-KR" dirty="0" smtClean="0"/>
              <a:t>system.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ko-KR" dirty="0" smtClean="0"/>
              <a:t>The </a:t>
            </a:r>
            <a:r>
              <a:rPr lang="en-US" altLang="ko-KR" i="1" dirty="0" err="1"/>
              <a:t>i</a:t>
            </a:r>
            <a:r>
              <a:rPr lang="en-US" altLang="ko-KR" i="1" dirty="0" smtClean="0"/>
              <a:t> </a:t>
            </a:r>
            <a:r>
              <a:rPr lang="en-US" altLang="ko-KR" baseline="30000" dirty="0" err="1" smtClean="0"/>
              <a:t>th</a:t>
            </a:r>
            <a:r>
              <a:rPr lang="en-US" altLang="ko-KR" dirty="0" smtClean="0"/>
              <a:t> column of </a:t>
            </a:r>
            <a:r>
              <a:rPr lang="en-US" altLang="ko-KR" b="1" dirty="0" smtClean="0"/>
              <a:t>A</a:t>
            </a:r>
            <a:r>
              <a:rPr lang="en-US" altLang="ko-KR" dirty="0" smtClean="0"/>
              <a:t> corresponds to the acquired raw </a:t>
            </a:r>
            <a:r>
              <a:rPr lang="en-US" altLang="ko-KR" dirty="0" smtClean="0"/>
              <a:t>image 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  </a:t>
            </a:r>
            <a:r>
              <a:rPr lang="en-US" altLang="ko-KR" dirty="0" smtClean="0"/>
              <a:t>if </a:t>
            </a:r>
            <a:r>
              <a:rPr lang="en-US" altLang="ko-KR" dirty="0" smtClean="0"/>
              <a:t>only </a:t>
            </a:r>
            <a:r>
              <a:rPr lang="en-US" altLang="ko-KR" dirty="0" smtClean="0"/>
              <a:t>one molecule </a:t>
            </a:r>
            <a:r>
              <a:rPr lang="en-US" altLang="ko-KR" dirty="0" smtClean="0"/>
              <a:t>emits fluoroscopic photons at the position index </a:t>
            </a:r>
            <a:r>
              <a:rPr lang="en-US" altLang="ko-KR" i="1" dirty="0" err="1" smtClean="0"/>
              <a:t>i</a:t>
            </a:r>
            <a:r>
              <a:rPr lang="en-US" altLang="ko-KR" dirty="0" smtClean="0"/>
              <a:t> of </a:t>
            </a:r>
            <a:r>
              <a:rPr lang="en-US" altLang="ko-KR" b="1" dirty="0" smtClean="0"/>
              <a:t>x</a:t>
            </a:r>
            <a:r>
              <a:rPr lang="en-US" altLang="ko-KR" b="1" dirty="0" smtClean="0"/>
              <a:t>.</a:t>
            </a:r>
            <a:endParaRPr lang="en-US" altLang="ko-KR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altLang="ko-KR" dirty="0" smtClean="0"/>
              <a:t>The weight vector </a:t>
            </a:r>
            <a:r>
              <a:rPr lang="en-US" altLang="ko-KR" b="1" dirty="0" smtClean="0"/>
              <a:t>c</a:t>
            </a:r>
            <a:r>
              <a:rPr lang="en-US" altLang="ko-KR" dirty="0" smtClean="0"/>
              <a:t> is to account for the difference of the total contribution 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  to the camera image from one fluorescent molecule at different locations.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ko-KR" dirty="0" smtClean="0"/>
              <a:t>The value of the </a:t>
            </a:r>
            <a:r>
              <a:rPr lang="en-US" altLang="ko-KR" i="1" dirty="0" err="1" smtClean="0"/>
              <a:t>i</a:t>
            </a:r>
            <a:r>
              <a:rPr lang="en-US" altLang="ko-KR" baseline="30000" dirty="0" smtClean="0"/>
              <a:t> </a:t>
            </a:r>
            <a:r>
              <a:rPr lang="en-US" altLang="ko-KR" baseline="30000" dirty="0" err="1" smtClean="0"/>
              <a:t>th</a:t>
            </a:r>
            <a:r>
              <a:rPr lang="en-US" altLang="ko-KR" baseline="30000" dirty="0" smtClean="0"/>
              <a:t> </a:t>
            </a:r>
            <a:r>
              <a:rPr lang="en-US" altLang="ko-KR" dirty="0" smtClean="0"/>
              <a:t>element of </a:t>
            </a:r>
            <a:r>
              <a:rPr lang="en-US" altLang="ko-KR" b="1" dirty="0" smtClean="0"/>
              <a:t>c</a:t>
            </a:r>
            <a:r>
              <a:rPr lang="en-US" altLang="ko-KR" dirty="0" smtClean="0"/>
              <a:t> equals the summation of the </a:t>
            </a:r>
            <a:r>
              <a:rPr lang="en-US" altLang="ko-KR" i="1" dirty="0" err="1"/>
              <a:t>i</a:t>
            </a:r>
            <a:r>
              <a:rPr lang="en-US" altLang="ko-KR" baseline="30000" dirty="0"/>
              <a:t> </a:t>
            </a:r>
            <a:r>
              <a:rPr lang="en-US" altLang="ko-KR" baseline="30000" dirty="0" err="1"/>
              <a:t>th</a:t>
            </a:r>
            <a:r>
              <a:rPr lang="en-US" altLang="ko-KR" baseline="30000" dirty="0"/>
              <a:t> </a:t>
            </a:r>
            <a:r>
              <a:rPr lang="en-US" altLang="ko-KR" dirty="0" smtClean="0"/>
              <a:t>column of </a:t>
            </a:r>
            <a:r>
              <a:rPr lang="en-US" altLang="ko-KR" b="1" dirty="0" smtClean="0"/>
              <a:t>A.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ko-KR" dirty="0" smtClean="0"/>
              <a:t>The minimization term </a:t>
            </a:r>
            <a:r>
              <a:rPr lang="en-US" altLang="ko-KR" b="1" dirty="0" err="1" smtClean="0"/>
              <a:t>c</a:t>
            </a:r>
            <a:r>
              <a:rPr lang="en-US" altLang="ko-KR" baseline="30000" dirty="0" err="1" smtClean="0"/>
              <a:t>T</a:t>
            </a:r>
            <a:r>
              <a:rPr lang="en-US" altLang="ko-KR" b="1" dirty="0" err="1" smtClean="0"/>
              <a:t>x</a:t>
            </a:r>
            <a:r>
              <a:rPr lang="en-US" altLang="ko-KR" b="1" dirty="0" smtClean="0"/>
              <a:t> </a:t>
            </a:r>
            <a:r>
              <a:rPr lang="en-US" altLang="ko-KR" dirty="0" smtClean="0"/>
              <a:t>is equivalent to a weighted L1 norm of </a:t>
            </a:r>
            <a:r>
              <a:rPr lang="en-US" altLang="ko-KR" b="1" dirty="0" smtClean="0"/>
              <a:t>x</a:t>
            </a:r>
            <a:r>
              <a:rPr lang="en-US" altLang="ko-KR" dirty="0" smtClean="0"/>
              <a:t> 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  because </a:t>
            </a:r>
            <a:r>
              <a:rPr lang="en-US" altLang="ko-KR" b="1" dirty="0" smtClean="0"/>
              <a:t>x</a:t>
            </a:r>
            <a:r>
              <a:rPr lang="en-US" altLang="ko-KR" dirty="0" smtClean="0"/>
              <a:t> is non-negative.</a:t>
            </a:r>
            <a:endParaRPr lang="en-US" altLang="ko-KR" b="1" dirty="0" smtClean="0"/>
          </a:p>
        </p:txBody>
      </p:sp>
    </p:spTree>
    <p:extLst>
      <p:ext uri="{BB962C8B-B14F-4D97-AF65-F5344CB8AC3E}">
        <p14:creationId xmlns:p14="http://schemas.microsoft.com/office/powerpoint/2010/main" val="80290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ko-KR" dirty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endParaRPr lang="en-US" altLang="ko-KR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Reconstruction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>
          <a:xfrm>
            <a:off x="8195845" y="6577027"/>
            <a:ext cx="496241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16</a:t>
            </a:fld>
            <a:endParaRPr lang="ko-KR" alt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950" y="1331066"/>
            <a:ext cx="5486005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54561"/>
            <a:ext cx="3384377" cy="3175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491880" y="2954561"/>
            <a:ext cx="48600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ko-KR" dirty="0"/>
              <a:t>CVX converts </a:t>
            </a:r>
            <a:r>
              <a:rPr lang="en-US" altLang="ko-KR" dirty="0" smtClean="0"/>
              <a:t>the above </a:t>
            </a:r>
            <a:r>
              <a:rPr lang="en-US" altLang="ko-KR" dirty="0"/>
              <a:t>problem to an </a:t>
            </a:r>
            <a:r>
              <a:rPr lang="en-US" altLang="ko-KR" dirty="0" smtClean="0"/>
              <a:t>SOCP (Second-order cone programming), </a:t>
            </a:r>
            <a:r>
              <a:rPr lang="en-US" altLang="ko-KR" dirty="0"/>
              <a:t>and solves it.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9001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오른쪽 화살표 5"/>
          <p:cNvSpPr/>
          <p:nvPr/>
        </p:nvSpPr>
        <p:spPr>
          <a:xfrm>
            <a:off x="2861510" y="3417222"/>
            <a:ext cx="1208706" cy="34616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4" y="1988840"/>
            <a:ext cx="2443141" cy="2707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03" y="5029947"/>
            <a:ext cx="3343229" cy="712275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r>
              <a:rPr lang="en-US" altLang="ko-KR" sz="1400" dirty="0" smtClean="0"/>
              <a:t>Scale bar : 300nm</a:t>
            </a:r>
          </a:p>
          <a:p>
            <a:r>
              <a:rPr lang="en-US" altLang="ko-KR" sz="1400" dirty="0" smtClean="0"/>
              <a:t>FOV : 4um*4um</a:t>
            </a:r>
          </a:p>
          <a:p>
            <a:r>
              <a:rPr lang="en-US" altLang="ko-KR" sz="1400" dirty="0" smtClean="0"/>
              <a:t>Pixel : 32*32</a:t>
            </a:r>
            <a:endParaRPr lang="ko-KR" altLang="en-US" sz="1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047" y="1320704"/>
            <a:ext cx="4723433" cy="4193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169047" y="5742222"/>
            <a:ext cx="4983474" cy="1143162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r>
              <a:rPr lang="en-US" altLang="ko-KR" sz="1400" dirty="0" smtClean="0"/>
              <a:t>Scale bar : 300nm</a:t>
            </a:r>
          </a:p>
          <a:p>
            <a:r>
              <a:rPr lang="en-US" altLang="ko-KR" sz="1400" dirty="0" smtClean="0"/>
              <a:t>FOV : 4um*4um</a:t>
            </a:r>
          </a:p>
          <a:p>
            <a:r>
              <a:rPr lang="en-US" altLang="ko-KR" sz="1400" dirty="0" smtClean="0"/>
              <a:t>Pixel : 256*256</a:t>
            </a:r>
          </a:p>
          <a:p>
            <a:r>
              <a:rPr lang="en-US" altLang="ko-KR" sz="1400" dirty="0" smtClean="0"/>
              <a:t>The pixel size of 166nm, the 21nm grid size should be able to support a final image resolution of 42nm.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34928" y="3114710"/>
            <a:ext cx="1909080" cy="890354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    C.S.</a:t>
            </a:r>
            <a:endParaRPr lang="en-US" altLang="ko-KR" dirty="0">
              <a:solidFill>
                <a:srgbClr val="FF0000"/>
              </a:solidFill>
            </a:endParaRPr>
          </a:p>
          <a:p>
            <a:endParaRPr lang="en-US" altLang="ko-KR" dirty="0">
              <a:solidFill>
                <a:srgbClr val="FF0000"/>
              </a:solidFill>
            </a:endParaRPr>
          </a:p>
          <a:p>
            <a:r>
              <a:rPr lang="en-US" altLang="ko-KR" dirty="0" smtClean="0">
                <a:solidFill>
                  <a:srgbClr val="FF0000"/>
                </a:solidFill>
              </a:rPr>
              <a:t>Algorithm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7" name="제목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en-US" altLang="ko-KR" dirty="0" smtClean="0"/>
              <a:t>Results</a:t>
            </a:r>
            <a:endParaRPr lang="ko-KR" altLang="en-US" dirty="0"/>
          </a:p>
        </p:txBody>
      </p:sp>
      <p:sp>
        <p:nvSpPr>
          <p:cNvPr id="9" name="슬라이드 번호 개체 틀 3"/>
          <p:cNvSpPr>
            <a:spLocks noGrp="1"/>
          </p:cNvSpPr>
          <p:nvPr>
            <p:ph type="sldNum" sz="quarter" idx="4"/>
          </p:nvPr>
        </p:nvSpPr>
        <p:spPr>
          <a:xfrm>
            <a:off x="8195845" y="6577027"/>
            <a:ext cx="496241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17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1956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제목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en-US" altLang="ko-KR" dirty="0" smtClean="0"/>
              <a:t>Results</a:t>
            </a:r>
            <a:endParaRPr lang="ko-KR" alt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097" name="_x192816056" descr="EMB000009800e9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2819875" cy="260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1016901"/>
            <a:ext cx="3244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ko-KR" dirty="0" smtClean="0"/>
              <a:t>Conventional fitting</a:t>
            </a:r>
            <a:endParaRPr lang="ko-KR" alt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099" name="_x192813336" descr="EMB000009800ea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419" y="2088232"/>
            <a:ext cx="2787037" cy="260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101" name="_x192815416" descr="EMB000009800ea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456" y="2058753"/>
            <a:ext cx="2819875" cy="260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슬라이드 번호 개체 틀 3"/>
          <p:cNvSpPr>
            <a:spLocks noGrp="1"/>
          </p:cNvSpPr>
          <p:nvPr>
            <p:ph type="sldNum" sz="quarter" idx="4"/>
          </p:nvPr>
        </p:nvSpPr>
        <p:spPr>
          <a:xfrm>
            <a:off x="8195845" y="6577027"/>
            <a:ext cx="496241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18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183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08720"/>
            <a:ext cx="4027957" cy="3295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956" y="908720"/>
            <a:ext cx="4716016" cy="315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5"/>
          <a:stretch/>
        </p:blipFill>
        <p:spPr bwMode="auto">
          <a:xfrm>
            <a:off x="2768796" y="4231947"/>
            <a:ext cx="4827540" cy="2626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제목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en-US" altLang="ko-KR" dirty="0" smtClean="0"/>
              <a:t>Results 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4"/>
          </p:nvPr>
        </p:nvSpPr>
        <p:spPr>
          <a:xfrm>
            <a:off x="8195845" y="6577027"/>
            <a:ext cx="496241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19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405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STORM </a:t>
            </a:r>
            <a:r>
              <a:rPr lang="en-US" altLang="ko-KR" dirty="0" smtClean="0"/>
              <a:t>(Stochastic optical reconstruction microscopy)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pPr marL="0" indent="0">
              <a:buNone/>
            </a:pPr>
            <a:endParaRPr lang="en-US" altLang="ko-KR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Background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>
          <a:xfrm>
            <a:off x="8195845" y="6577027"/>
            <a:ext cx="496241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2</a:t>
            </a:fld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4584" y="1609310"/>
            <a:ext cx="8455147" cy="2035714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ko-KR" sz="1600" dirty="0" smtClean="0"/>
              <a:t>STORM is </a:t>
            </a:r>
            <a:r>
              <a:rPr lang="en-US" altLang="ko-KR" sz="1600" dirty="0"/>
              <a:t>a </a:t>
            </a:r>
            <a:r>
              <a:rPr lang="en-US" altLang="ko-KR" sz="1600" dirty="0" smtClean="0"/>
              <a:t>super-resolution </a:t>
            </a:r>
            <a:r>
              <a:rPr lang="en-US" altLang="ko-KR" sz="1600" dirty="0"/>
              <a:t>optical microscopy </a:t>
            </a:r>
            <a:endParaRPr lang="en-US" altLang="ko-KR" sz="1600" dirty="0" smtClean="0"/>
          </a:p>
          <a:p>
            <a:r>
              <a:rPr lang="en-US" altLang="ko-KR" sz="1600" dirty="0"/>
              <a:t> </a:t>
            </a:r>
            <a:r>
              <a:rPr lang="en-US" altLang="ko-KR" sz="1600" dirty="0" smtClean="0"/>
              <a:t>   technique </a:t>
            </a:r>
            <a:r>
              <a:rPr lang="en-US" altLang="ko-KR" sz="1600" dirty="0"/>
              <a:t>based on stochastic switching of single-molecule fluorescence </a:t>
            </a:r>
            <a:r>
              <a:rPr lang="en-US" altLang="ko-KR" sz="1600" dirty="0" smtClean="0"/>
              <a:t>signal</a:t>
            </a:r>
            <a:r>
              <a:rPr lang="en-US" altLang="ko-KR" sz="1600" dirty="0" smtClean="0"/>
              <a:t>.</a:t>
            </a:r>
            <a:endParaRPr lang="en-US" altLang="ko-KR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altLang="ko-KR" sz="1600" dirty="0" smtClean="0"/>
              <a:t>STORM </a:t>
            </a:r>
            <a:r>
              <a:rPr lang="en-US" altLang="ko-KR" sz="1600" dirty="0" smtClean="0"/>
              <a:t>utilizes fluorescent probes that can switch between fluorescent</a:t>
            </a:r>
          </a:p>
          <a:p>
            <a:r>
              <a:rPr lang="en-US" altLang="ko-KR" sz="1600" dirty="0" smtClean="0"/>
              <a:t>    and dark states so that in every snapshot, only a small, optically resolvable fraction </a:t>
            </a:r>
          </a:p>
          <a:p>
            <a:r>
              <a:rPr lang="en-US" altLang="ko-KR" sz="1600" dirty="0" smtClean="0"/>
              <a:t>    of the </a:t>
            </a:r>
            <a:r>
              <a:rPr lang="en-US" altLang="ko-KR" sz="1600" dirty="0" err="1" smtClean="0"/>
              <a:t>fluorophores</a:t>
            </a:r>
            <a:r>
              <a:rPr lang="en-US" altLang="ko-KR" sz="1600" dirty="0" smtClean="0"/>
              <a:t> is detected.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ko-KR" sz="1600" dirty="0" smtClean="0"/>
              <a:t>This </a:t>
            </a:r>
            <a:r>
              <a:rPr lang="en-US" altLang="ko-KR" sz="1600" dirty="0"/>
              <a:t>enables determining their positions with high precision from the center </a:t>
            </a:r>
            <a:r>
              <a:rPr lang="en-US" altLang="ko-KR" sz="1600" dirty="0" smtClean="0"/>
              <a:t>positions</a:t>
            </a:r>
          </a:p>
          <a:p>
            <a:r>
              <a:rPr lang="en-US" altLang="ko-KR" sz="1600" dirty="0"/>
              <a:t> </a:t>
            </a:r>
            <a:r>
              <a:rPr lang="en-US" altLang="ko-KR" sz="1600" dirty="0" smtClean="0"/>
              <a:t>   </a:t>
            </a:r>
            <a:r>
              <a:rPr lang="en-US" altLang="ko-KR" sz="1600" dirty="0"/>
              <a:t>of the fluorescent spots.</a:t>
            </a:r>
            <a:endParaRPr lang="en-US" altLang="ko-KR" sz="16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altLang="ko-KR" sz="1600" dirty="0"/>
          </a:p>
        </p:txBody>
      </p:sp>
      <p:pic>
        <p:nvPicPr>
          <p:cNvPr id="6" name="Picture 2" descr="C:\Users\Eunseok Jung\Desktop\STOR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861046"/>
            <a:ext cx="6325635" cy="154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732240" y="6381328"/>
            <a:ext cx="525658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 smtClean="0"/>
              <a:t>Cited form : http</a:t>
            </a:r>
            <a:r>
              <a:rPr lang="en-US" altLang="ko-KR" sz="1050" dirty="0"/>
              <a:t>://huanglab.ucsf.edu</a:t>
            </a:r>
            <a:endParaRPr lang="ko-KR" altLang="en-US" sz="1050" dirty="0"/>
          </a:p>
        </p:txBody>
      </p:sp>
    </p:spTree>
    <p:extLst>
      <p:ext uri="{BB962C8B-B14F-4D97-AF65-F5344CB8AC3E}">
        <p14:creationId xmlns:p14="http://schemas.microsoft.com/office/powerpoint/2010/main" val="314587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96752"/>
            <a:ext cx="6334125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제목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en-US" altLang="ko-KR" dirty="0"/>
              <a:t>R</a:t>
            </a:r>
            <a:r>
              <a:rPr lang="en-US" altLang="ko-KR" dirty="0" smtClean="0"/>
              <a:t>esults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>
          <a:xfrm>
            <a:off x="8195845" y="6577027"/>
            <a:ext cx="496241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20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2120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Data Analysis and Discussions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>
          <a:xfrm>
            <a:off x="8195845" y="6577027"/>
            <a:ext cx="496241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21</a:t>
            </a:fld>
            <a:endParaRPr lang="ko-KR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5328592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652120" y="1124744"/>
            <a:ext cx="33478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ko-KR" dirty="0" smtClean="0"/>
              <a:t>The red-cross is the reconstructed image using compressed sensing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ko-KR" dirty="0" smtClean="0"/>
              <a:t>The white one is fluorescence position (original image).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ko-KR" dirty="0" smtClean="0"/>
              <a:t>The maximum difference between two positions is 60nm</a:t>
            </a:r>
            <a:r>
              <a:rPr lang="en-US" altLang="ko-KR" dirty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ko-KR" dirty="0" smtClean="0"/>
              <a:t>Scale </a:t>
            </a:r>
            <a:r>
              <a:rPr lang="en-US" altLang="ko-KR" dirty="0"/>
              <a:t>bar </a:t>
            </a:r>
            <a:r>
              <a:rPr lang="en-US" altLang="ko-KR" dirty="0" smtClean="0"/>
              <a:t>is 300nm.</a:t>
            </a:r>
          </a:p>
        </p:txBody>
      </p:sp>
    </p:spTree>
    <p:extLst>
      <p:ext uri="{BB962C8B-B14F-4D97-AF65-F5344CB8AC3E}">
        <p14:creationId xmlns:p14="http://schemas.microsoft.com/office/powerpoint/2010/main" val="15238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ko-KR" sz="2400" dirty="0" smtClean="0"/>
              <a:t>Conclusion</a:t>
            </a:r>
          </a:p>
          <a:p>
            <a:pPr marL="457200" indent="-457200">
              <a:buFont typeface="+mj-lt"/>
              <a:buAutoNum type="arabicParenR"/>
            </a:pPr>
            <a:r>
              <a:rPr lang="en-US" altLang="ko-KR" sz="1800" dirty="0" smtClean="0"/>
              <a:t>This </a:t>
            </a:r>
            <a:r>
              <a:rPr lang="en-US" altLang="ko-KR" sz="1800" dirty="0" smtClean="0"/>
              <a:t>journal has potential benefit. It was first step of compressed sensing with super resolution microscope.</a:t>
            </a:r>
          </a:p>
          <a:p>
            <a:pPr marL="457200" indent="-457200">
              <a:buFont typeface="+mj-lt"/>
              <a:buAutoNum type="arabicParenR"/>
            </a:pPr>
            <a:r>
              <a:rPr lang="en-US" altLang="ko-KR" sz="1800" dirty="0" smtClean="0"/>
              <a:t>It had not been impossible to taking a living cell image without compressed sensing.</a:t>
            </a:r>
          </a:p>
          <a:p>
            <a:pPr marL="457200" indent="-457200">
              <a:buFont typeface="+mj-lt"/>
              <a:buAutoNum type="arabicParenR"/>
            </a:pPr>
            <a:r>
              <a:rPr lang="en-US" altLang="ko-KR" sz="1800" dirty="0" smtClean="0"/>
              <a:t>Now, it could be done with compressed sensing.</a:t>
            </a:r>
          </a:p>
          <a:p>
            <a:pPr marL="457200" indent="-457200">
              <a:buFont typeface="+mj-lt"/>
              <a:buAutoNum type="arabicParenR"/>
            </a:pPr>
            <a:r>
              <a:rPr lang="en-US" altLang="ko-KR" sz="1800" dirty="0" smtClean="0"/>
              <a:t>The author spent 3</a:t>
            </a:r>
            <a:r>
              <a:rPr lang="en-US" altLang="ko-KR" sz="1800" dirty="0" smtClean="0"/>
              <a:t>sec for taking living cell photo. And they get a same result when they spent over 30sec. They decrease experiment time 10times more.</a:t>
            </a:r>
          </a:p>
          <a:p>
            <a:pPr marL="457200" indent="-457200">
              <a:buFont typeface="+mj-lt"/>
              <a:buAutoNum type="arabicParenR"/>
            </a:pPr>
            <a:r>
              <a:rPr lang="en-US" altLang="ko-KR" sz="1800" dirty="0" smtClean="0"/>
              <a:t>According to this, now we can get a living cell image.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Conclusions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>
          <a:xfrm>
            <a:off x="8195845" y="6577027"/>
            <a:ext cx="496241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22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4344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Improvement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>
          <a:xfrm>
            <a:off x="8195845" y="6577027"/>
            <a:ext cx="496241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23</a:t>
            </a:fld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395536" y="620688"/>
            <a:ext cx="84249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altLang="ko-KR" sz="2400" dirty="0" smtClean="0">
                <a:latin typeface="Arial" pitchFamily="34" charset="0"/>
                <a:cs typeface="Arial" pitchFamily="34" charset="0"/>
              </a:rPr>
              <a:t>  Algorithm</a:t>
            </a:r>
          </a:p>
          <a:p>
            <a:pPr>
              <a:buFont typeface="Arial" pitchFamily="34" charset="0"/>
              <a:buChar char="•"/>
            </a:pPr>
            <a:endParaRPr lang="en-US" altLang="ko-KR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If we make measurement matrix A using difference method, we can decrease error and also increase spatial resolution.</a:t>
            </a:r>
          </a:p>
          <a:p>
            <a:pPr marL="457200" indent="-457200">
              <a:buFont typeface="+mj-lt"/>
              <a:buAutoNum type="arabicParenR"/>
            </a:pPr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The other reconstruction method, instead of SOCP, can decrease error.</a:t>
            </a:r>
          </a:p>
          <a:p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arenR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arenR"/>
            </a:pPr>
            <a:endParaRPr lang="en-US" altLang="ko-KR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95536" y="3323307"/>
            <a:ext cx="8424936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altLang="ko-KR" sz="2400" dirty="0" smtClean="0">
                <a:latin typeface="Arial" pitchFamily="34" charset="0"/>
                <a:cs typeface="Arial" pitchFamily="34" charset="0"/>
              </a:rPr>
              <a:t>  Hard ware</a:t>
            </a:r>
          </a:p>
          <a:p>
            <a:pPr>
              <a:buFont typeface="Arial" pitchFamily="34" charset="0"/>
              <a:buChar char="•"/>
            </a:pPr>
            <a:endParaRPr lang="en-US" altLang="ko-KR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The author used EM-CCD camera, it is very expensive detect device.</a:t>
            </a:r>
          </a:p>
          <a:p>
            <a:pPr marL="342900" indent="-342900">
              <a:buFont typeface="+mj-lt"/>
              <a:buAutoNum type="arabicParenR"/>
            </a:pPr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But if we can make same result using cheap detect device like a </a:t>
            </a:r>
            <a:r>
              <a:rPr lang="en-US" altLang="ko-KR" dirty="0" err="1" smtClean="0">
                <a:latin typeface="Arial" pitchFamily="34" charset="0"/>
                <a:cs typeface="Arial" pitchFamily="34" charset="0"/>
              </a:rPr>
              <a:t>sCMOS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or </a:t>
            </a:r>
          </a:p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    CMOS, the system cost is more cheaper than before.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arenR"/>
            </a:pPr>
            <a:endParaRPr lang="en-US" altLang="ko-KR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52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8236983" y="6592267"/>
            <a:ext cx="496241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24</a:t>
            </a:fld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41703" y="2276872"/>
            <a:ext cx="767876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500" dirty="0" smtClean="0"/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225771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7" name="직선 연결선 96"/>
          <p:cNvCxnSpPr/>
          <p:nvPr/>
        </p:nvCxnSpPr>
        <p:spPr>
          <a:xfrm flipH="1" flipV="1">
            <a:off x="3809094" y="2935696"/>
            <a:ext cx="145695" cy="1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직선 연결선 104"/>
          <p:cNvCxnSpPr/>
          <p:nvPr/>
        </p:nvCxnSpPr>
        <p:spPr>
          <a:xfrm flipH="1">
            <a:off x="3227174" y="2935696"/>
            <a:ext cx="718044" cy="1512168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직선 연결선 107"/>
          <p:cNvCxnSpPr/>
          <p:nvPr/>
        </p:nvCxnSpPr>
        <p:spPr>
          <a:xfrm flipH="1" flipV="1">
            <a:off x="3089979" y="4447556"/>
            <a:ext cx="145695" cy="1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" name="TextBox 1024"/>
          <p:cNvSpPr txBox="1"/>
          <p:nvPr/>
        </p:nvSpPr>
        <p:spPr>
          <a:xfrm>
            <a:off x="966872" y="4447864"/>
            <a:ext cx="1773880" cy="499031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r>
              <a:rPr lang="en-US" altLang="ko-KR" sz="2300" dirty="0"/>
              <a:t>Matrix(</a:t>
            </a:r>
            <a:r>
              <a:rPr lang="en-US" altLang="ko-KR" sz="2600" b="1" dirty="0">
                <a:solidFill>
                  <a:srgbClr val="FF0000"/>
                </a:solidFill>
              </a:rPr>
              <a:t>A</a:t>
            </a:r>
            <a:r>
              <a:rPr lang="en-US" altLang="ko-KR" sz="2300" dirty="0"/>
              <a:t>)</a:t>
            </a:r>
            <a:endParaRPr lang="ko-KR" altLang="en-US" sz="2300" dirty="0"/>
          </a:p>
        </p:txBody>
      </p:sp>
      <p:pic>
        <p:nvPicPr>
          <p:cNvPr id="15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41" y="2775282"/>
            <a:ext cx="277293" cy="25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9" name="TextBox 238"/>
          <p:cNvSpPr txBox="1"/>
          <p:nvPr/>
        </p:nvSpPr>
        <p:spPr>
          <a:xfrm>
            <a:off x="827585" y="4858873"/>
            <a:ext cx="3168351" cy="369314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r>
              <a:rPr lang="en-US" altLang="ko-KR" dirty="0" smtClean="0"/>
              <a:t>Optic system </a:t>
            </a:r>
            <a:r>
              <a:rPr lang="en-US" altLang="ko-KR" dirty="0" smtClean="0"/>
              <a:t>- LTI</a:t>
            </a:r>
          </a:p>
        </p:txBody>
      </p:sp>
      <p:sp>
        <p:nvSpPr>
          <p:cNvPr id="241" name="곱셈 기호 240"/>
          <p:cNvSpPr/>
          <p:nvPr/>
        </p:nvSpPr>
        <p:spPr>
          <a:xfrm>
            <a:off x="3954789" y="3341306"/>
            <a:ext cx="666898" cy="756084"/>
          </a:xfrm>
          <a:prstGeom prst="mathMultiply">
            <a:avLst>
              <a:gd name="adj1" fmla="val 11946"/>
            </a:avLst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spcCol="0" rtlCol="0" anchor="ctr"/>
          <a:lstStyle/>
          <a:p>
            <a:pPr algn="ctr"/>
            <a:endParaRPr lang="ko-KR" altLang="en-US"/>
          </a:p>
        </p:txBody>
      </p:sp>
      <p:cxnSp>
        <p:nvCxnSpPr>
          <p:cNvPr id="242" name="직선 연결선 241"/>
          <p:cNvCxnSpPr/>
          <p:nvPr/>
        </p:nvCxnSpPr>
        <p:spPr>
          <a:xfrm flipH="1">
            <a:off x="4385444" y="2507978"/>
            <a:ext cx="1332928" cy="2778207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직선 연결선 242"/>
          <p:cNvCxnSpPr/>
          <p:nvPr/>
        </p:nvCxnSpPr>
        <p:spPr>
          <a:xfrm flipH="1" flipV="1">
            <a:off x="4385444" y="5294757"/>
            <a:ext cx="145695" cy="1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직선 연결선 243"/>
          <p:cNvCxnSpPr/>
          <p:nvPr/>
        </p:nvCxnSpPr>
        <p:spPr>
          <a:xfrm flipH="1" flipV="1">
            <a:off x="5703555" y="2512013"/>
            <a:ext cx="145695" cy="1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직선 연결선 244"/>
          <p:cNvCxnSpPr/>
          <p:nvPr/>
        </p:nvCxnSpPr>
        <p:spPr>
          <a:xfrm flipH="1">
            <a:off x="5196380" y="2563069"/>
            <a:ext cx="1332928" cy="2778207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직선 연결선 245"/>
          <p:cNvCxnSpPr/>
          <p:nvPr/>
        </p:nvCxnSpPr>
        <p:spPr>
          <a:xfrm flipH="1" flipV="1">
            <a:off x="5057544" y="5337003"/>
            <a:ext cx="145695" cy="1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직선 연결선 246"/>
          <p:cNvCxnSpPr/>
          <p:nvPr/>
        </p:nvCxnSpPr>
        <p:spPr>
          <a:xfrm flipH="1" flipV="1">
            <a:off x="6405688" y="2563069"/>
            <a:ext cx="145695" cy="1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8" name="TextBox 247"/>
          <p:cNvSpPr txBox="1"/>
          <p:nvPr/>
        </p:nvSpPr>
        <p:spPr>
          <a:xfrm>
            <a:off x="4128828" y="5304242"/>
            <a:ext cx="1773880" cy="850775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r>
              <a:rPr lang="en-US" altLang="ko-KR" sz="2300" dirty="0"/>
              <a:t>Original Image(</a:t>
            </a:r>
            <a:r>
              <a:rPr lang="en-US" altLang="ko-KR" sz="2600" b="1" dirty="0">
                <a:solidFill>
                  <a:srgbClr val="FF0000"/>
                </a:solidFill>
              </a:rPr>
              <a:t>X</a:t>
            </a:r>
            <a:r>
              <a:rPr lang="en-US" altLang="ko-KR" sz="2300" dirty="0"/>
              <a:t>)</a:t>
            </a:r>
            <a:endParaRPr lang="ko-KR" altLang="en-US" sz="2300" dirty="0"/>
          </a:p>
        </p:txBody>
      </p:sp>
      <p:sp>
        <p:nvSpPr>
          <p:cNvPr id="256" name="등호 255"/>
          <p:cNvSpPr/>
          <p:nvPr/>
        </p:nvSpPr>
        <p:spPr>
          <a:xfrm>
            <a:off x="6231444" y="3535344"/>
            <a:ext cx="792088" cy="476965"/>
          </a:xfrm>
          <a:prstGeom prst="mathEqual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spcCol="0"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cxnSp>
        <p:nvCxnSpPr>
          <p:cNvPr id="257" name="직선 연결선 256"/>
          <p:cNvCxnSpPr/>
          <p:nvPr/>
        </p:nvCxnSpPr>
        <p:spPr>
          <a:xfrm flipH="1">
            <a:off x="6890140" y="2858497"/>
            <a:ext cx="988958" cy="2084545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직선 연결선 257"/>
          <p:cNvCxnSpPr/>
          <p:nvPr/>
        </p:nvCxnSpPr>
        <p:spPr>
          <a:xfrm flipH="1" flipV="1">
            <a:off x="6904220" y="4943041"/>
            <a:ext cx="145695" cy="1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직선 연결선 258"/>
          <p:cNvCxnSpPr/>
          <p:nvPr/>
        </p:nvCxnSpPr>
        <p:spPr>
          <a:xfrm flipH="1">
            <a:off x="7369502" y="2854809"/>
            <a:ext cx="988958" cy="2084545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직선 연결선 259"/>
          <p:cNvCxnSpPr/>
          <p:nvPr/>
        </p:nvCxnSpPr>
        <p:spPr>
          <a:xfrm flipH="1" flipV="1">
            <a:off x="7229347" y="4943042"/>
            <a:ext cx="145695" cy="1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직선 연결선 260"/>
          <p:cNvCxnSpPr/>
          <p:nvPr/>
        </p:nvCxnSpPr>
        <p:spPr>
          <a:xfrm flipH="1" flipV="1">
            <a:off x="8215773" y="2858497"/>
            <a:ext cx="145695" cy="1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직선 연결선 261"/>
          <p:cNvCxnSpPr/>
          <p:nvPr/>
        </p:nvCxnSpPr>
        <p:spPr>
          <a:xfrm flipH="1" flipV="1">
            <a:off x="7863980" y="2854808"/>
            <a:ext cx="145695" cy="1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341" y="2752824"/>
            <a:ext cx="681948" cy="617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7" name="타원 266"/>
          <p:cNvSpPr/>
          <p:nvPr/>
        </p:nvSpPr>
        <p:spPr>
          <a:xfrm>
            <a:off x="7768316" y="3574889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spcCol="0" rtlCol="0" anchor="ctr"/>
          <a:lstStyle/>
          <a:p>
            <a:pPr algn="ctr"/>
            <a:endParaRPr lang="ko-KR" altLang="en-US"/>
          </a:p>
        </p:txBody>
      </p:sp>
      <p:sp>
        <p:nvSpPr>
          <p:cNvPr id="268" name="타원 267"/>
          <p:cNvSpPr/>
          <p:nvPr/>
        </p:nvSpPr>
        <p:spPr>
          <a:xfrm>
            <a:off x="7722597" y="3673186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spcCol="0" rtlCol="0" anchor="ctr"/>
          <a:lstStyle/>
          <a:p>
            <a:pPr algn="ctr"/>
            <a:endParaRPr lang="ko-KR" altLang="en-US"/>
          </a:p>
        </p:txBody>
      </p:sp>
      <p:sp>
        <p:nvSpPr>
          <p:cNvPr id="269" name="타원 268"/>
          <p:cNvSpPr/>
          <p:nvPr/>
        </p:nvSpPr>
        <p:spPr>
          <a:xfrm>
            <a:off x="7665641" y="377071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spcCol="0" rtlCol="0" anchor="ctr"/>
          <a:lstStyle/>
          <a:p>
            <a:pPr algn="ctr"/>
            <a:endParaRPr lang="ko-KR" altLang="en-US"/>
          </a:p>
        </p:txBody>
      </p:sp>
      <p:sp>
        <p:nvSpPr>
          <p:cNvPr id="273" name="TextBox 272"/>
          <p:cNvSpPr txBox="1"/>
          <p:nvPr/>
        </p:nvSpPr>
        <p:spPr>
          <a:xfrm>
            <a:off x="6227218" y="5179692"/>
            <a:ext cx="2932452" cy="800201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r>
              <a:rPr lang="en-US" altLang="ko-KR" sz="2300" dirty="0" smtClean="0"/>
              <a:t>Microscope image</a:t>
            </a:r>
          </a:p>
          <a:p>
            <a:r>
              <a:rPr lang="en-US" altLang="ko-KR" sz="2300" dirty="0" smtClean="0"/>
              <a:t>-Blurred picture</a:t>
            </a:r>
            <a:endParaRPr lang="ko-KR" altLang="en-US" sz="2300" dirty="0"/>
          </a:p>
        </p:txBody>
      </p:sp>
      <p:pic>
        <p:nvPicPr>
          <p:cNvPr id="42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0" y="3251833"/>
            <a:ext cx="277293" cy="25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54" y="3958271"/>
            <a:ext cx="277293" cy="25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347" y="2769184"/>
            <a:ext cx="277293" cy="25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49" y="3575561"/>
            <a:ext cx="277293" cy="25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29" y="3958271"/>
            <a:ext cx="277293" cy="25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953" y="2769184"/>
            <a:ext cx="277293" cy="25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482" y="2872445"/>
            <a:ext cx="277293" cy="25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034" y="3958271"/>
            <a:ext cx="277293" cy="25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305" y="3132916"/>
            <a:ext cx="277293" cy="25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419" y="3479169"/>
            <a:ext cx="277293" cy="25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958271"/>
            <a:ext cx="277293" cy="25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033" y="2769184"/>
            <a:ext cx="277293" cy="25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792" y="3691781"/>
            <a:ext cx="277293" cy="25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668" y="3494699"/>
            <a:ext cx="277293" cy="25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42" name="직선 연결선 441"/>
          <p:cNvCxnSpPr/>
          <p:nvPr/>
        </p:nvCxnSpPr>
        <p:spPr>
          <a:xfrm flipH="1">
            <a:off x="15858" y="2734236"/>
            <a:ext cx="718044" cy="1512168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3" name="직선 연결선 442"/>
          <p:cNvCxnSpPr/>
          <p:nvPr/>
        </p:nvCxnSpPr>
        <p:spPr>
          <a:xfrm flipH="1" flipV="1">
            <a:off x="733903" y="2734237"/>
            <a:ext cx="145695" cy="1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4" name="직선 연결선 443"/>
          <p:cNvCxnSpPr/>
          <p:nvPr/>
        </p:nvCxnSpPr>
        <p:spPr>
          <a:xfrm flipH="1" flipV="1">
            <a:off x="15858" y="4251597"/>
            <a:ext cx="145695" cy="1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101" y="2775281"/>
            <a:ext cx="277293" cy="25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402" y="3197555"/>
            <a:ext cx="277293" cy="25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135" y="3958271"/>
            <a:ext cx="277293" cy="25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975" y="3828400"/>
            <a:ext cx="277293" cy="25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732" y="3243626"/>
            <a:ext cx="277293" cy="25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549" y="3096720"/>
            <a:ext cx="277293" cy="25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478" y="4061139"/>
            <a:ext cx="277293" cy="25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318" y="3931268"/>
            <a:ext cx="277293" cy="25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250" y="2665468"/>
            <a:ext cx="277293" cy="25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045" y="3428049"/>
            <a:ext cx="277293" cy="25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592" y="4220304"/>
            <a:ext cx="277293" cy="25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253" y="4469365"/>
            <a:ext cx="277293" cy="25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7" name="Picture 2"/>
          <p:cNvPicPr>
            <a:picLocks noChangeAspect="1" noChangeArrowheads="1"/>
          </p:cNvPicPr>
          <p:nvPr/>
        </p:nvPicPr>
        <p:blipFill>
          <a:blip r:embed="rId7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767" y="2949899"/>
            <a:ext cx="162153" cy="14682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</p:pic>
      <p:pic>
        <p:nvPicPr>
          <p:cNvPr id="458" name="Picture 2"/>
          <p:cNvPicPr>
            <a:picLocks noChangeAspect="1" noChangeArrowheads="1"/>
          </p:cNvPicPr>
          <p:nvPr/>
        </p:nvPicPr>
        <p:blipFill>
          <a:blip r:embed="rId7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097" y="3206381"/>
            <a:ext cx="162153" cy="14682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</p:pic>
      <p:pic>
        <p:nvPicPr>
          <p:cNvPr id="459" name="Picture 2"/>
          <p:cNvPicPr>
            <a:picLocks noChangeAspect="1" noChangeArrowheads="1"/>
          </p:cNvPicPr>
          <p:nvPr/>
        </p:nvPicPr>
        <p:blipFill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94782" y="3730243"/>
            <a:ext cx="169388" cy="15337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</p:pic>
      <p:pic>
        <p:nvPicPr>
          <p:cNvPr id="460" name="Picture 2"/>
          <p:cNvPicPr>
            <a:picLocks noChangeAspect="1" noChangeArrowheads="1"/>
          </p:cNvPicPr>
          <p:nvPr/>
        </p:nvPicPr>
        <p:blipFill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57191" y="4021167"/>
            <a:ext cx="169388" cy="15337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</p:pic>
      <p:pic>
        <p:nvPicPr>
          <p:cNvPr id="461" name="Picture 2"/>
          <p:cNvPicPr>
            <a:picLocks noChangeAspect="1" noChangeArrowheads="1"/>
          </p:cNvPicPr>
          <p:nvPr/>
        </p:nvPicPr>
        <p:blipFill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87559" y="4782187"/>
            <a:ext cx="169388" cy="15337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</p:pic>
      <p:pic>
        <p:nvPicPr>
          <p:cNvPr id="46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955550"/>
            <a:ext cx="681948" cy="617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042" y="3403701"/>
            <a:ext cx="681948" cy="617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045" y="4042410"/>
            <a:ext cx="681948" cy="617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5" name="Picture 2"/>
          <p:cNvPicPr>
            <a:picLocks noChangeAspect="1" noChangeArrowheads="1"/>
          </p:cNvPicPr>
          <p:nvPr/>
        </p:nvPicPr>
        <p:blipFill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44653" y="4594902"/>
            <a:ext cx="169388" cy="15337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</p:pic>
      <p:pic>
        <p:nvPicPr>
          <p:cNvPr id="466" name="Picture 2"/>
          <p:cNvPicPr>
            <a:picLocks noChangeAspect="1" noChangeArrowheads="1"/>
          </p:cNvPicPr>
          <p:nvPr/>
        </p:nvPicPr>
        <p:blipFill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96253" y="3919665"/>
            <a:ext cx="169388" cy="15337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</p:pic>
      <p:cxnSp>
        <p:nvCxnSpPr>
          <p:cNvPr id="3" name="직선 화살표 연결선 2"/>
          <p:cNvCxnSpPr>
            <a:stCxn id="453" idx="3"/>
          </p:cNvCxnSpPr>
          <p:nvPr/>
        </p:nvCxnSpPr>
        <p:spPr>
          <a:xfrm>
            <a:off x="6126543" y="2791005"/>
            <a:ext cx="500945" cy="0"/>
          </a:xfrm>
          <a:prstGeom prst="straightConnector1">
            <a:avLst/>
          </a:prstGeom>
          <a:ln w="952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643775" y="2660200"/>
            <a:ext cx="13405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err="1" smtClean="0"/>
              <a:t>Fluorephore</a:t>
            </a:r>
            <a:r>
              <a:rPr lang="en-US" altLang="ko-KR" sz="1100" dirty="0" smtClean="0"/>
              <a:t>(Yes)</a:t>
            </a:r>
            <a:endParaRPr lang="ko-KR" altLang="en-US" sz="1100" dirty="0"/>
          </a:p>
        </p:txBody>
      </p:sp>
      <p:sp>
        <p:nvSpPr>
          <p:cNvPr id="467" name="TextBox 466"/>
          <p:cNvSpPr txBox="1"/>
          <p:nvPr/>
        </p:nvSpPr>
        <p:spPr>
          <a:xfrm>
            <a:off x="6338527" y="3148986"/>
            <a:ext cx="13405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err="1" smtClean="0"/>
              <a:t>Fluorephore</a:t>
            </a:r>
            <a:r>
              <a:rPr lang="en-US" altLang="ko-KR" sz="1100" dirty="0" smtClean="0"/>
              <a:t>(No)</a:t>
            </a:r>
            <a:endParaRPr lang="ko-KR" altLang="en-US" sz="1100" dirty="0"/>
          </a:p>
        </p:txBody>
      </p:sp>
      <p:cxnSp>
        <p:nvCxnSpPr>
          <p:cNvPr id="468" name="직선 화살표 연결선 467"/>
          <p:cNvCxnSpPr/>
          <p:nvPr/>
        </p:nvCxnSpPr>
        <p:spPr>
          <a:xfrm>
            <a:off x="5849250" y="3279791"/>
            <a:ext cx="500945" cy="0"/>
          </a:xfrm>
          <a:prstGeom prst="straightConnector1">
            <a:avLst/>
          </a:prstGeom>
          <a:ln w="952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" name="_x192813416" descr="EMB000009800e9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60" y="332656"/>
            <a:ext cx="3270458" cy="203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6" name="Picture 2" descr="http://www.ruf.rice.edu/~bioslabs/methods/microscopy/wetmount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488" y="895276"/>
            <a:ext cx="2592914" cy="146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TextBox 106"/>
          <p:cNvSpPr txBox="1"/>
          <p:nvPr/>
        </p:nvSpPr>
        <p:spPr>
          <a:xfrm>
            <a:off x="7096289" y="6340383"/>
            <a:ext cx="395643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 smtClean="0"/>
              <a:t>From : http</a:t>
            </a:r>
            <a:r>
              <a:rPr lang="en-US" altLang="ko-KR" sz="1050" dirty="0"/>
              <a:t>://www.ruf.rice.edu/</a:t>
            </a:r>
            <a:endParaRPr lang="ko-KR" altLang="en-US" sz="1050" dirty="0"/>
          </a:p>
        </p:txBody>
      </p:sp>
      <p:sp>
        <p:nvSpPr>
          <p:cNvPr id="109" name="슬라이드 번호 개체 틀 3"/>
          <p:cNvSpPr>
            <a:spLocks noGrp="1"/>
          </p:cNvSpPr>
          <p:nvPr>
            <p:ph type="sldNum" sz="quarter" idx="4294967295"/>
          </p:nvPr>
        </p:nvSpPr>
        <p:spPr>
          <a:xfrm>
            <a:off x="8195845" y="6592267"/>
            <a:ext cx="496241" cy="365125"/>
          </a:xfrm>
          <a:prstGeom prst="rect">
            <a:avLst/>
          </a:prstGeom>
        </p:spPr>
        <p:txBody>
          <a:bodyPr/>
          <a:lstStyle/>
          <a:p>
            <a:fld id="{4BEDD84E-25D4-4983-8AA1-2863C96F08D9}" type="slidenum">
              <a:rPr lang="ko-KR" altLang="en-US" sz="1400" smtClean="0"/>
              <a:pPr/>
              <a:t>3</a:t>
            </a:fld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67865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_x192815176" descr="EMB000009800e9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8397"/>
            <a:ext cx="3271221" cy="202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7" name="직선 연결선 96"/>
          <p:cNvCxnSpPr/>
          <p:nvPr/>
        </p:nvCxnSpPr>
        <p:spPr>
          <a:xfrm flipH="1" flipV="1">
            <a:off x="3809094" y="2935696"/>
            <a:ext cx="145695" cy="1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직선 연결선 104"/>
          <p:cNvCxnSpPr/>
          <p:nvPr/>
        </p:nvCxnSpPr>
        <p:spPr>
          <a:xfrm flipH="1">
            <a:off x="3227174" y="2935696"/>
            <a:ext cx="718044" cy="1512168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직선 연결선 107"/>
          <p:cNvCxnSpPr/>
          <p:nvPr/>
        </p:nvCxnSpPr>
        <p:spPr>
          <a:xfrm flipH="1" flipV="1">
            <a:off x="3089979" y="4447556"/>
            <a:ext cx="145695" cy="1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" name="TextBox 1024"/>
          <p:cNvSpPr txBox="1"/>
          <p:nvPr/>
        </p:nvSpPr>
        <p:spPr>
          <a:xfrm>
            <a:off x="966872" y="4447864"/>
            <a:ext cx="1773880" cy="499031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r>
              <a:rPr lang="en-US" altLang="ko-KR" sz="2300" dirty="0"/>
              <a:t>Matrix(</a:t>
            </a:r>
            <a:r>
              <a:rPr lang="en-US" altLang="ko-KR" sz="2600" b="1" dirty="0">
                <a:solidFill>
                  <a:srgbClr val="FF0000"/>
                </a:solidFill>
              </a:rPr>
              <a:t>A</a:t>
            </a:r>
            <a:r>
              <a:rPr lang="en-US" altLang="ko-KR" sz="2300" dirty="0"/>
              <a:t>)</a:t>
            </a:r>
            <a:endParaRPr lang="ko-KR" altLang="en-US" sz="2300" dirty="0"/>
          </a:p>
        </p:txBody>
      </p:sp>
      <p:pic>
        <p:nvPicPr>
          <p:cNvPr id="15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41" y="2775282"/>
            <a:ext cx="277293" cy="25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9" name="TextBox 238"/>
          <p:cNvSpPr txBox="1"/>
          <p:nvPr/>
        </p:nvSpPr>
        <p:spPr>
          <a:xfrm>
            <a:off x="827585" y="4858873"/>
            <a:ext cx="3168351" cy="369314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r>
              <a:rPr lang="en-US" altLang="ko-KR" dirty="0" smtClean="0"/>
              <a:t>Optic system </a:t>
            </a:r>
            <a:r>
              <a:rPr lang="en-US" altLang="ko-KR" dirty="0" smtClean="0"/>
              <a:t>- LTI</a:t>
            </a:r>
          </a:p>
        </p:txBody>
      </p:sp>
      <p:sp>
        <p:nvSpPr>
          <p:cNvPr id="241" name="곱셈 기호 240"/>
          <p:cNvSpPr/>
          <p:nvPr/>
        </p:nvSpPr>
        <p:spPr>
          <a:xfrm>
            <a:off x="3954789" y="3341306"/>
            <a:ext cx="666898" cy="756084"/>
          </a:xfrm>
          <a:prstGeom prst="mathMultiply">
            <a:avLst>
              <a:gd name="adj1" fmla="val 11946"/>
            </a:avLst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spcCol="0" rtlCol="0" anchor="ctr"/>
          <a:lstStyle/>
          <a:p>
            <a:pPr algn="ctr"/>
            <a:endParaRPr lang="ko-KR" altLang="en-US"/>
          </a:p>
        </p:txBody>
      </p:sp>
      <p:cxnSp>
        <p:nvCxnSpPr>
          <p:cNvPr id="242" name="직선 연결선 241"/>
          <p:cNvCxnSpPr/>
          <p:nvPr/>
        </p:nvCxnSpPr>
        <p:spPr>
          <a:xfrm flipH="1">
            <a:off x="4385444" y="2507978"/>
            <a:ext cx="1332928" cy="2778207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직선 연결선 242"/>
          <p:cNvCxnSpPr/>
          <p:nvPr/>
        </p:nvCxnSpPr>
        <p:spPr>
          <a:xfrm flipH="1" flipV="1">
            <a:off x="4385444" y="5294757"/>
            <a:ext cx="145695" cy="1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직선 연결선 243"/>
          <p:cNvCxnSpPr/>
          <p:nvPr/>
        </p:nvCxnSpPr>
        <p:spPr>
          <a:xfrm flipH="1" flipV="1">
            <a:off x="5703555" y="2512013"/>
            <a:ext cx="145695" cy="1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직선 연결선 244"/>
          <p:cNvCxnSpPr/>
          <p:nvPr/>
        </p:nvCxnSpPr>
        <p:spPr>
          <a:xfrm flipH="1">
            <a:off x="5196380" y="2563069"/>
            <a:ext cx="1332928" cy="2778207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직선 연결선 245"/>
          <p:cNvCxnSpPr/>
          <p:nvPr/>
        </p:nvCxnSpPr>
        <p:spPr>
          <a:xfrm flipH="1" flipV="1">
            <a:off x="5057544" y="5337003"/>
            <a:ext cx="145695" cy="1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직선 연결선 246"/>
          <p:cNvCxnSpPr/>
          <p:nvPr/>
        </p:nvCxnSpPr>
        <p:spPr>
          <a:xfrm flipH="1" flipV="1">
            <a:off x="6405688" y="2563069"/>
            <a:ext cx="145695" cy="1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8" name="TextBox 247"/>
          <p:cNvSpPr txBox="1"/>
          <p:nvPr/>
        </p:nvSpPr>
        <p:spPr>
          <a:xfrm>
            <a:off x="4128828" y="5304242"/>
            <a:ext cx="1773880" cy="850775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r>
              <a:rPr lang="en-US" altLang="ko-KR" sz="2300" dirty="0"/>
              <a:t>Original Image(</a:t>
            </a:r>
            <a:r>
              <a:rPr lang="en-US" altLang="ko-KR" sz="2600" b="1" dirty="0">
                <a:solidFill>
                  <a:srgbClr val="FF0000"/>
                </a:solidFill>
              </a:rPr>
              <a:t>X</a:t>
            </a:r>
            <a:r>
              <a:rPr lang="en-US" altLang="ko-KR" sz="2300" dirty="0"/>
              <a:t>)</a:t>
            </a:r>
            <a:endParaRPr lang="ko-KR" altLang="en-US" sz="2300" dirty="0"/>
          </a:p>
        </p:txBody>
      </p:sp>
      <p:sp>
        <p:nvSpPr>
          <p:cNvPr id="256" name="등호 255"/>
          <p:cNvSpPr/>
          <p:nvPr/>
        </p:nvSpPr>
        <p:spPr>
          <a:xfrm>
            <a:off x="6231444" y="3535344"/>
            <a:ext cx="792088" cy="476965"/>
          </a:xfrm>
          <a:prstGeom prst="mathEqual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spcCol="0"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cxnSp>
        <p:nvCxnSpPr>
          <p:cNvPr id="257" name="직선 연결선 256"/>
          <p:cNvCxnSpPr/>
          <p:nvPr/>
        </p:nvCxnSpPr>
        <p:spPr>
          <a:xfrm flipH="1">
            <a:off x="6890140" y="2858497"/>
            <a:ext cx="988958" cy="2084545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직선 연결선 257"/>
          <p:cNvCxnSpPr/>
          <p:nvPr/>
        </p:nvCxnSpPr>
        <p:spPr>
          <a:xfrm flipH="1" flipV="1">
            <a:off x="6904220" y="4943041"/>
            <a:ext cx="145695" cy="1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직선 연결선 258"/>
          <p:cNvCxnSpPr/>
          <p:nvPr/>
        </p:nvCxnSpPr>
        <p:spPr>
          <a:xfrm flipH="1">
            <a:off x="7369502" y="2854809"/>
            <a:ext cx="988958" cy="2084545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직선 연결선 259"/>
          <p:cNvCxnSpPr/>
          <p:nvPr/>
        </p:nvCxnSpPr>
        <p:spPr>
          <a:xfrm flipH="1" flipV="1">
            <a:off x="7229347" y="4943042"/>
            <a:ext cx="145695" cy="1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직선 연결선 260"/>
          <p:cNvCxnSpPr/>
          <p:nvPr/>
        </p:nvCxnSpPr>
        <p:spPr>
          <a:xfrm flipH="1" flipV="1">
            <a:off x="8215773" y="2858497"/>
            <a:ext cx="145695" cy="1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직선 연결선 261"/>
          <p:cNvCxnSpPr/>
          <p:nvPr/>
        </p:nvCxnSpPr>
        <p:spPr>
          <a:xfrm flipH="1" flipV="1">
            <a:off x="7863980" y="2854808"/>
            <a:ext cx="145695" cy="1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341" y="2752824"/>
            <a:ext cx="681948" cy="617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7" name="타원 266"/>
          <p:cNvSpPr/>
          <p:nvPr/>
        </p:nvSpPr>
        <p:spPr>
          <a:xfrm>
            <a:off x="7768316" y="3574889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spcCol="0" rtlCol="0" anchor="ctr"/>
          <a:lstStyle/>
          <a:p>
            <a:pPr algn="ctr"/>
            <a:endParaRPr lang="ko-KR" altLang="en-US"/>
          </a:p>
        </p:txBody>
      </p:sp>
      <p:sp>
        <p:nvSpPr>
          <p:cNvPr id="268" name="타원 267"/>
          <p:cNvSpPr/>
          <p:nvPr/>
        </p:nvSpPr>
        <p:spPr>
          <a:xfrm>
            <a:off x="7722597" y="3673186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spcCol="0" rtlCol="0" anchor="ctr"/>
          <a:lstStyle/>
          <a:p>
            <a:pPr algn="ctr"/>
            <a:endParaRPr lang="ko-KR" altLang="en-US"/>
          </a:p>
        </p:txBody>
      </p:sp>
      <p:sp>
        <p:nvSpPr>
          <p:cNvPr id="269" name="타원 268"/>
          <p:cNvSpPr/>
          <p:nvPr/>
        </p:nvSpPr>
        <p:spPr>
          <a:xfrm>
            <a:off x="7665641" y="377071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spcCol="0" rtlCol="0" anchor="ctr"/>
          <a:lstStyle/>
          <a:p>
            <a:pPr algn="ctr"/>
            <a:endParaRPr lang="ko-KR" altLang="en-US"/>
          </a:p>
        </p:txBody>
      </p:sp>
      <p:sp>
        <p:nvSpPr>
          <p:cNvPr id="273" name="TextBox 272"/>
          <p:cNvSpPr txBox="1"/>
          <p:nvPr/>
        </p:nvSpPr>
        <p:spPr>
          <a:xfrm>
            <a:off x="6227218" y="5179692"/>
            <a:ext cx="2932452" cy="800201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r>
              <a:rPr lang="en-US" altLang="ko-KR" sz="2300" dirty="0" smtClean="0"/>
              <a:t>Microscope image</a:t>
            </a:r>
          </a:p>
          <a:p>
            <a:r>
              <a:rPr lang="en-US" altLang="ko-KR" sz="2300" dirty="0" smtClean="0"/>
              <a:t>-Blurred picture</a:t>
            </a:r>
            <a:endParaRPr lang="ko-KR" altLang="en-US" sz="2300" dirty="0"/>
          </a:p>
        </p:txBody>
      </p:sp>
      <p:pic>
        <p:nvPicPr>
          <p:cNvPr id="42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0" y="3251833"/>
            <a:ext cx="277293" cy="25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54" y="3958271"/>
            <a:ext cx="277293" cy="25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347" y="2769184"/>
            <a:ext cx="277293" cy="25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49" y="3575561"/>
            <a:ext cx="277293" cy="25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29" y="3958271"/>
            <a:ext cx="277293" cy="25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953" y="2769184"/>
            <a:ext cx="277293" cy="25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482" y="2872445"/>
            <a:ext cx="277293" cy="25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034" y="3958271"/>
            <a:ext cx="277293" cy="25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305" y="3132916"/>
            <a:ext cx="277293" cy="25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419" y="3479169"/>
            <a:ext cx="277293" cy="25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958271"/>
            <a:ext cx="277293" cy="25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033" y="2769184"/>
            <a:ext cx="277293" cy="25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792" y="3691781"/>
            <a:ext cx="277293" cy="25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668" y="3494699"/>
            <a:ext cx="277293" cy="25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42" name="직선 연결선 441"/>
          <p:cNvCxnSpPr/>
          <p:nvPr/>
        </p:nvCxnSpPr>
        <p:spPr>
          <a:xfrm flipH="1">
            <a:off x="15858" y="2734236"/>
            <a:ext cx="718044" cy="1512168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3" name="직선 연결선 442"/>
          <p:cNvCxnSpPr/>
          <p:nvPr/>
        </p:nvCxnSpPr>
        <p:spPr>
          <a:xfrm flipH="1" flipV="1">
            <a:off x="733903" y="2734237"/>
            <a:ext cx="145695" cy="1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4" name="직선 연결선 443"/>
          <p:cNvCxnSpPr/>
          <p:nvPr/>
        </p:nvCxnSpPr>
        <p:spPr>
          <a:xfrm flipH="1" flipV="1">
            <a:off x="15858" y="4251597"/>
            <a:ext cx="145695" cy="1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101" y="2775281"/>
            <a:ext cx="277293" cy="25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402" y="3197555"/>
            <a:ext cx="277293" cy="25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135" y="3958271"/>
            <a:ext cx="277293" cy="25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975" y="3828400"/>
            <a:ext cx="277293" cy="25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732" y="3243626"/>
            <a:ext cx="277293" cy="25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549" y="3096720"/>
            <a:ext cx="277293" cy="25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478" y="4061139"/>
            <a:ext cx="277293" cy="25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318" y="3931268"/>
            <a:ext cx="277293" cy="25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250" y="2665468"/>
            <a:ext cx="277293" cy="25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045" y="3428049"/>
            <a:ext cx="277293" cy="25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592" y="4220304"/>
            <a:ext cx="277293" cy="25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253" y="4469365"/>
            <a:ext cx="277293" cy="25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7" name="Picture 2"/>
          <p:cNvPicPr>
            <a:picLocks noChangeAspect="1" noChangeArrowheads="1"/>
          </p:cNvPicPr>
          <p:nvPr/>
        </p:nvPicPr>
        <p:blipFill>
          <a:blip r:embed="rId8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767" y="2949899"/>
            <a:ext cx="162153" cy="14682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</p:pic>
      <p:pic>
        <p:nvPicPr>
          <p:cNvPr id="458" name="Picture 2"/>
          <p:cNvPicPr>
            <a:picLocks noChangeAspect="1" noChangeArrowheads="1"/>
          </p:cNvPicPr>
          <p:nvPr/>
        </p:nvPicPr>
        <p:blipFill>
          <a:blip r:embed="rId8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097" y="3206381"/>
            <a:ext cx="162153" cy="14682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</p:pic>
      <p:pic>
        <p:nvPicPr>
          <p:cNvPr id="459" name="Picture 2"/>
          <p:cNvPicPr>
            <a:picLocks noChangeAspect="1" noChangeArrowheads="1"/>
          </p:cNvPicPr>
          <p:nvPr/>
        </p:nvPicPr>
        <p:blipFill>
          <a:blip r:embed="rId10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94782" y="3730243"/>
            <a:ext cx="169388" cy="15337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</p:pic>
      <p:pic>
        <p:nvPicPr>
          <p:cNvPr id="460" name="Picture 2"/>
          <p:cNvPicPr>
            <a:picLocks noChangeAspect="1" noChangeArrowheads="1"/>
          </p:cNvPicPr>
          <p:nvPr/>
        </p:nvPicPr>
        <p:blipFill>
          <a:blip r:embed="rId10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57191" y="4021167"/>
            <a:ext cx="169388" cy="15337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</p:pic>
      <p:pic>
        <p:nvPicPr>
          <p:cNvPr id="461" name="Picture 2"/>
          <p:cNvPicPr>
            <a:picLocks noChangeAspect="1" noChangeArrowheads="1"/>
          </p:cNvPicPr>
          <p:nvPr/>
        </p:nvPicPr>
        <p:blipFill>
          <a:blip r:embed="rId10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87559" y="4782187"/>
            <a:ext cx="169388" cy="15337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</p:pic>
      <p:pic>
        <p:nvPicPr>
          <p:cNvPr id="46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955550"/>
            <a:ext cx="681948" cy="617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042" y="3403701"/>
            <a:ext cx="681948" cy="617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045" y="4042410"/>
            <a:ext cx="681948" cy="617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5" name="Picture 2"/>
          <p:cNvPicPr>
            <a:picLocks noChangeAspect="1" noChangeArrowheads="1"/>
          </p:cNvPicPr>
          <p:nvPr/>
        </p:nvPicPr>
        <p:blipFill>
          <a:blip r:embed="rId10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44653" y="4594902"/>
            <a:ext cx="169388" cy="15337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</p:pic>
      <p:pic>
        <p:nvPicPr>
          <p:cNvPr id="466" name="Picture 2"/>
          <p:cNvPicPr>
            <a:picLocks noChangeAspect="1" noChangeArrowheads="1"/>
          </p:cNvPicPr>
          <p:nvPr/>
        </p:nvPicPr>
        <p:blipFill>
          <a:blip r:embed="rId10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96253" y="3919665"/>
            <a:ext cx="169388" cy="15337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</p:pic>
      <p:cxnSp>
        <p:nvCxnSpPr>
          <p:cNvPr id="3" name="직선 화살표 연결선 2"/>
          <p:cNvCxnSpPr>
            <a:stCxn id="453" idx="3"/>
          </p:cNvCxnSpPr>
          <p:nvPr/>
        </p:nvCxnSpPr>
        <p:spPr>
          <a:xfrm>
            <a:off x="6126543" y="2791005"/>
            <a:ext cx="500945" cy="0"/>
          </a:xfrm>
          <a:prstGeom prst="straightConnector1">
            <a:avLst/>
          </a:prstGeom>
          <a:ln w="952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643775" y="2660200"/>
            <a:ext cx="13405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err="1" smtClean="0"/>
              <a:t>Fluorephore</a:t>
            </a:r>
            <a:r>
              <a:rPr lang="en-US" altLang="ko-KR" sz="1100" dirty="0" smtClean="0"/>
              <a:t>(Yes)</a:t>
            </a:r>
            <a:endParaRPr lang="ko-KR" altLang="en-US" sz="1100" dirty="0"/>
          </a:p>
        </p:txBody>
      </p:sp>
      <p:sp>
        <p:nvSpPr>
          <p:cNvPr id="467" name="TextBox 466"/>
          <p:cNvSpPr txBox="1"/>
          <p:nvPr/>
        </p:nvSpPr>
        <p:spPr>
          <a:xfrm>
            <a:off x="6338527" y="3148986"/>
            <a:ext cx="13405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err="1" smtClean="0"/>
              <a:t>Fluorephore</a:t>
            </a:r>
            <a:r>
              <a:rPr lang="en-US" altLang="ko-KR" sz="1100" dirty="0" smtClean="0"/>
              <a:t>(No)</a:t>
            </a:r>
            <a:endParaRPr lang="ko-KR" altLang="en-US" sz="1100" dirty="0"/>
          </a:p>
        </p:txBody>
      </p:sp>
      <p:cxnSp>
        <p:nvCxnSpPr>
          <p:cNvPr id="468" name="직선 화살표 연결선 467"/>
          <p:cNvCxnSpPr/>
          <p:nvPr/>
        </p:nvCxnSpPr>
        <p:spPr>
          <a:xfrm>
            <a:off x="5849250" y="3279791"/>
            <a:ext cx="500945" cy="0"/>
          </a:xfrm>
          <a:prstGeom prst="straightConnector1">
            <a:avLst/>
          </a:prstGeom>
          <a:ln w="952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70" name="Picture 2" descr="http://www.ruf.rice.edu/~bioslabs/methods/microscopy/wetmount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488" y="888204"/>
            <a:ext cx="2592914" cy="146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" name="TextBox 470"/>
          <p:cNvSpPr txBox="1"/>
          <p:nvPr/>
        </p:nvSpPr>
        <p:spPr>
          <a:xfrm>
            <a:off x="7092280" y="6340383"/>
            <a:ext cx="395643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 smtClean="0"/>
              <a:t>From : http</a:t>
            </a:r>
            <a:r>
              <a:rPr lang="en-US" altLang="ko-KR" sz="1050" dirty="0"/>
              <a:t>://www.ruf.rice.edu/</a:t>
            </a:r>
            <a:endParaRPr lang="ko-KR" altLang="en-US" sz="1050" dirty="0"/>
          </a:p>
        </p:txBody>
      </p:sp>
      <p:sp>
        <p:nvSpPr>
          <p:cNvPr id="472" name="슬라이드 번호 개체 틀 3"/>
          <p:cNvSpPr>
            <a:spLocks noGrp="1"/>
          </p:cNvSpPr>
          <p:nvPr>
            <p:ph type="sldNum" sz="quarter" idx="4294967295"/>
          </p:nvPr>
        </p:nvSpPr>
        <p:spPr>
          <a:xfrm>
            <a:off x="8195845" y="6577027"/>
            <a:ext cx="496241" cy="365125"/>
          </a:xfrm>
          <a:prstGeom prst="rect">
            <a:avLst/>
          </a:prstGeom>
        </p:spPr>
        <p:txBody>
          <a:bodyPr/>
          <a:lstStyle/>
          <a:p>
            <a:fld id="{4BEDD84E-25D4-4983-8AA1-2863C96F08D9}" type="slidenum">
              <a:rPr lang="ko-KR" altLang="en-US" sz="1400" smtClean="0"/>
              <a:pPr/>
              <a:t>4</a:t>
            </a:fld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11125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Point spread function(PSF)</a:t>
            </a:r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pPr marL="0" indent="0">
              <a:buNone/>
            </a:pPr>
            <a:endParaRPr lang="en-US" altLang="ko-KR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Background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>
          <a:xfrm>
            <a:off x="8195845" y="6577027"/>
            <a:ext cx="496241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5</a:t>
            </a:fld>
            <a:endParaRPr lang="ko-KR" altLang="en-US" dirty="0"/>
          </a:p>
        </p:txBody>
      </p:sp>
      <p:sp>
        <p:nvSpPr>
          <p:cNvPr id="7" name="내용 개체 틀 2"/>
          <p:cNvSpPr txBox="1">
            <a:spLocks/>
          </p:cNvSpPr>
          <p:nvPr/>
        </p:nvSpPr>
        <p:spPr>
          <a:xfrm>
            <a:off x="611560" y="1279301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1" hangingPunct="1">
              <a:spcBef>
                <a:spcPts val="500"/>
              </a:spcBef>
              <a:spcAft>
                <a:spcPts val="500"/>
              </a:spcAft>
              <a:buClrTx/>
              <a:buFontTx/>
              <a:buBlip>
                <a:blip r:embed="rId2"/>
              </a:buBlip>
              <a:defRPr sz="2000" b="0" kern="120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altLang="ko-KR" sz="1600" dirty="0" smtClean="0"/>
              <a:t>The </a:t>
            </a:r>
            <a:r>
              <a:rPr lang="en-US" altLang="ko-KR" sz="1600" b="1" dirty="0" smtClean="0"/>
              <a:t>point spread function</a:t>
            </a:r>
            <a:r>
              <a:rPr lang="en-US" altLang="ko-KR" sz="1600" dirty="0" smtClean="0"/>
              <a:t> (</a:t>
            </a:r>
            <a:r>
              <a:rPr lang="en-US" altLang="ko-KR" sz="1600" b="1" dirty="0" smtClean="0"/>
              <a:t>PSF</a:t>
            </a:r>
            <a:r>
              <a:rPr lang="en-US" altLang="ko-KR" sz="1600" dirty="0" smtClean="0"/>
              <a:t>) describes the response of an imaging system to a point source or point object.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600" dirty="0" smtClean="0"/>
              <a:t>A more general term for the PSF is a system's impulse response, the PSF being the impulse response of a focused optical system.</a:t>
            </a:r>
            <a:endParaRPr lang="ko-KR" altLang="en-US" sz="1600" dirty="0"/>
          </a:p>
        </p:txBody>
      </p:sp>
      <p:pic>
        <p:nvPicPr>
          <p:cNvPr id="9" name="Picture 2" descr="http://upload.wikimedia.org/wikipedia/commons/thumb/c/c2/Convolution_Illustrated_eng.png/250px-Convolution_Illustrated_e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642487"/>
            <a:ext cx="3312368" cy="302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164288" y="6322157"/>
            <a:ext cx="525658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 smtClean="0"/>
              <a:t>From : </a:t>
            </a:r>
            <a:r>
              <a:rPr lang="en-US" altLang="ko-KR" sz="1050" dirty="0"/>
              <a:t>http://en.wikipedia.org</a:t>
            </a:r>
            <a:endParaRPr lang="ko-KR" altLang="en-US" sz="1050" dirty="0"/>
          </a:p>
        </p:txBody>
      </p:sp>
    </p:spTree>
    <p:extLst>
      <p:ext uri="{BB962C8B-B14F-4D97-AF65-F5344CB8AC3E}">
        <p14:creationId xmlns:p14="http://schemas.microsoft.com/office/powerpoint/2010/main" val="264437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Introduction &amp; Motivation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1520" y="908720"/>
            <a:ext cx="8748464" cy="5289451"/>
          </a:xfrm>
        </p:spPr>
        <p:txBody>
          <a:bodyPr/>
          <a:lstStyle/>
          <a:p>
            <a:r>
              <a:rPr lang="en-US" altLang="ko-KR" dirty="0" smtClean="0"/>
              <a:t>Super resolution microscope overcome traditional optical 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      microscope </a:t>
            </a:r>
            <a:r>
              <a:rPr lang="en-US" altLang="ko-KR" dirty="0" smtClean="0"/>
              <a:t>limit</a:t>
            </a:r>
            <a:r>
              <a:rPr lang="en-US" altLang="ko-KR" dirty="0" smtClean="0"/>
              <a:t>.(According to Abbe’s </a:t>
            </a:r>
            <a:r>
              <a:rPr lang="en-US" altLang="ko-KR" dirty="0"/>
              <a:t>theory </a:t>
            </a:r>
            <a:r>
              <a:rPr lang="en-US" altLang="ko-KR" dirty="0" smtClean="0"/>
              <a:t>:                                           </a:t>
            </a:r>
            <a:r>
              <a:rPr lang="en-US" altLang="ko-KR" dirty="0"/>
              <a:t>)</a:t>
            </a:r>
            <a:endParaRPr lang="en-US" altLang="ko-KR" dirty="0" smtClean="0"/>
          </a:p>
          <a:p>
            <a:pPr marL="0" indent="0">
              <a:buNone/>
            </a:pPr>
            <a:endParaRPr lang="en-US" altLang="ko-KR" dirty="0" smtClean="0"/>
          </a:p>
          <a:p>
            <a:r>
              <a:rPr lang="en-US" altLang="ko-KR" dirty="0" smtClean="0"/>
              <a:t>The super resolution microscope and fluorescence technique make  spatial resolution closer to the molecular scale</a:t>
            </a:r>
            <a:r>
              <a:rPr lang="en-US" altLang="ko-KR" dirty="0" smtClean="0"/>
              <a:t>.(Approximately : 30nm)</a:t>
            </a:r>
          </a:p>
          <a:p>
            <a:pPr marL="0" indent="0">
              <a:buNone/>
            </a:pPr>
            <a:endParaRPr lang="en-US" altLang="ko-KR" dirty="0" smtClean="0"/>
          </a:p>
          <a:p>
            <a:r>
              <a:rPr lang="en-US" altLang="ko-KR" b="1" dirty="0" smtClean="0"/>
              <a:t>Now we can see a ten nanometer scale cell structure.</a:t>
            </a:r>
          </a:p>
          <a:p>
            <a:pPr marL="0" indent="0">
              <a:buNone/>
            </a:pPr>
            <a:endParaRPr lang="en-US" altLang="ko-KR" sz="2000" dirty="0" smtClean="0"/>
          </a:p>
          <a:p>
            <a:pPr marL="0" indent="0">
              <a:buNone/>
            </a:pPr>
            <a:endParaRPr lang="en-US" altLang="ko-KR" sz="2000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>
          <a:xfrm>
            <a:off x="8195845" y="6577027"/>
            <a:ext cx="496241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6</a:t>
            </a:fld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60032" y="6381328"/>
            <a:ext cx="439248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 smtClean="0"/>
              <a:t>From : Imaging </a:t>
            </a:r>
            <a:r>
              <a:rPr lang="en-US" altLang="ko-KR" sz="1050" dirty="0"/>
              <a:t>Intracellular Fluorescent Proteins at Nanometer </a:t>
            </a:r>
            <a:r>
              <a:rPr lang="en-US" altLang="ko-KR" sz="1050" dirty="0" smtClean="0"/>
              <a:t>Resolution, E. </a:t>
            </a:r>
            <a:r>
              <a:rPr lang="en-US" altLang="ko-KR" sz="1050" dirty="0" err="1" smtClean="0"/>
              <a:t>Beitzig</a:t>
            </a:r>
            <a:r>
              <a:rPr lang="en-US" altLang="ko-KR" sz="1050" dirty="0" smtClean="0"/>
              <a:t>, science, 2006</a:t>
            </a:r>
            <a:endParaRPr lang="ko-KR" altLang="en-US" sz="105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5970518" y="1196752"/>
                <a:ext cx="2561922" cy="616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latin typeface="Cambria Math"/>
                            </a:rPr>
                            <m:t>𝐿𝑖𝑔h𝑡</m:t>
                          </m:r>
                          <m:r>
                            <a:rPr lang="en-US" altLang="ko-KR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altLang="ko-KR" b="0" i="1" smtClean="0">
                              <a:latin typeface="Cambria Math"/>
                            </a:rPr>
                            <m:t>𝑤𝑎𝑣𝑒</m:t>
                          </m:r>
                          <m:r>
                            <a:rPr lang="en-US" altLang="ko-KR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altLang="ko-KR" b="0" i="1" smtClean="0">
                              <a:latin typeface="Cambria Math"/>
                            </a:rPr>
                            <m:t>𝑙𝑒𝑛𝑔𝑡h</m:t>
                          </m:r>
                        </m:num>
                        <m:den>
                          <m:r>
                            <a:rPr lang="en-US" altLang="ko-KR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ko-KR" altLang="en-US" dirty="0" smtClean="0"/>
                        <m:t>≈</m:t>
                      </m:r>
                      <m:r>
                        <m:rPr>
                          <m:nor/>
                        </m:rPr>
                        <a:rPr lang="en-US" altLang="ko-KR" b="0" i="0" dirty="0" smtClean="0"/>
                        <m:t>200</m:t>
                      </m:r>
                      <m:r>
                        <m:rPr>
                          <m:nor/>
                        </m:rPr>
                        <a:rPr lang="en-US" altLang="ko-KR" b="0" i="0" dirty="0" smtClean="0"/>
                        <m:t>nm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0518" y="1196752"/>
                <a:ext cx="2561922" cy="616451"/>
              </a:xfrm>
              <a:prstGeom prst="rect">
                <a:avLst/>
              </a:prstGeom>
              <a:blipFill rotWithShape="1">
                <a:blip r:embed="rId2"/>
                <a:stretch>
                  <a:fillRect r="-1258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734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Introduction &amp; Motivation 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Benefit of compressed sensing in </a:t>
            </a:r>
            <a:r>
              <a:rPr lang="en-US" altLang="ko-KR" dirty="0" smtClean="0"/>
              <a:t>fluorescence </a:t>
            </a:r>
            <a:r>
              <a:rPr lang="en-US" altLang="ko-KR" dirty="0" smtClean="0"/>
              <a:t>imaging.</a:t>
            </a:r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>
          <a:xfrm>
            <a:off x="8195845" y="6577027"/>
            <a:ext cx="496241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7</a:t>
            </a:fld>
            <a:endParaRPr lang="ko-KR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09" y="1468289"/>
            <a:ext cx="3052222" cy="2502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729" y="1502073"/>
            <a:ext cx="3123651" cy="2502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045734" y="2258065"/>
            <a:ext cx="1520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    C.S.</a:t>
            </a:r>
            <a:endParaRPr lang="en-US" altLang="ko-KR" dirty="0">
              <a:solidFill>
                <a:srgbClr val="FF0000"/>
              </a:solidFill>
            </a:endParaRPr>
          </a:p>
          <a:p>
            <a:endParaRPr lang="en-US" altLang="ko-KR" dirty="0">
              <a:solidFill>
                <a:srgbClr val="FF0000"/>
              </a:solidFill>
            </a:endParaRPr>
          </a:p>
          <a:p>
            <a:r>
              <a:rPr lang="en-US" altLang="ko-KR" dirty="0" smtClean="0">
                <a:solidFill>
                  <a:srgbClr val="FF0000"/>
                </a:solidFill>
              </a:rPr>
              <a:t>Algorithm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9" name="오른쪽 화살표 8"/>
          <p:cNvSpPr/>
          <p:nvPr/>
        </p:nvSpPr>
        <p:spPr>
          <a:xfrm>
            <a:off x="3959932" y="2477414"/>
            <a:ext cx="1692188" cy="48463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3735492" y="3933056"/>
            <a:ext cx="267271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High resolution</a:t>
            </a:r>
          </a:p>
          <a:p>
            <a:endParaRPr lang="en-US" altLang="ko-KR" sz="200" dirty="0">
              <a:solidFill>
                <a:srgbClr val="FF0000"/>
              </a:solidFill>
            </a:endParaRPr>
          </a:p>
          <a:p>
            <a:r>
              <a:rPr lang="en-US" altLang="ko-KR" dirty="0" smtClean="0">
                <a:solidFill>
                  <a:srgbClr val="FF0000"/>
                </a:solidFill>
              </a:rPr>
              <a:t>result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9592" y="3971172"/>
            <a:ext cx="2390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 smtClean="0"/>
              <a:t>Microsocpe</a:t>
            </a:r>
            <a:r>
              <a:rPr lang="en-US" altLang="ko-KR" dirty="0" smtClean="0"/>
              <a:t> image</a:t>
            </a:r>
            <a:endParaRPr lang="en-US" altLang="ko-KR" dirty="0" smtClean="0"/>
          </a:p>
          <a:p>
            <a:r>
              <a:rPr lang="en-US" altLang="ko-KR" dirty="0" smtClean="0"/>
              <a:t>32*32 pixel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868810" y="4031595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Reconstruction</a:t>
            </a:r>
          </a:p>
          <a:p>
            <a:r>
              <a:rPr lang="en-US" altLang="ko-KR" dirty="0" smtClean="0"/>
              <a:t>256*256 pixel</a:t>
            </a:r>
            <a:endParaRPr lang="ko-KR" altLang="en-US" dirty="0"/>
          </a:p>
        </p:txBody>
      </p:sp>
      <p:cxnSp>
        <p:nvCxnSpPr>
          <p:cNvPr id="13" name="직선 화살표 연결선 12"/>
          <p:cNvCxnSpPr/>
          <p:nvPr/>
        </p:nvCxnSpPr>
        <p:spPr>
          <a:xfrm>
            <a:off x="2267744" y="4294337"/>
            <a:ext cx="453650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83972" y="4617503"/>
            <a:ext cx="34119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Conventional fluorescence image</a:t>
            </a:r>
            <a:endParaRPr lang="ko-KR" alt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6333400" y="4626631"/>
            <a:ext cx="34119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Compressed sensing image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63368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Oversampling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>
          <a:xfrm>
            <a:off x="8195845" y="6577027"/>
            <a:ext cx="496241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8</a:t>
            </a:fld>
            <a:endParaRPr lang="ko-KR" altLang="en-US" dirty="0"/>
          </a:p>
        </p:txBody>
      </p:sp>
      <p:sp>
        <p:nvSpPr>
          <p:cNvPr id="22" name="내용 개체 틀 2"/>
          <p:cNvSpPr>
            <a:spLocks noGrp="1"/>
          </p:cNvSpPr>
          <p:nvPr>
            <p:ph idx="1"/>
          </p:nvPr>
        </p:nvSpPr>
        <p:spPr>
          <a:xfrm>
            <a:off x="251520" y="908720"/>
            <a:ext cx="8748464" cy="5289451"/>
          </a:xfrm>
        </p:spPr>
        <p:txBody>
          <a:bodyPr/>
          <a:lstStyle/>
          <a:p>
            <a:r>
              <a:rPr lang="en-US" altLang="ko-KR" dirty="0" smtClean="0"/>
              <a:t>For increasing spatial resolution, the author used grid method.</a:t>
            </a:r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en-US" altLang="ko-KR" dirty="0" smtClean="0"/>
              <a:t>According to the </a:t>
            </a:r>
            <a:r>
              <a:rPr lang="en-US" altLang="ko-KR" dirty="0" err="1" smtClean="0"/>
              <a:t>nyquist</a:t>
            </a:r>
            <a:r>
              <a:rPr lang="en-US" altLang="ko-KR" dirty="0" smtClean="0"/>
              <a:t> theorem, we need 2 times more sampling for reconstruct </a:t>
            </a:r>
            <a:r>
              <a:rPr lang="en-US" altLang="ko-KR" dirty="0" err="1" smtClean="0"/>
              <a:t>singal</a:t>
            </a:r>
            <a:r>
              <a:rPr lang="en-US" altLang="ko-KR" dirty="0" smtClean="0"/>
              <a:t>. In here, 21nm*2=42nm.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Finally, the </a:t>
            </a:r>
            <a:r>
              <a:rPr lang="en-US" altLang="ko-KR" dirty="0"/>
              <a:t>reconstruction image can get a 42nm spatial </a:t>
            </a:r>
            <a:r>
              <a:rPr lang="en-US" altLang="ko-KR" dirty="0" smtClean="0"/>
              <a:t>resolution.</a:t>
            </a:r>
            <a:endParaRPr lang="en-US" altLang="ko-KR" dirty="0"/>
          </a:p>
          <a:p>
            <a:pPr marL="0" indent="0">
              <a:buNone/>
            </a:pPr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30194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84784"/>
            <a:ext cx="3705225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259632" y="3206576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1      :      64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79933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ko-KR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Measurement matrix (1)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>
          <a:xfrm>
            <a:off x="8195845" y="6577027"/>
            <a:ext cx="496241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9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1340768"/>
            <a:ext cx="8748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ko-KR" dirty="0" smtClean="0"/>
              <a:t>Measure the PSF of optic system.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ko-KR" dirty="0" smtClean="0"/>
              <a:t>Fit the Gaussian function. </a:t>
            </a:r>
            <a:endParaRPr lang="ko-KR" alt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55" y="2233341"/>
            <a:ext cx="2934072" cy="2524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624" y="2204864"/>
            <a:ext cx="2830552" cy="254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3567874" y="2276872"/>
            <a:ext cx="2664297" cy="3788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3567874" y="2655744"/>
            <a:ext cx="2664296" cy="41321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3563888" y="3068960"/>
            <a:ext cx="2664298" cy="36004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3567872" y="3429000"/>
            <a:ext cx="2664298" cy="39940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3567872" y="3828405"/>
            <a:ext cx="2664298" cy="392683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3567872" y="4221088"/>
            <a:ext cx="2664298" cy="38399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 rot="16200000">
            <a:off x="7157094" y="2836438"/>
            <a:ext cx="562872" cy="17323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 rot="16200000">
            <a:off x="7155728" y="3415405"/>
            <a:ext cx="562870" cy="17050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 rot="16200000">
            <a:off x="7163660" y="3973080"/>
            <a:ext cx="552478" cy="17050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 rot="16200000">
            <a:off x="7159499" y="4526982"/>
            <a:ext cx="555326" cy="17050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 rot="16200000">
            <a:off x="7159498" y="5082309"/>
            <a:ext cx="555327" cy="17050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오른쪽 화살표 18"/>
          <p:cNvSpPr/>
          <p:nvPr/>
        </p:nvSpPr>
        <p:spPr>
          <a:xfrm>
            <a:off x="6376184" y="3366950"/>
            <a:ext cx="720080" cy="281435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 rot="5400000">
            <a:off x="7155594" y="2257164"/>
            <a:ext cx="562864" cy="1702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525790" y="5661248"/>
            <a:ext cx="8748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ko-KR" dirty="0" smtClean="0"/>
              <a:t>Optic system is LTI system.</a:t>
            </a:r>
          </a:p>
        </p:txBody>
      </p:sp>
    </p:spTree>
    <p:extLst>
      <p:ext uri="{BB962C8B-B14F-4D97-AF65-F5344CB8AC3E}">
        <p14:creationId xmlns:p14="http://schemas.microsoft.com/office/powerpoint/2010/main" val="383059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9525">
          <a:solidFill>
            <a:schemeClr val="tx1"/>
          </a:solidFill>
          <a:prstDash val="solid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101345</TotalTime>
  <Words>1040</Words>
  <Application>Microsoft Office PowerPoint</Application>
  <PresentationFormat>화면 슬라이드 쇼(4:3)</PresentationFormat>
  <Paragraphs>223</Paragraphs>
  <Slides>24</Slides>
  <Notes>8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25" baseType="lpstr">
      <vt:lpstr>Office 테마</vt:lpstr>
      <vt:lpstr>PowerPoint 프레젠테이션</vt:lpstr>
      <vt:lpstr>Background </vt:lpstr>
      <vt:lpstr>PowerPoint 프레젠테이션</vt:lpstr>
      <vt:lpstr>PowerPoint 프레젠테이션</vt:lpstr>
      <vt:lpstr>Background </vt:lpstr>
      <vt:lpstr>Introduction &amp; Motivation </vt:lpstr>
      <vt:lpstr>Introduction &amp; Motivation  </vt:lpstr>
      <vt:lpstr>Oversampling</vt:lpstr>
      <vt:lpstr>Measurement matrix (1) </vt:lpstr>
      <vt:lpstr>Measurement matrix (2) </vt:lpstr>
      <vt:lpstr> </vt:lpstr>
      <vt:lpstr>Measurement matrix (4) </vt:lpstr>
      <vt:lpstr>Measurement matrix (5) </vt:lpstr>
      <vt:lpstr>PowerPoint 프레젠테이션</vt:lpstr>
      <vt:lpstr>Reconstruction</vt:lpstr>
      <vt:lpstr>Reconstruction</vt:lpstr>
      <vt:lpstr>Results</vt:lpstr>
      <vt:lpstr>Results</vt:lpstr>
      <vt:lpstr>Results </vt:lpstr>
      <vt:lpstr>Results</vt:lpstr>
      <vt:lpstr>Data Analysis and Discussions</vt:lpstr>
      <vt:lpstr>Conclusions</vt:lpstr>
      <vt:lpstr>Improvement</vt:lpstr>
      <vt:lpstr>PowerPoint 프레젠테이션</vt:lpstr>
    </vt:vector>
  </TitlesOfParts>
  <Company>R&amp;D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Microsoft Corporation</dc:creator>
  <cp:lastModifiedBy>Eunseok Jung</cp:lastModifiedBy>
  <cp:revision>5185</cp:revision>
  <cp:lastPrinted>2012-11-20T06:22:51Z</cp:lastPrinted>
  <dcterms:created xsi:type="dcterms:W3CDTF">2006-10-05T04:04:58Z</dcterms:created>
  <dcterms:modified xsi:type="dcterms:W3CDTF">2013-02-06T07:09:49Z</dcterms:modified>
</cp:coreProperties>
</file>